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0.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7.xml" ContentType="application/vnd.openxmlformats-officedocument.drawingml.diagramData+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diagrams/data12.xml" ContentType="application/vnd.openxmlformats-officedocument.drawingml.diagramData+xml"/>
  <Override PartName="/ppt/diagrams/data11.xml" ContentType="application/vnd.openxmlformats-officedocument.drawingml.diagramData+xml"/>
  <Override PartName="/ppt/diagrams/data1.xml" ContentType="application/vnd.openxmlformats-officedocument.drawingml.diagramData+xml"/>
  <Override PartName="/ppt/diagrams/data13.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presentation.xml" ContentType="application/vnd.openxmlformats-officedocument.presentationml.presentation.main+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slideLayouts/slideLayout88.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notesSlides/notesSlide26.xml" ContentType="application/vnd.openxmlformats-officedocument.presentationml.notesSlid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notesSlides/notesSlide17.xml" ContentType="application/vnd.openxmlformats-officedocument.presentationml.notesSlide+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notesSlides/notesSlide18.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notesSlides/notesSlide20.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notesSlides/notesSlide2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3.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4.xml" ContentType="application/vnd.openxmlformats-officedocument.presentationml.notes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notesSlides/notesSlide32.xml" ContentType="application/vnd.openxmlformats-officedocument.presentationml.notesSlide+xml"/>
  <Override PartName="/ppt/slideMasters/slideMaster7.xml" ContentType="application/vnd.openxmlformats-officedocument.presentationml.slideMaster+xml"/>
  <Override PartName="/ppt/notesSlides/notesSlide31.xml" ContentType="application/vnd.openxmlformats-officedocument.presentationml.notesSlide+xml"/>
  <Override PartName="/ppt/slideMasters/slideMaster6.xml" ContentType="application/vnd.openxmlformats-officedocument.presentationml.slideMaster+xml"/>
  <Override PartName="/ppt/notesSlides/notesSlide30.xml" ContentType="application/vnd.openxmlformats-officedocument.presentationml.notesSlide+xml"/>
  <Override PartName="/ppt/slideMasters/slideMaster5.xml" ContentType="application/vnd.openxmlformats-officedocument.presentationml.slideMaster+xml"/>
  <Override PartName="/ppt/notesSlides/notesSlide29.xml" ContentType="application/vnd.openxmlformats-officedocument.presentationml.notesSlide+xml"/>
  <Override PartName="/ppt/slideMasters/slideMaster4.xml" ContentType="application/vnd.openxmlformats-officedocument.presentationml.slideMaster+xml"/>
  <Override PartName="/ppt/notesSlides/notesSlide28.xml" ContentType="application/vnd.openxmlformats-officedocument.presentationml.notes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slideMasters/slideMaster2.xml" ContentType="application/vnd.openxmlformats-officedocument.presentationml.slideMaster+xml"/>
  <Override PartName="/ppt/diagrams/colors2.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rawing12.xml" ContentType="application/vnd.ms-office.drawingml.diagramDrawing+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Masters/notesMaster1.xml" ContentType="application/vnd.openxmlformats-officedocument.presentationml.notesMaster+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theme/theme1.xml" ContentType="application/vnd.openxmlformats-officedocument.theme+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3.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diagrams/drawing13.xml" ContentType="application/vnd.ms-office.drawingml.diagramDrawing+xml"/>
  <Override PartName="/ppt/diagrams/colors1.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Metadata/LabelInfo.xml" ContentType="application/vnd.ms-office.classificationlabel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6" r:id="rId3"/>
    <p:sldMasterId id="2147483697" r:id="rId4"/>
    <p:sldMasterId id="2147483709" r:id="rId5"/>
    <p:sldMasterId id="2147483726" r:id="rId6"/>
    <p:sldMasterId id="2147483741" r:id="rId7"/>
    <p:sldMasterId id="2147483748" r:id="rId8"/>
    <p:sldMasterId id="2147483755" r:id="rId9"/>
  </p:sldMasterIdLst>
  <p:notesMasterIdLst>
    <p:notesMasterId r:id="rId62"/>
  </p:notesMasterIdLst>
  <p:sldIdLst>
    <p:sldId id="289" r:id="rId10"/>
    <p:sldId id="958" r:id="rId11"/>
    <p:sldId id="831" r:id="rId12"/>
    <p:sldId id="829" r:id="rId13"/>
    <p:sldId id="959" r:id="rId14"/>
    <p:sldId id="960" r:id="rId15"/>
    <p:sldId id="961" r:id="rId16"/>
    <p:sldId id="295" r:id="rId17"/>
    <p:sldId id="962" r:id="rId18"/>
    <p:sldId id="963" r:id="rId19"/>
    <p:sldId id="824" r:id="rId20"/>
    <p:sldId id="953" r:id="rId21"/>
    <p:sldId id="964" r:id="rId22"/>
    <p:sldId id="965" r:id="rId23"/>
    <p:sldId id="361" r:id="rId24"/>
    <p:sldId id="362" r:id="rId25"/>
    <p:sldId id="945" r:id="rId26"/>
    <p:sldId id="955" r:id="rId27"/>
    <p:sldId id="355" r:id="rId28"/>
    <p:sldId id="367" r:id="rId29"/>
    <p:sldId id="966" r:id="rId30"/>
    <p:sldId id="360" r:id="rId31"/>
    <p:sldId id="967" r:id="rId32"/>
    <p:sldId id="954" r:id="rId33"/>
    <p:sldId id="256" r:id="rId34"/>
    <p:sldId id="969" r:id="rId35"/>
    <p:sldId id="970" r:id="rId36"/>
    <p:sldId id="971" r:id="rId37"/>
    <p:sldId id="972" r:id="rId38"/>
    <p:sldId id="260" r:id="rId39"/>
    <p:sldId id="261" r:id="rId40"/>
    <p:sldId id="258" r:id="rId41"/>
    <p:sldId id="284" r:id="rId42"/>
    <p:sldId id="265" r:id="rId43"/>
    <p:sldId id="263" r:id="rId44"/>
    <p:sldId id="264" r:id="rId45"/>
    <p:sldId id="267" r:id="rId46"/>
    <p:sldId id="257" r:id="rId47"/>
    <p:sldId id="259" r:id="rId48"/>
    <p:sldId id="275" r:id="rId49"/>
    <p:sldId id="973" r:id="rId50"/>
    <p:sldId id="287" r:id="rId51"/>
    <p:sldId id="276" r:id="rId52"/>
    <p:sldId id="968" r:id="rId53"/>
    <p:sldId id="281" r:id="rId54"/>
    <p:sldId id="262" r:id="rId55"/>
    <p:sldId id="283" r:id="rId56"/>
    <p:sldId id="270" r:id="rId57"/>
    <p:sldId id="271" r:id="rId58"/>
    <p:sldId id="273" r:id="rId59"/>
    <p:sldId id="272" r:id="rId60"/>
    <p:sldId id="268" r:id="rId61"/>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A91BF-CF9F-5DC0-A920-02C0DC0022C9}" v="1" dt="2026-05-15T09:11:14.793"/>
    <p1510:client id="{589E04C4-3E44-ED0E-A21A-EC564D450068}" v="18" dt="2026-05-14T12:04:42.731"/>
    <p1510:client id="{8F36C703-E3B8-AC76-44DE-86245DD926CD}" v="195" dt="2026-05-14T11:42:59.866"/>
    <p1510:client id="{90834D61-D3B5-0D56-8C77-F44A5E631AD2}" v="9" dt="2026-05-14T08:58:42.434"/>
    <p1510:client id="{B1FE2313-B8A4-2B43-B76D-FC0D50F051AC}" v="37" dt="2026-05-14T13:47:48.469"/>
    <p1510:client id="{B543A3B7-6740-EF47-9679-B6081445C62B}" v="785" dt="2026-05-15T14:13:38.029"/>
    <p1510:client id="{CA7E5710-1F8F-F93E-6B77-4389CEAA41FB}" v="6" dt="2026-05-14T13:21:20.506"/>
    <p1510:client id="{D98B269D-00BB-A790-F7B4-D756B97E5EA1}" v="4" dt="2026-05-14T12:20:28.536"/>
    <p1510:client id="{FC7A1B56-05B7-45A0-2F91-E4C6FEF0A9E6}" v="10" dt="2026-05-15T06:25:58.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presProps" Target="presProps.xml"/><Relationship Id="rId68"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69"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1.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hyperlink" Target="https://eur05.safelinks.protection.outlook.com/?url=https%3A%2F%2Fgithub.com%2Fumr-amap%2FBIOMASS&amp;data=05%7C02%7CKlaus.Scipal%40esa.int%7C132d2b50b9ad409a0e7b08deac5725a8%7C9a5cacd02bef4dd7ac5c7ebe1f54f495%7C0%7C0%7C639137687500630026%7CUnknown%7CTWFpbGZsb3d8eyJFbXB0eU1hcGkiOnRydWUsIlYiOiIwLjAuMDAwMCIsIlAiOiJXaW4zMiIsIkFOIjoiTWFpbCIsIldUIjoyfQ%3D%3D%7C0%7C%7C%7C&amp;sdata=Ncr40LuoY70c%2BDPi6Xy%2Bq0FmN3nX%2BaIDTSALAuXGzJM%3D&amp;reserved=0" TargetMode="External"/><Relationship Id="rId1" Type="http://schemas.openxmlformats.org/officeDocument/2006/relationships/hyperlink" Target="https://data.geo-trees.org/map/geotrees" TargetMode="External"/><Relationship Id="rId6" Type="http://schemas.openxmlformats.org/officeDocument/2006/relationships/image" Target="../media/image109.svg"/><Relationship Id="rId5" Type="http://schemas.openxmlformats.org/officeDocument/2006/relationships/image" Target="../media/image108.svg"/><Relationship Id="rId4" Type="http://schemas.openxmlformats.org/officeDocument/2006/relationships/image" Target="../media/image107.svg"/></Relationships>
</file>

<file path=ppt/diagrams/_rels/data1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4.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svg"/><Relationship Id="rId1" Type="http://schemas.openxmlformats.org/officeDocument/2006/relationships/hyperlink" Target="https://www.esa.int/Applications/Observing_the_Earth/Copernicus/Sentinel-3" TargetMode="External"/><Relationship Id="rId5" Type="http://schemas.openxmlformats.org/officeDocument/2006/relationships/image" Target="../media/image109.svg"/><Relationship Id="rId4" Type="http://schemas.openxmlformats.org/officeDocument/2006/relationships/image" Target="../media/image108.svg"/></Relationships>
</file>

<file path=ppt/diagrams/_rels/data1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8.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1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4.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8.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ata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6" Type="http://schemas.openxmlformats.org/officeDocument/2006/relationships/image" Target="../media/image109.svg"/><Relationship Id="rId5" Type="http://schemas.openxmlformats.org/officeDocument/2006/relationships/hyperlink" Target="https://eur05.safelinks.protection.outlook.com/?url=https%3A%2F%2Fgithub.com%2Fumr-amap%2FBIOMASS&amp;data=05%7C02%7CKlaus.Scipal%40esa.int%7C132d2b50b9ad409a0e7b08deac5725a8%7C9a5cacd02bef4dd7ac5c7ebe1f54f495%7C0%7C0%7C639137687500630026%7CUnknown%7CTWFpbGZsb3d8eyJFbXB0eU1hcGkiOnRydWUsIlYiOiIwLjAuMDAwMCIsIlAiOiJXaW4zMiIsIkFOIjoiTWFpbCIsIldUIjoyfQ%3D%3D%7C0%7C%7C%7C&amp;sdata=Ncr40LuoY70c%2BDPi6Xy%2Bq0FmN3nX%2BaIDTSALAuXGzJM%3D&amp;reserved=0" TargetMode="External"/><Relationship Id="rId4" Type="http://schemas.openxmlformats.org/officeDocument/2006/relationships/hyperlink" Target="https://data.geo-trees.org/map/geotrees" TargetMode="External"/></Relationships>
</file>

<file path=ppt/diagrams/_rels/drawing1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4.xml.rels><?xml version="1.0" encoding="UTF-8" standalone="yes"?>
<Relationships xmlns="http://schemas.openxmlformats.org/package/2006/relationships"><Relationship Id="rId3" Type="http://schemas.openxmlformats.org/officeDocument/2006/relationships/hyperlink" Target="https://www.esa.int/Applications/Observing_the_Earth/Copernicus/Sentinel-3" TargetMode="External"/><Relationship Id="rId2" Type="http://schemas.openxmlformats.org/officeDocument/2006/relationships/image" Target="../media/image107.svg"/><Relationship Id="rId1" Type="http://schemas.openxmlformats.org/officeDocument/2006/relationships/image" Target="../media/image106.svg"/><Relationship Id="rId5" Type="http://schemas.openxmlformats.org/officeDocument/2006/relationships/image" Target="../media/image109.svg"/><Relationship Id="rId4" Type="http://schemas.openxmlformats.org/officeDocument/2006/relationships/image" Target="../media/image10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svg"/><Relationship Id="rId1" Type="http://schemas.openxmlformats.org/officeDocument/2006/relationships/image" Target="../media/image106.svg"/><Relationship Id="rId4" Type="http://schemas.openxmlformats.org/officeDocument/2006/relationships/image" Target="../media/image10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E757BC5E-1DD8-4791-B4B2-2C9C69D84A8A}" type="doc">
      <dgm:prSet loTypeId="urn:microsoft.com/office/officeart/2005/8/layout/hChevron3" loCatId="process" qsTypeId="urn:microsoft.com/office/officeart/2005/8/quickstyle/simple1" qsCatId="simple" csTypeId="urn:microsoft.com/office/officeart/2005/8/colors/accent1_2" csCatId="accent1" phldr="1"/>
      <dgm:spPr/>
    </dgm:pt>
    <dgm:pt modelId="{06E521A7-064A-4C53-90BB-5511DD505609}">
      <dgm:prSet phldrT="[Text]"/>
      <dgm:spPr>
        <a:solidFill>
          <a:schemeClr val="accent1">
            <a:lumMod val="60000"/>
            <a:lumOff val="40000"/>
          </a:schemeClr>
        </a:solidFill>
      </dgm:spPr>
      <dgm:t>
        <a:bodyPr/>
        <a:lstStyle/>
        <a:p>
          <a:r>
            <a:rPr lang="en-US"/>
            <a:t>Concept and </a:t>
          </a:r>
          <a:br>
            <a:rPr lang="en-US"/>
          </a:br>
          <a:r>
            <a:rPr lang="en-US"/>
            <a:t>research</a:t>
          </a:r>
        </a:p>
      </dgm:t>
    </dgm:pt>
    <dgm:pt modelId="{D0F6727D-A91A-4777-A9C7-22685D9A0B23}" type="parTrans" cxnId="{E690E705-FB00-410B-B084-D0439231D3F2}">
      <dgm:prSet/>
      <dgm:spPr/>
      <dgm:t>
        <a:bodyPr/>
        <a:lstStyle/>
        <a:p>
          <a:endParaRPr lang="en-US"/>
        </a:p>
      </dgm:t>
    </dgm:pt>
    <dgm:pt modelId="{C92D5C23-0E8D-426C-A77A-CBD6752C37D3}" type="sibTrans" cxnId="{E690E705-FB00-410B-B084-D0439231D3F2}">
      <dgm:prSet/>
      <dgm:spPr/>
      <dgm:t>
        <a:bodyPr/>
        <a:lstStyle/>
        <a:p>
          <a:endParaRPr lang="en-US"/>
        </a:p>
      </dgm:t>
    </dgm:pt>
    <dgm:pt modelId="{BE3F06CB-5868-4FF9-8F1E-3F86206EB55D}">
      <dgm:prSet phldrT="[Text]"/>
      <dgm:spPr>
        <a:solidFill>
          <a:schemeClr val="accent1">
            <a:lumMod val="75000"/>
          </a:schemeClr>
        </a:solidFill>
      </dgm:spPr>
      <dgm:t>
        <a:bodyPr/>
        <a:lstStyle/>
        <a:p>
          <a:r>
            <a:rPr lang="en-US"/>
            <a:t>Development </a:t>
          </a:r>
          <a:br>
            <a:rPr lang="en-US"/>
          </a:br>
          <a:r>
            <a:rPr lang="en-US"/>
            <a:t>and qualification</a:t>
          </a:r>
        </a:p>
      </dgm:t>
    </dgm:pt>
    <dgm:pt modelId="{1DD74F5C-4283-4AEC-9D86-AC97223225AD}" type="parTrans" cxnId="{9E087055-AAE2-4AE3-8A55-8C965A462B53}">
      <dgm:prSet/>
      <dgm:spPr/>
      <dgm:t>
        <a:bodyPr/>
        <a:lstStyle/>
        <a:p>
          <a:endParaRPr lang="en-US"/>
        </a:p>
      </dgm:t>
    </dgm:pt>
    <dgm:pt modelId="{956EC881-608E-4680-A14D-DFC276FF9234}" type="sibTrans" cxnId="{9E087055-AAE2-4AE3-8A55-8C965A462B53}">
      <dgm:prSet/>
      <dgm:spPr/>
      <dgm:t>
        <a:bodyPr/>
        <a:lstStyle/>
        <a:p>
          <a:endParaRPr lang="en-US"/>
        </a:p>
      </dgm:t>
    </dgm:pt>
    <dgm:pt modelId="{7FDC2DA2-EA98-4D32-B579-D802A63D16FC}">
      <dgm:prSet phldrT="[Text]"/>
      <dgm:spPr>
        <a:solidFill>
          <a:schemeClr val="accent1">
            <a:lumMod val="50000"/>
          </a:schemeClr>
        </a:solidFill>
      </dgm:spPr>
      <dgm:t>
        <a:bodyPr/>
        <a:lstStyle/>
        <a:p>
          <a:r>
            <a:rPr lang="en-US"/>
            <a:t>Operations</a:t>
          </a:r>
        </a:p>
      </dgm:t>
    </dgm:pt>
    <dgm:pt modelId="{188F719F-760A-4B4F-AC13-E858E33586F6}" type="parTrans" cxnId="{5C92E371-140B-4971-8321-53CC7352646B}">
      <dgm:prSet/>
      <dgm:spPr/>
      <dgm:t>
        <a:bodyPr/>
        <a:lstStyle/>
        <a:p>
          <a:endParaRPr lang="en-US"/>
        </a:p>
      </dgm:t>
    </dgm:pt>
    <dgm:pt modelId="{8178B571-0042-4763-84B7-620C31012541}" type="sibTrans" cxnId="{5C92E371-140B-4971-8321-53CC7352646B}">
      <dgm:prSet/>
      <dgm:spPr/>
      <dgm:t>
        <a:bodyPr/>
        <a:lstStyle/>
        <a:p>
          <a:endParaRPr lang="en-US"/>
        </a:p>
      </dgm:t>
    </dgm:pt>
    <dgm:pt modelId="{C18C4284-FEE7-4A05-8177-C2240DDBFC9B}">
      <dgm:prSet phldrT="[Text]"/>
      <dgm:spPr>
        <a:solidFill>
          <a:schemeClr val="accent1">
            <a:lumMod val="50000"/>
          </a:schemeClr>
        </a:solidFill>
      </dgm:spPr>
      <dgm:t>
        <a:bodyPr/>
        <a:lstStyle/>
        <a:p>
          <a:r>
            <a:rPr lang="en-US"/>
            <a:t>Maintenance and evolution</a:t>
          </a:r>
        </a:p>
      </dgm:t>
    </dgm:pt>
    <dgm:pt modelId="{F5484857-93EA-48BB-A3DB-E06E9DD33AEF}" type="parTrans" cxnId="{56016828-53B6-4FA1-8ADD-120179DC0F1C}">
      <dgm:prSet/>
      <dgm:spPr/>
      <dgm:t>
        <a:bodyPr/>
        <a:lstStyle/>
        <a:p>
          <a:endParaRPr lang="en-US"/>
        </a:p>
      </dgm:t>
    </dgm:pt>
    <dgm:pt modelId="{3B407B5E-3C49-4B74-9BC6-CB6A99C8EC09}" type="sibTrans" cxnId="{56016828-53B6-4FA1-8ADD-120179DC0F1C}">
      <dgm:prSet/>
      <dgm:spPr/>
      <dgm:t>
        <a:bodyPr/>
        <a:lstStyle/>
        <a:p>
          <a:endParaRPr lang="en-US"/>
        </a:p>
      </dgm:t>
    </dgm:pt>
    <dgm:pt modelId="{30C4ED22-5D17-4B8C-8091-9A42F25C8927}" type="pres">
      <dgm:prSet presAssocID="{E757BC5E-1DD8-4791-B4B2-2C9C69D84A8A}" presName="Name0" presStyleCnt="0">
        <dgm:presLayoutVars>
          <dgm:dir/>
          <dgm:resizeHandles val="exact"/>
        </dgm:presLayoutVars>
      </dgm:prSet>
      <dgm:spPr/>
    </dgm:pt>
    <dgm:pt modelId="{770E20F4-CC6C-4B6C-8CB1-D6CABEB6B02F}" type="pres">
      <dgm:prSet presAssocID="{06E521A7-064A-4C53-90BB-5511DD505609}" presName="parTxOnly" presStyleLbl="node1" presStyleIdx="0" presStyleCnt="4" custScaleX="89803" custScaleY="100000" custLinFactNeighborX="6928" custLinFactNeighborY="88683">
        <dgm:presLayoutVars>
          <dgm:bulletEnabled val="1"/>
        </dgm:presLayoutVars>
      </dgm:prSet>
      <dgm:spPr/>
    </dgm:pt>
    <dgm:pt modelId="{0B7E7CB5-61F4-4DE0-AF94-8F079AEDD817}" type="pres">
      <dgm:prSet presAssocID="{C92D5C23-0E8D-426C-A77A-CBD6752C37D3}" presName="parSpace" presStyleCnt="0"/>
      <dgm:spPr/>
    </dgm:pt>
    <dgm:pt modelId="{698C1024-4BCC-4DFC-AFC3-143ACC11A04F}" type="pres">
      <dgm:prSet presAssocID="{BE3F06CB-5868-4FF9-8F1E-3F86206EB55D}" presName="parTxOnly" presStyleLbl="node1" presStyleIdx="1" presStyleCnt="4" custScaleX="99317" custScaleY="100000" custLinFactNeighborX="-16801">
        <dgm:presLayoutVars>
          <dgm:bulletEnabled val="1"/>
        </dgm:presLayoutVars>
      </dgm:prSet>
      <dgm:spPr/>
    </dgm:pt>
    <dgm:pt modelId="{E1F389CA-E218-4F82-99F4-6905FF03CFCA}" type="pres">
      <dgm:prSet presAssocID="{956EC881-608E-4680-A14D-DFC276FF9234}" presName="parSpace" presStyleCnt="0"/>
      <dgm:spPr/>
    </dgm:pt>
    <dgm:pt modelId="{273D5003-150E-4E81-89CA-0E0D25B4A981}" type="pres">
      <dgm:prSet presAssocID="{7FDC2DA2-EA98-4D32-B579-D802A63D16FC}" presName="parTxOnly" presStyleLbl="node1" presStyleIdx="2" presStyleCnt="4" custScaleX="73029" custScaleY="100000" custLinFactNeighborX="-3585" custLinFactNeighborY="72748">
        <dgm:presLayoutVars>
          <dgm:bulletEnabled val="1"/>
        </dgm:presLayoutVars>
      </dgm:prSet>
      <dgm:spPr/>
    </dgm:pt>
    <dgm:pt modelId="{B663C271-9636-480D-BD9C-9A3BDE3FE4C4}" type="pres">
      <dgm:prSet presAssocID="{8178B571-0042-4763-84B7-620C31012541}" presName="parSpace" presStyleCnt="0"/>
      <dgm:spPr/>
    </dgm:pt>
    <dgm:pt modelId="{31566098-170E-4A55-85A4-B92CB6C4DFDA}" type="pres">
      <dgm:prSet presAssocID="{C18C4284-FEE7-4A05-8177-C2240DDBFC9B}" presName="parTxOnly" presStyleLbl="node1" presStyleIdx="3" presStyleCnt="4" custScaleX="77983">
        <dgm:presLayoutVars>
          <dgm:bulletEnabled val="1"/>
        </dgm:presLayoutVars>
      </dgm:prSet>
      <dgm:spPr/>
    </dgm:pt>
  </dgm:ptLst>
  <dgm:cxnLst>
    <dgm:cxn modelId="{E690E705-FB00-410B-B084-D0439231D3F2}" srcId="{E757BC5E-1DD8-4791-B4B2-2C9C69D84A8A}" destId="{06E521A7-064A-4C53-90BB-5511DD505609}" srcOrd="0" destOrd="0" parTransId="{D0F6727D-A91A-4777-A9C7-22685D9A0B23}" sibTransId="{C92D5C23-0E8D-426C-A77A-CBD6752C37D3}"/>
    <dgm:cxn modelId="{1D8A4219-32A5-46A9-96CC-8C991488DB08}" type="presOf" srcId="{BE3F06CB-5868-4FF9-8F1E-3F86206EB55D}" destId="{698C1024-4BCC-4DFC-AFC3-143ACC11A04F}" srcOrd="0" destOrd="0" presId="urn:microsoft.com/office/officeart/2005/8/layout/hChevron3"/>
    <dgm:cxn modelId="{DDD56D1E-9E55-44FF-B5C0-AB8919242108}" type="presOf" srcId="{06E521A7-064A-4C53-90BB-5511DD505609}" destId="{770E20F4-CC6C-4B6C-8CB1-D6CABEB6B02F}" srcOrd="0" destOrd="0" presId="urn:microsoft.com/office/officeart/2005/8/layout/hChevron3"/>
    <dgm:cxn modelId="{56016828-53B6-4FA1-8ADD-120179DC0F1C}" srcId="{E757BC5E-1DD8-4791-B4B2-2C9C69D84A8A}" destId="{C18C4284-FEE7-4A05-8177-C2240DDBFC9B}" srcOrd="3" destOrd="0" parTransId="{F5484857-93EA-48BB-A3DB-E06E9DD33AEF}" sibTransId="{3B407B5E-3C49-4B74-9BC6-CB6A99C8EC09}"/>
    <dgm:cxn modelId="{9E087055-AAE2-4AE3-8A55-8C965A462B53}" srcId="{E757BC5E-1DD8-4791-B4B2-2C9C69D84A8A}" destId="{BE3F06CB-5868-4FF9-8F1E-3F86206EB55D}" srcOrd="1" destOrd="0" parTransId="{1DD74F5C-4283-4AEC-9D86-AC97223225AD}" sibTransId="{956EC881-608E-4680-A14D-DFC276FF9234}"/>
    <dgm:cxn modelId="{8E7B6F57-F848-4C26-AE65-29D5441D9288}" type="presOf" srcId="{E757BC5E-1DD8-4791-B4B2-2C9C69D84A8A}" destId="{30C4ED22-5D17-4B8C-8091-9A42F25C8927}" srcOrd="0" destOrd="0" presId="urn:microsoft.com/office/officeart/2005/8/layout/hChevron3"/>
    <dgm:cxn modelId="{0BC3CE63-48E5-4AF7-B124-29C8E96365CD}" type="presOf" srcId="{C18C4284-FEE7-4A05-8177-C2240DDBFC9B}" destId="{31566098-170E-4A55-85A4-B92CB6C4DFDA}" srcOrd="0" destOrd="0" presId="urn:microsoft.com/office/officeart/2005/8/layout/hChevron3"/>
    <dgm:cxn modelId="{7588626C-C3E1-4043-97D9-07ABECE3AA93}" type="presOf" srcId="{7FDC2DA2-EA98-4D32-B579-D802A63D16FC}" destId="{273D5003-150E-4E81-89CA-0E0D25B4A981}" srcOrd="0" destOrd="0" presId="urn:microsoft.com/office/officeart/2005/8/layout/hChevron3"/>
    <dgm:cxn modelId="{5C92E371-140B-4971-8321-53CC7352646B}" srcId="{E757BC5E-1DD8-4791-B4B2-2C9C69D84A8A}" destId="{7FDC2DA2-EA98-4D32-B579-D802A63D16FC}" srcOrd="2" destOrd="0" parTransId="{188F719F-760A-4B4F-AC13-E858E33586F6}" sibTransId="{8178B571-0042-4763-84B7-620C31012541}"/>
    <dgm:cxn modelId="{9E567BAC-C9CE-4F04-964D-729C70268704}" type="presParOf" srcId="{30C4ED22-5D17-4B8C-8091-9A42F25C8927}" destId="{770E20F4-CC6C-4B6C-8CB1-D6CABEB6B02F}" srcOrd="0" destOrd="0" presId="urn:microsoft.com/office/officeart/2005/8/layout/hChevron3"/>
    <dgm:cxn modelId="{0FE233FB-9A93-4FA5-B4DA-72B2BD474240}" type="presParOf" srcId="{30C4ED22-5D17-4B8C-8091-9A42F25C8927}" destId="{0B7E7CB5-61F4-4DE0-AF94-8F079AEDD817}" srcOrd="1" destOrd="0" presId="urn:microsoft.com/office/officeart/2005/8/layout/hChevron3"/>
    <dgm:cxn modelId="{3F726BA0-5AAB-4DA6-977E-D6306C1C8E92}" type="presParOf" srcId="{30C4ED22-5D17-4B8C-8091-9A42F25C8927}" destId="{698C1024-4BCC-4DFC-AFC3-143ACC11A04F}" srcOrd="2" destOrd="0" presId="urn:microsoft.com/office/officeart/2005/8/layout/hChevron3"/>
    <dgm:cxn modelId="{8359732E-9580-462C-845D-6366F73FB31E}" type="presParOf" srcId="{30C4ED22-5D17-4B8C-8091-9A42F25C8927}" destId="{E1F389CA-E218-4F82-99F4-6905FF03CFCA}" srcOrd="3" destOrd="0" presId="urn:microsoft.com/office/officeart/2005/8/layout/hChevron3"/>
    <dgm:cxn modelId="{DE753F7B-8702-4A23-8BAC-E84697045127}" type="presParOf" srcId="{30C4ED22-5D17-4B8C-8091-9A42F25C8927}" destId="{273D5003-150E-4E81-89CA-0E0D25B4A981}" srcOrd="4" destOrd="0" presId="urn:microsoft.com/office/officeart/2005/8/layout/hChevron3"/>
    <dgm:cxn modelId="{CD7166A2-7CF4-408C-B95E-CA70606B8E3A}" type="presParOf" srcId="{30C4ED22-5D17-4B8C-8091-9A42F25C8927}" destId="{B663C271-9636-480D-BD9C-9A3BDE3FE4C4}" srcOrd="5" destOrd="0" presId="urn:microsoft.com/office/officeart/2005/8/layout/hChevron3"/>
    <dgm:cxn modelId="{71850422-A870-4B29-AD5D-C2E41AE3673F}" type="presParOf" srcId="{30C4ED22-5D17-4B8C-8091-9A42F25C8927}" destId="{31566098-170E-4A55-85A4-B92CB6C4DFDA}"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pPr>
            <a:lnSpc>
              <a:spcPct val="100000"/>
            </a:lnSpc>
          </a:pPr>
          <a:r>
            <a:rPr lang="en-US">
              <a:latin typeface="Aptos Display" panose="02110004020202020204"/>
            </a:rPr>
            <a:t>2018 - 2027</a:t>
          </a:r>
          <a:endParaRPr lang="en-US" i="1"/>
        </a:p>
        <a:p>
          <a:pPr>
            <a:lnSpc>
              <a:spcPct val="100000"/>
            </a:lnSpc>
          </a:pPr>
          <a:r>
            <a:rPr lang="en-GB" i="1">
              <a:latin typeface="Aptos Display" panose="02110004020202020204"/>
            </a:rPr>
            <a:t>Phase 1 – 2018 - 2020 </a:t>
          </a:r>
          <a:endParaRPr lang="en-GB" i="1"/>
        </a:p>
        <a:p>
          <a:pPr>
            <a:lnSpc>
              <a:spcPct val="100000"/>
            </a:lnSpc>
          </a:pPr>
          <a:r>
            <a:rPr lang="en-GB" i="1">
              <a:latin typeface="Aptos Display" panose="02110004020202020204"/>
            </a:rPr>
            <a:t>Phase 2 – started in 2025</a:t>
          </a:r>
          <a:endParaRPr lang="en-GB"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dgm:spPr/>
      <dgm:t>
        <a:bodyPr/>
        <a:lstStyle/>
        <a:p>
          <a:pPr>
            <a:lnSpc>
              <a:spcPct val="100000"/>
            </a:lnSpc>
          </a:pPr>
          <a:r>
            <a:rPr lang="en-US"/>
            <a:t>Project Objectives</a:t>
          </a:r>
          <a:endParaRPr lang="en-US" i="1">
            <a:latin typeface="Aptos Display" panose="02110004020202020204"/>
          </a:endParaRPr>
        </a:p>
        <a:p>
          <a:pPr>
            <a:lnSpc>
              <a:spcPct val="100000"/>
            </a:lnSpc>
          </a:pPr>
          <a:r>
            <a:rPr lang="en-US" i="1">
              <a:latin typeface="Aptos Display" panose="02110004020202020204"/>
            </a:rPr>
            <a:t>Establish a cloud radar network</a:t>
          </a:r>
        </a:p>
        <a:p>
          <a:pPr>
            <a:lnSpc>
              <a:spcPct val="100000"/>
            </a:lnSpc>
          </a:pPr>
          <a:r>
            <a:rPr lang="en-US" i="1">
              <a:latin typeface="Aptos Display" panose="02110004020202020204"/>
            </a:rPr>
            <a:t>Develop radar data processing tools </a:t>
          </a:r>
        </a:p>
        <a:p>
          <a:pPr>
            <a:lnSpc>
              <a:spcPct val="100000"/>
            </a:lnSpc>
          </a:pPr>
          <a:r>
            <a:rPr lang="en-US" i="1">
              <a:latin typeface="Aptos Display" panose="02110004020202020204"/>
            </a:rPr>
            <a:t>Cal/Val of </a:t>
          </a:r>
          <a:r>
            <a:rPr lang="en-US" i="1" err="1">
              <a:latin typeface="Aptos Display" panose="02110004020202020204"/>
            </a:rPr>
            <a:t>EarthCARE</a:t>
          </a:r>
          <a:r>
            <a:rPr lang="en-US" i="1">
              <a:latin typeface="Aptos Display" panose="02110004020202020204"/>
            </a:rPr>
            <a:t> CPR data with radar network</a:t>
          </a:r>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dgm:spPr/>
      <dgm:t>
        <a:bodyPr/>
        <a:lstStyle/>
        <a:p>
          <a:pPr rtl="0">
            <a:lnSpc>
              <a:spcPct val="100000"/>
            </a:lnSpc>
          </a:pPr>
          <a:r>
            <a:rPr lang="en-US">
              <a:latin typeface="Aptos Display" panose="02110004020202020204"/>
            </a:rPr>
            <a:t>Expected Outcomes</a:t>
          </a:r>
          <a:endParaRPr lang="en-US" i="1">
            <a:latin typeface="Aptos Display" panose="02110004020202020204"/>
          </a:endParaRPr>
        </a:p>
        <a:p>
          <a:pPr rtl="0">
            <a:lnSpc>
              <a:spcPct val="100000"/>
            </a:lnSpc>
          </a:pPr>
          <a:r>
            <a:rPr lang="en-US" i="1">
              <a:latin typeface="Aptos Display" panose="02110004020202020204"/>
            </a:rPr>
            <a:t>Processed and </a:t>
          </a:r>
          <a:r>
            <a:rPr lang="en-US" i="1" err="1">
              <a:latin typeface="Aptos Display" panose="02110004020202020204"/>
            </a:rPr>
            <a:t>quality controlled</a:t>
          </a:r>
          <a:r>
            <a:rPr lang="en-US" i="1">
              <a:latin typeface="Aptos Display" panose="02110004020202020204"/>
            </a:rPr>
            <a:t> radar data publicly available</a:t>
          </a:r>
        </a:p>
        <a:p>
          <a:pPr>
            <a:lnSpc>
              <a:spcPct val="100000"/>
            </a:lnSpc>
          </a:pPr>
          <a:r>
            <a:rPr lang="en-US" i="1">
              <a:latin typeface="Aptos Display" panose="02110004020202020204"/>
            </a:rPr>
            <a:t>Calibration of radars with </a:t>
          </a:r>
          <a:r>
            <a:rPr lang="en-US" i="1" err="1">
              <a:latin typeface="Aptos Display" panose="02110004020202020204"/>
            </a:rPr>
            <a:t>disdrometers</a:t>
          </a:r>
          <a:endParaRPr lang="en-US" i="1">
            <a:latin typeface="Aptos Display" panose="02110004020202020204"/>
          </a:endParaRPr>
        </a:p>
        <a:p>
          <a:pPr rtl="0">
            <a:lnSpc>
              <a:spcPct val="100000"/>
            </a:lnSpc>
          </a:pPr>
          <a:r>
            <a:rPr lang="en-US" i="1">
              <a:latin typeface="Aptos Display" panose="02110004020202020204"/>
            </a:rPr>
            <a:t>Separation of clouds and precipitation using Doppler velocities</a:t>
          </a:r>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dgm:spPr/>
      <dgm:t>
        <a:bodyPr/>
        <a:lstStyle/>
        <a:p>
          <a:pPr rtl="0">
            <a:lnSpc>
              <a:spcPct val="100000"/>
            </a:lnSpc>
          </a:pPr>
          <a:r>
            <a:rPr lang="en-US"/>
            <a:t>Open challenges</a:t>
          </a:r>
          <a:endParaRPr lang="en-US" i="1">
            <a:latin typeface="Aptos Display" panose="02110004020202020204"/>
          </a:endParaRPr>
        </a:p>
        <a:p>
          <a:pPr rtl="0">
            <a:lnSpc>
              <a:spcPct val="100000"/>
            </a:lnSpc>
          </a:pPr>
          <a:r>
            <a:rPr lang="en-US" i="1">
              <a:latin typeface="Aptos Display" panose="02110004020202020204"/>
            </a:rPr>
            <a:t>Challenges with </a:t>
          </a:r>
          <a:r>
            <a:rPr lang="en-US" i="1" err="1">
              <a:latin typeface="Aptos Display" panose="02110004020202020204"/>
            </a:rPr>
            <a:t>disdrometer</a:t>
          </a:r>
          <a:r>
            <a:rPr lang="en-US" i="1">
              <a:latin typeface="Aptos Display" panose="02110004020202020204"/>
            </a:rPr>
            <a:t> operation and calibration</a:t>
          </a:r>
        </a:p>
        <a:p>
          <a:pPr>
            <a:lnSpc>
              <a:spcPct val="100000"/>
            </a:lnSpc>
          </a:pPr>
          <a:r>
            <a:rPr lang="en-US" i="1">
              <a:latin typeface="Aptos Display" panose="02110004020202020204"/>
            </a:rPr>
            <a:t>Operation of radars beyond the project end </a:t>
          </a:r>
          <a:endParaRPr lang="en-US"/>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CDF5E320-256B-49CC-ADC5-179F0FF23D8A}" type="presOf" srcId="{A7900307-F349-49C9-81DF-8A11482F8153}" destId="{7EE24A94-2068-4385-A282-3AA4ACCD0832}" srcOrd="0" destOrd="0" presId="urn:microsoft.com/office/officeart/2018/2/layout/IconCircleList"/>
    <dgm:cxn modelId="{55434148-73AC-48FD-817F-78BEE907822F}" type="presOf" srcId="{C8B4E9B9-A99C-4A75-8370-41BFDD8EA75D}" destId="{8F7402CD-762D-441F-8E3C-E7FD1502407C}" srcOrd="0" destOrd="0" presId="urn:microsoft.com/office/officeart/2018/2/layout/IconCircleList"/>
    <dgm:cxn modelId="{D338324C-2FC5-42DB-86FC-FC9F47FB2BF0}" type="presOf" srcId="{C6B04BC9-0BD2-4EB5-A718-057DE4986084}" destId="{53C6B1A0-1FDE-4FEA-B067-2481DE622E69}" srcOrd="0" destOrd="0" presId="urn:microsoft.com/office/officeart/2018/2/layout/IconCircleList"/>
    <dgm:cxn modelId="{BB11805A-4EDF-4D42-918C-20CA4871A91F}" type="presOf" srcId="{B6F0D4F9-BA51-454A-A539-FC14FFBC36F9}" destId="{23E1F726-DD75-434A-9DDE-13792FD974AE}"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F321D96F-2976-4C0A-9F6D-EF36B597947E}" type="presOf" srcId="{3E993E8C-D3B2-4FAC-8EED-44600FAF7FBA}" destId="{564A83A4-E66F-491B-B737-E36AD2F4C7C8}" srcOrd="0" destOrd="0" presId="urn:microsoft.com/office/officeart/2018/2/layout/IconCircleList"/>
    <dgm:cxn modelId="{5478DD85-673E-4472-8188-9C27F20D9E94}" type="presOf" srcId="{C9F0C940-1064-4A92-AF69-A4077DA017EF}" destId="{56253193-E7A2-4004-94A7-5235C6C0D00D}"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655BCBD5-E616-4CA5-8ADD-9B1472BB7470}" type="presOf" srcId="{A77C5A09-C52D-4070-9887-2F813DE7F97B}" destId="{88E9FCF3-49D1-472A-8C69-A944902AA324}" srcOrd="0" destOrd="0" presId="urn:microsoft.com/office/officeart/2018/2/layout/IconCircleList"/>
    <dgm:cxn modelId="{EFF8076D-356C-43E7-8C71-522D1E1AC938}" type="presParOf" srcId="{27A500E4-6B10-42B4-9D2F-8BB93F376260}" destId="{4B02C9C0-42F7-42BF-88DF-0B147BD14A7E}" srcOrd="0" destOrd="0" presId="urn:microsoft.com/office/officeart/2018/2/layout/IconCircleList"/>
    <dgm:cxn modelId="{738B99D0-E2CE-4F38-8CC0-AE6F9DAD8F6A}" type="presParOf" srcId="{4B02C9C0-42F7-42BF-88DF-0B147BD14A7E}" destId="{39DA3959-2BD0-4459-88F4-85320716D035}" srcOrd="0" destOrd="0" presId="urn:microsoft.com/office/officeart/2018/2/layout/IconCircleList"/>
    <dgm:cxn modelId="{38DC82E1-4506-445B-8185-696AABF181F8}" type="presParOf" srcId="{39DA3959-2BD0-4459-88F4-85320716D035}" destId="{0A8C7FED-379D-4084-B616-FA407A4AF680}" srcOrd="0" destOrd="0" presId="urn:microsoft.com/office/officeart/2018/2/layout/IconCircleList"/>
    <dgm:cxn modelId="{C358FD79-9568-4FBA-A82F-8B7D94DF1570}" type="presParOf" srcId="{39DA3959-2BD0-4459-88F4-85320716D035}" destId="{D00BDD86-05C0-485D-BAD6-6D3E2D45B3CE}" srcOrd="1" destOrd="0" presId="urn:microsoft.com/office/officeart/2018/2/layout/IconCircleList"/>
    <dgm:cxn modelId="{8A8E8040-68B8-41F8-94C9-1320E34E4248}" type="presParOf" srcId="{39DA3959-2BD0-4459-88F4-85320716D035}" destId="{CD01238F-5D36-4012-954E-DCE4011B57AE}" srcOrd="2" destOrd="0" presId="urn:microsoft.com/office/officeart/2018/2/layout/IconCircleList"/>
    <dgm:cxn modelId="{9AB45B01-DDC3-4ABD-B7EE-3557FC3FE2DB}" type="presParOf" srcId="{39DA3959-2BD0-4459-88F4-85320716D035}" destId="{56253193-E7A2-4004-94A7-5235C6C0D00D}" srcOrd="3" destOrd="0" presId="urn:microsoft.com/office/officeart/2018/2/layout/IconCircleList"/>
    <dgm:cxn modelId="{51DA67EE-04A3-44B6-9935-62552C651061}" type="presParOf" srcId="{4B02C9C0-42F7-42BF-88DF-0B147BD14A7E}" destId="{23E1F726-DD75-434A-9DDE-13792FD974AE}" srcOrd="1" destOrd="0" presId="urn:microsoft.com/office/officeart/2018/2/layout/IconCircleList"/>
    <dgm:cxn modelId="{C4DB12D3-9084-4865-ABBD-4E22764CFA3B}" type="presParOf" srcId="{4B02C9C0-42F7-42BF-88DF-0B147BD14A7E}" destId="{D358C619-30B5-43FF-BF05-3A05D2AB2798}" srcOrd="2" destOrd="0" presId="urn:microsoft.com/office/officeart/2018/2/layout/IconCircleList"/>
    <dgm:cxn modelId="{EBA67764-1FBD-49FD-AB51-E9430737776E}" type="presParOf" srcId="{D358C619-30B5-43FF-BF05-3A05D2AB2798}" destId="{2478ADBC-E8EB-480D-AEA4-A76C8A65246F}" srcOrd="0" destOrd="0" presId="urn:microsoft.com/office/officeart/2018/2/layout/IconCircleList"/>
    <dgm:cxn modelId="{248CEB66-3544-4065-9ABF-2AE3EAC40518}" type="presParOf" srcId="{D358C619-30B5-43FF-BF05-3A05D2AB2798}" destId="{0BB0394E-F950-4DC6-ACFE-B873798436FF}" srcOrd="1" destOrd="0" presId="urn:microsoft.com/office/officeart/2018/2/layout/IconCircleList"/>
    <dgm:cxn modelId="{83342FA4-6147-49BE-94C8-6BBC6C805F09}" type="presParOf" srcId="{D358C619-30B5-43FF-BF05-3A05D2AB2798}" destId="{AAF335D8-B2A8-4E81-8053-22BE3578D1F7}" srcOrd="2" destOrd="0" presId="urn:microsoft.com/office/officeart/2018/2/layout/IconCircleList"/>
    <dgm:cxn modelId="{186E0C1E-8928-4DFD-BA00-E559AE282B7B}" type="presParOf" srcId="{D358C619-30B5-43FF-BF05-3A05D2AB2798}" destId="{88E9FCF3-49D1-472A-8C69-A944902AA324}" srcOrd="3" destOrd="0" presId="urn:microsoft.com/office/officeart/2018/2/layout/IconCircleList"/>
    <dgm:cxn modelId="{D51E97B5-359E-46E2-9B1F-8B49EE03F418}" type="presParOf" srcId="{4B02C9C0-42F7-42BF-88DF-0B147BD14A7E}" destId="{53C6B1A0-1FDE-4FEA-B067-2481DE622E69}" srcOrd="3" destOrd="0" presId="urn:microsoft.com/office/officeart/2018/2/layout/IconCircleList"/>
    <dgm:cxn modelId="{76D6E094-0726-400A-A78D-D974930C311C}" type="presParOf" srcId="{4B02C9C0-42F7-42BF-88DF-0B147BD14A7E}" destId="{8BC687BE-9DAF-4852-8B7D-52304CC597C4}" srcOrd="4" destOrd="0" presId="urn:microsoft.com/office/officeart/2018/2/layout/IconCircleList"/>
    <dgm:cxn modelId="{38DB7282-862F-469E-987B-AE9D340B37DD}" type="presParOf" srcId="{8BC687BE-9DAF-4852-8B7D-52304CC597C4}" destId="{AFE2345F-BC5F-40C6-8AC3-C8582BC92068}" srcOrd="0" destOrd="0" presId="urn:microsoft.com/office/officeart/2018/2/layout/IconCircleList"/>
    <dgm:cxn modelId="{4DE8FD57-8E58-4B35-B957-3D40BEB2F71B}" type="presParOf" srcId="{8BC687BE-9DAF-4852-8B7D-52304CC597C4}" destId="{E60D3E12-F6C7-4DFC-AE27-30BFFC197BF0}" srcOrd="1" destOrd="0" presId="urn:microsoft.com/office/officeart/2018/2/layout/IconCircleList"/>
    <dgm:cxn modelId="{7720F080-3BF8-43E4-8179-E6C088FB973A}" type="presParOf" srcId="{8BC687BE-9DAF-4852-8B7D-52304CC597C4}" destId="{9E4B30B1-7664-45D3-B98C-CAA3331A6DC4}" srcOrd="2" destOrd="0" presId="urn:microsoft.com/office/officeart/2018/2/layout/IconCircleList"/>
    <dgm:cxn modelId="{5B9A3551-53F8-4435-97C0-6F5DE89807B0}" type="presParOf" srcId="{8BC687BE-9DAF-4852-8B7D-52304CC597C4}" destId="{564A83A4-E66F-491B-B737-E36AD2F4C7C8}" srcOrd="3" destOrd="0" presId="urn:microsoft.com/office/officeart/2018/2/layout/IconCircleList"/>
    <dgm:cxn modelId="{C8FA982A-38EB-4616-A96C-FC41B55FBA55}" type="presParOf" srcId="{4B02C9C0-42F7-42BF-88DF-0B147BD14A7E}" destId="{8F7402CD-762D-441F-8E3C-E7FD1502407C}" srcOrd="5" destOrd="0" presId="urn:microsoft.com/office/officeart/2018/2/layout/IconCircleList"/>
    <dgm:cxn modelId="{1D52E62E-148E-4993-BFA6-83E60A869459}" type="presParOf" srcId="{4B02C9C0-42F7-42BF-88DF-0B147BD14A7E}" destId="{2BC6626E-8ACD-4596-A265-39D9B8E38F0B}" srcOrd="6" destOrd="0" presId="urn:microsoft.com/office/officeart/2018/2/layout/IconCircleList"/>
    <dgm:cxn modelId="{7097879C-429A-4406-980A-B38C1175DA2C}" type="presParOf" srcId="{2BC6626E-8ACD-4596-A265-39D9B8E38F0B}" destId="{86F0E68F-07C6-452D-97D2-DEFB10D87816}" srcOrd="0" destOrd="0" presId="urn:microsoft.com/office/officeart/2018/2/layout/IconCircleList"/>
    <dgm:cxn modelId="{56643BD5-D1D4-4A9F-A047-81BB1144A4A1}" type="presParOf" srcId="{2BC6626E-8ACD-4596-A265-39D9B8E38F0B}" destId="{29A36484-032C-4FBD-8FA4-C40C1EB0C953}" srcOrd="1" destOrd="0" presId="urn:microsoft.com/office/officeart/2018/2/layout/IconCircleList"/>
    <dgm:cxn modelId="{E7890C22-6448-4F9A-8F68-3825DBB47F52}" type="presParOf" srcId="{2BC6626E-8ACD-4596-A265-39D9B8E38F0B}" destId="{CCB8EACD-C3D8-462D-8B38-710CF771916D}" srcOrd="2" destOrd="0" presId="urn:microsoft.com/office/officeart/2018/2/layout/IconCircleList"/>
    <dgm:cxn modelId="{80BC16C1-E1C7-432F-A2A0-7087BD8D6467}"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en-US" b="1"/>
            <a:t>Project Schedule</a:t>
          </a:r>
        </a:p>
        <a:p>
          <a:r>
            <a:rPr lang="en-US"/>
            <a:t>Phase I: 2024  - 2026</a:t>
          </a:r>
        </a:p>
        <a:p>
          <a:r>
            <a:rPr lang="en-US"/>
            <a:t>Phase II: 2026 – 2028 (currently under implementation) </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b="1"/>
            <a:t>Project Objectives</a:t>
          </a:r>
        </a:p>
        <a:p>
          <a:r>
            <a:rPr lang="en-US" i="1"/>
            <a:t>1. Develop the protocols and processors for </a:t>
          </a:r>
          <a:r>
            <a:rPr lang="en-GB" i="1"/>
            <a:t>Forest Biomass FRMs </a:t>
          </a:r>
        </a:p>
        <a:p>
          <a:r>
            <a:rPr lang="en-US" i="1"/>
            <a:t>2. Implement a web portal to openly share Forest Biomass FRMs</a:t>
          </a:r>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dgm:spPr/>
      <dgm:t>
        <a:bodyPr/>
        <a:lstStyle/>
        <a:p>
          <a:r>
            <a:rPr lang="en-US" b="1"/>
            <a:t>Outcomes (Phase I)</a:t>
          </a:r>
        </a:p>
        <a:p>
          <a:r>
            <a:rPr lang="en-US" i="1"/>
            <a:t>1. Database of Forest Biomass FRMs from Airborne and Terrestrial lidar scans and forest mensuration data</a:t>
          </a:r>
        </a:p>
        <a:p>
          <a:r>
            <a:rPr lang="en-GB" i="1">
              <a:hlinkClick xmlns:r="http://schemas.openxmlformats.org/officeDocument/2006/relationships" r:id="rId1"/>
            </a:rPr>
            <a:t>https://data.geo-trees.org/map/geotrees</a:t>
          </a:r>
          <a:endParaRPr lang="en-GB" i="1"/>
        </a:p>
        <a:p>
          <a:r>
            <a:rPr lang="en-US" i="1"/>
            <a:t>2. Processors for the FRM generation </a:t>
          </a:r>
          <a:r>
            <a:rPr lang="en-GB">
              <a:hlinkClick xmlns:r="http://schemas.openxmlformats.org/officeDocument/2006/relationships" r:id="rId2"/>
            </a:rPr>
            <a:t>https://github.com/umr-amap/BIOMASS</a:t>
          </a:r>
          <a:endParaRPr lang="en-US"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b="1"/>
            <a:t>Open challenges</a:t>
          </a:r>
        </a:p>
        <a:p>
          <a:r>
            <a:rPr lang="en-US" i="1"/>
            <a:t>1. Long term funding</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custLinFactNeighborX="983" custLinFactNeighborY="-98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pPr>
            <a:lnSpc>
              <a:spcPct val="100000"/>
            </a:lnSpc>
          </a:pPr>
          <a:r>
            <a:rPr lang="en-US"/>
            <a:t>Project 2014-2017 but really series from ~1995</a:t>
          </a:r>
        </a:p>
        <a:p>
          <a:pPr>
            <a:lnSpc>
              <a:spcPct val="100000"/>
            </a:lnSpc>
          </a:pPr>
          <a:r>
            <a:rPr lang="en-US" i="1"/>
            <a:t>Activities became part of FRM4SST</a:t>
          </a:r>
        </a:p>
        <a:p>
          <a:pPr>
            <a:lnSpc>
              <a:spcPct val="100000"/>
            </a:lnSpc>
          </a:pPr>
          <a:endParaRPr lang="en-US"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custT="1"/>
      <dgm:spPr/>
      <dgm:t>
        <a:bodyPr/>
        <a:lstStyle/>
        <a:p>
          <a:pPr>
            <a:lnSpc>
              <a:spcPct val="100000"/>
            </a:lnSpc>
          </a:pPr>
          <a:r>
            <a:rPr lang="en-US" sz="1600" b="1"/>
            <a:t>Project Objectives</a:t>
          </a:r>
        </a:p>
        <a:p>
          <a:pPr>
            <a:lnSpc>
              <a:spcPct val="100000"/>
            </a:lnSpc>
          </a:pPr>
          <a:r>
            <a:rPr lang="en-US" sz="1600" i="1"/>
            <a:t>- Establishing traceability and degree of consistency of worlds validation capabilities.</a:t>
          </a:r>
        </a:p>
        <a:p>
          <a:pPr>
            <a:lnSpc>
              <a:spcPct val="100000"/>
            </a:lnSpc>
          </a:pPr>
          <a:r>
            <a:rPr lang="en-US" sz="1600" i="1"/>
            <a:t>-  Best practices on making measurements</a:t>
          </a:r>
        </a:p>
        <a:p>
          <a:pPr>
            <a:lnSpc>
              <a:spcPct val="100000"/>
            </a:lnSpc>
          </a:pPr>
          <a:r>
            <a:rPr lang="en-US" sz="1600" i="1"/>
            <a:t>- What is State of the art </a:t>
          </a:r>
        </a:p>
        <a:p>
          <a:pPr>
            <a:lnSpc>
              <a:spcPct val="100000"/>
            </a:lnSpc>
          </a:pPr>
          <a:endParaRPr lang="en-US" sz="1100"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600" b="1">
              <a:solidFill>
                <a:srgbClr val="00B0F0"/>
              </a:solidFill>
            </a:rPr>
            <a:t>Outcomes:</a:t>
          </a:r>
        </a:p>
        <a:p>
          <a:pPr>
            <a:lnSpc>
              <a:spcPct val="100000"/>
            </a:lnSpc>
          </a:pPr>
          <a:r>
            <a:rPr lang="en-US" sz="1600">
              <a:solidFill>
                <a:srgbClr val="00B0F0"/>
              </a:solidFill>
            </a:rPr>
            <a:t> - protocols on how to do comparisons</a:t>
          </a:r>
        </a:p>
        <a:p>
          <a:pPr>
            <a:lnSpc>
              <a:spcPct val="100000"/>
            </a:lnSpc>
          </a:pPr>
          <a:r>
            <a:rPr lang="en-US" sz="1600">
              <a:solidFill>
                <a:srgbClr val="00B0F0"/>
              </a:solidFill>
            </a:rPr>
            <a:t> - Results of consistency of surface temp validation: Land/Water/Ice/Lab</a:t>
          </a:r>
        </a:p>
        <a:p>
          <a:pPr>
            <a:lnSpc>
              <a:spcPct val="100000"/>
            </a:lnSpc>
          </a:pPr>
          <a:r>
            <a:rPr lang="en-US" sz="1600" i="1">
              <a:solidFill>
                <a:srgbClr val="00B0F0"/>
              </a:solidFill>
            </a:rPr>
            <a:t>- Confidence in validation capabilities and satellite performance</a:t>
          </a:r>
        </a:p>
        <a:p>
          <a:endParaRPr lang="en-US" sz="1100"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custT="1"/>
      <dgm:spPr/>
      <dgm:t>
        <a:bodyPr/>
        <a:lstStyle/>
        <a:p>
          <a:pPr>
            <a:lnSpc>
              <a:spcPct val="100000"/>
            </a:lnSpc>
          </a:pPr>
          <a:r>
            <a:rPr lang="en-US" sz="1600" b="1"/>
            <a:t>Open challenges</a:t>
          </a:r>
        </a:p>
        <a:p>
          <a:pPr>
            <a:lnSpc>
              <a:spcPct val="100000"/>
            </a:lnSpc>
          </a:pPr>
          <a:r>
            <a:rPr lang="en-US" sz="1600" i="1"/>
            <a:t>Replicating range of real world conditions in cost effective manner</a:t>
          </a:r>
        </a:p>
        <a:p>
          <a:pPr>
            <a:lnSpc>
              <a:spcPct val="100000"/>
            </a:lnSpc>
          </a:pPr>
          <a:r>
            <a:rPr lang="en-US" sz="1600" i="1"/>
            <a:t>Wide range of Ts needed</a:t>
          </a:r>
        </a:p>
        <a:p>
          <a:pPr>
            <a:lnSpc>
              <a:spcPct val="100000"/>
            </a:lnSpc>
          </a:pPr>
          <a:r>
            <a:rPr lang="en-US" sz="1600" i="1"/>
            <a:t>Assessing representativeness</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2BD11C01-2148-4915-B2D1-3070E124D134}" type="presOf" srcId="{A7900307-F349-49C9-81DF-8A11482F8153}" destId="{7EE24A94-2068-4385-A282-3AA4ACCD0832}" srcOrd="0" destOrd="0" presId="urn:microsoft.com/office/officeart/2018/2/layout/IconCircleList"/>
    <dgm:cxn modelId="{BF086A1C-B3A8-416D-8237-BBD6C6FF55CB}" srcId="{2A5FFACD-C2A4-4103-A3E0-4E71E0A5BE49}" destId="{A77C5A09-C52D-4070-9887-2F813DE7F97B}" srcOrd="1" destOrd="0" parTransId="{94E2D7D8-8AAD-4E03-B4E3-2AD6919511BE}" sibTransId="{C6B04BC9-0BD2-4EB5-A718-057DE4986084}"/>
    <dgm:cxn modelId="{8928F74C-5AAA-4A2F-9434-26B90922F2D5}" type="presOf" srcId="{A77C5A09-C52D-4070-9887-2F813DE7F97B}" destId="{88E9FCF3-49D1-472A-8C69-A944902AA324}"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CF0EF57D-5499-4D3F-A2A1-EECD2953A6BC}" type="presOf" srcId="{B6F0D4F9-BA51-454A-A539-FC14FFBC36F9}" destId="{23E1F726-DD75-434A-9DDE-13792FD974AE}"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E1DD9796-89D3-47F8-BE76-CD4415B515F5}" type="presOf" srcId="{C6B04BC9-0BD2-4EB5-A718-057DE4986084}" destId="{53C6B1A0-1FDE-4FEA-B067-2481DE622E69}" srcOrd="0" destOrd="0" presId="urn:microsoft.com/office/officeart/2018/2/layout/IconCircleList"/>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E81289DF-2E53-48C2-8534-BB28A6A85B33}" type="presOf" srcId="{C9F0C940-1064-4A92-AF69-A4077DA017EF}" destId="{56253193-E7A2-4004-94A7-5235C6C0D00D}" srcOrd="0" destOrd="0" presId="urn:microsoft.com/office/officeart/2018/2/layout/IconCircleList"/>
    <dgm:cxn modelId="{095040E7-0FE1-4C78-925D-56223440E9DB}" type="presOf" srcId="{3E993E8C-D3B2-4FAC-8EED-44600FAF7FBA}" destId="{564A83A4-E66F-491B-B737-E36AD2F4C7C8}" srcOrd="0" destOrd="0" presId="urn:microsoft.com/office/officeart/2018/2/layout/IconCircleList"/>
    <dgm:cxn modelId="{5E69EEED-5552-4D03-A480-D15C992D1AC7}" type="presOf" srcId="{C8B4E9B9-A99C-4A75-8370-41BFDD8EA75D}" destId="{8F7402CD-762D-441F-8E3C-E7FD1502407C}" srcOrd="0" destOrd="0" presId="urn:microsoft.com/office/officeart/2018/2/layout/IconCircleList"/>
    <dgm:cxn modelId="{C940C178-895E-4186-939A-6FCF13B6820B}" type="presParOf" srcId="{27A500E4-6B10-42B4-9D2F-8BB93F376260}" destId="{4B02C9C0-42F7-42BF-88DF-0B147BD14A7E}" srcOrd="0" destOrd="0" presId="urn:microsoft.com/office/officeart/2018/2/layout/IconCircleList"/>
    <dgm:cxn modelId="{7A8C12E0-FB44-41E5-A682-0F2902F72570}" type="presParOf" srcId="{4B02C9C0-42F7-42BF-88DF-0B147BD14A7E}" destId="{39DA3959-2BD0-4459-88F4-85320716D035}" srcOrd="0" destOrd="0" presId="urn:microsoft.com/office/officeart/2018/2/layout/IconCircleList"/>
    <dgm:cxn modelId="{ED8D0757-1B10-4524-AD82-4E1A4BF7AE33}" type="presParOf" srcId="{39DA3959-2BD0-4459-88F4-85320716D035}" destId="{0A8C7FED-379D-4084-B616-FA407A4AF680}" srcOrd="0" destOrd="0" presId="urn:microsoft.com/office/officeart/2018/2/layout/IconCircleList"/>
    <dgm:cxn modelId="{8851C100-EA2F-4201-90E6-0B2391634318}" type="presParOf" srcId="{39DA3959-2BD0-4459-88F4-85320716D035}" destId="{D00BDD86-05C0-485D-BAD6-6D3E2D45B3CE}" srcOrd="1" destOrd="0" presId="urn:microsoft.com/office/officeart/2018/2/layout/IconCircleList"/>
    <dgm:cxn modelId="{32B526D5-1B62-4CEE-9DBB-25F60E501872}" type="presParOf" srcId="{39DA3959-2BD0-4459-88F4-85320716D035}" destId="{CD01238F-5D36-4012-954E-DCE4011B57AE}" srcOrd="2" destOrd="0" presId="urn:microsoft.com/office/officeart/2018/2/layout/IconCircleList"/>
    <dgm:cxn modelId="{16F1E88A-B72C-4B73-9436-BBC8C54ABB30}" type="presParOf" srcId="{39DA3959-2BD0-4459-88F4-85320716D035}" destId="{56253193-E7A2-4004-94A7-5235C6C0D00D}" srcOrd="3" destOrd="0" presId="urn:microsoft.com/office/officeart/2018/2/layout/IconCircleList"/>
    <dgm:cxn modelId="{51B83688-487D-4E0F-8B94-C9A0441BFEB2}" type="presParOf" srcId="{4B02C9C0-42F7-42BF-88DF-0B147BD14A7E}" destId="{23E1F726-DD75-434A-9DDE-13792FD974AE}" srcOrd="1" destOrd="0" presId="urn:microsoft.com/office/officeart/2018/2/layout/IconCircleList"/>
    <dgm:cxn modelId="{1C9E03B4-E7B8-40B0-9A41-28EB002678F0}" type="presParOf" srcId="{4B02C9C0-42F7-42BF-88DF-0B147BD14A7E}" destId="{D358C619-30B5-43FF-BF05-3A05D2AB2798}" srcOrd="2" destOrd="0" presId="urn:microsoft.com/office/officeart/2018/2/layout/IconCircleList"/>
    <dgm:cxn modelId="{8FF26AC5-B955-435B-A6FD-F9D8DA98A112}" type="presParOf" srcId="{D358C619-30B5-43FF-BF05-3A05D2AB2798}" destId="{2478ADBC-E8EB-480D-AEA4-A76C8A65246F}" srcOrd="0" destOrd="0" presId="urn:microsoft.com/office/officeart/2018/2/layout/IconCircleList"/>
    <dgm:cxn modelId="{7703CDF3-8273-450B-BCC7-C8CF52E1FC6A}" type="presParOf" srcId="{D358C619-30B5-43FF-BF05-3A05D2AB2798}" destId="{0BB0394E-F950-4DC6-ACFE-B873798436FF}" srcOrd="1" destOrd="0" presId="urn:microsoft.com/office/officeart/2018/2/layout/IconCircleList"/>
    <dgm:cxn modelId="{B3D79F35-5CEB-44E8-A7D5-E19F56008A0F}" type="presParOf" srcId="{D358C619-30B5-43FF-BF05-3A05D2AB2798}" destId="{AAF335D8-B2A8-4E81-8053-22BE3578D1F7}" srcOrd="2" destOrd="0" presId="urn:microsoft.com/office/officeart/2018/2/layout/IconCircleList"/>
    <dgm:cxn modelId="{310716B0-30C0-4B5E-8794-620D3E7222DD}" type="presParOf" srcId="{D358C619-30B5-43FF-BF05-3A05D2AB2798}" destId="{88E9FCF3-49D1-472A-8C69-A944902AA324}" srcOrd="3" destOrd="0" presId="urn:microsoft.com/office/officeart/2018/2/layout/IconCircleList"/>
    <dgm:cxn modelId="{89BB8EC8-1DD3-4B39-BE75-F81E6856A872}" type="presParOf" srcId="{4B02C9C0-42F7-42BF-88DF-0B147BD14A7E}" destId="{53C6B1A0-1FDE-4FEA-B067-2481DE622E69}" srcOrd="3" destOrd="0" presId="urn:microsoft.com/office/officeart/2018/2/layout/IconCircleList"/>
    <dgm:cxn modelId="{0F15506E-28C0-47C4-9335-8B6D8FB9459F}" type="presParOf" srcId="{4B02C9C0-42F7-42BF-88DF-0B147BD14A7E}" destId="{8BC687BE-9DAF-4852-8B7D-52304CC597C4}" srcOrd="4" destOrd="0" presId="urn:microsoft.com/office/officeart/2018/2/layout/IconCircleList"/>
    <dgm:cxn modelId="{BB046393-42A0-4B0D-A12A-23FCFD31B795}" type="presParOf" srcId="{8BC687BE-9DAF-4852-8B7D-52304CC597C4}" destId="{AFE2345F-BC5F-40C6-8AC3-C8582BC92068}" srcOrd="0" destOrd="0" presId="urn:microsoft.com/office/officeart/2018/2/layout/IconCircleList"/>
    <dgm:cxn modelId="{F967B873-9FCB-4458-B018-E198C78E2F9A}" type="presParOf" srcId="{8BC687BE-9DAF-4852-8B7D-52304CC597C4}" destId="{E60D3E12-F6C7-4DFC-AE27-30BFFC197BF0}" srcOrd="1" destOrd="0" presId="urn:microsoft.com/office/officeart/2018/2/layout/IconCircleList"/>
    <dgm:cxn modelId="{7471C16E-6E77-408E-ABDA-26A96969AE8B}" type="presParOf" srcId="{8BC687BE-9DAF-4852-8B7D-52304CC597C4}" destId="{9E4B30B1-7664-45D3-B98C-CAA3331A6DC4}" srcOrd="2" destOrd="0" presId="urn:microsoft.com/office/officeart/2018/2/layout/IconCircleList"/>
    <dgm:cxn modelId="{DD549238-230C-4E62-928C-2A3816367F37}" type="presParOf" srcId="{8BC687BE-9DAF-4852-8B7D-52304CC597C4}" destId="{564A83A4-E66F-491B-B737-E36AD2F4C7C8}" srcOrd="3" destOrd="0" presId="urn:microsoft.com/office/officeart/2018/2/layout/IconCircleList"/>
    <dgm:cxn modelId="{FDFCDF5C-BD59-455B-AD03-531B592F9965}" type="presParOf" srcId="{4B02C9C0-42F7-42BF-88DF-0B147BD14A7E}" destId="{8F7402CD-762D-441F-8E3C-E7FD1502407C}" srcOrd="5" destOrd="0" presId="urn:microsoft.com/office/officeart/2018/2/layout/IconCircleList"/>
    <dgm:cxn modelId="{87CF0803-2C4B-4DAA-A69C-A0FE015B79C3}" type="presParOf" srcId="{4B02C9C0-42F7-42BF-88DF-0B147BD14A7E}" destId="{2BC6626E-8ACD-4596-A265-39D9B8E38F0B}" srcOrd="6" destOrd="0" presId="urn:microsoft.com/office/officeart/2018/2/layout/IconCircleList"/>
    <dgm:cxn modelId="{5EB23762-1F62-4F6B-B938-CAF019111841}" type="presParOf" srcId="{2BC6626E-8ACD-4596-A265-39D9B8E38F0B}" destId="{86F0E68F-07C6-452D-97D2-DEFB10D87816}" srcOrd="0" destOrd="0" presId="urn:microsoft.com/office/officeart/2018/2/layout/IconCircleList"/>
    <dgm:cxn modelId="{7323479B-E2D0-462D-8580-1E0C43C29EEF}" type="presParOf" srcId="{2BC6626E-8ACD-4596-A265-39D9B8E38F0B}" destId="{29A36484-032C-4FBD-8FA4-C40C1EB0C953}" srcOrd="1" destOrd="0" presId="urn:microsoft.com/office/officeart/2018/2/layout/IconCircleList"/>
    <dgm:cxn modelId="{FF60D042-AA83-4527-B1EC-58DA45613AD6}" type="presParOf" srcId="{2BC6626E-8ACD-4596-A265-39D9B8E38F0B}" destId="{CCB8EACD-C3D8-462D-8B38-710CF771916D}" srcOrd="2" destOrd="0" presId="urn:microsoft.com/office/officeart/2018/2/layout/IconCircleList"/>
    <dgm:cxn modelId="{E616BFAC-75EE-4B31-9124-6CED9AB54F42}"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pPr>
            <a:lnSpc>
              <a:spcPct val="100000"/>
            </a:lnSpc>
          </a:pPr>
          <a:r>
            <a:rPr lang="en-US" b="1"/>
            <a:t>Project Start:  </a:t>
          </a:r>
          <a:r>
            <a:rPr lang="en-US"/>
            <a:t>2023 (CEOS &amp; GSICS)</a:t>
          </a:r>
        </a:p>
        <a:p>
          <a:pPr>
            <a:lnSpc>
              <a:spcPct val="100000"/>
            </a:lnSpc>
          </a:pPr>
          <a:r>
            <a:rPr lang="en-US"/>
            <a:t>Concept and satellites:  TRUTHS ~2000 CLARREO ~2013</a:t>
          </a:r>
        </a:p>
        <a:p>
          <a:pPr>
            <a:lnSpc>
              <a:spcPct val="100000"/>
            </a:lnSpc>
          </a:pPr>
          <a:endParaRPr lang="en-US"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custT="1"/>
      <dgm:spPr/>
      <dgm:t>
        <a:bodyPr/>
        <a:lstStyle/>
        <a:p>
          <a:pPr>
            <a:lnSpc>
              <a:spcPct val="100000"/>
            </a:lnSpc>
          </a:pPr>
          <a:endParaRPr lang="en-US" sz="1600" b="1"/>
        </a:p>
        <a:p>
          <a:pPr>
            <a:lnSpc>
              <a:spcPct val="100000"/>
            </a:lnSpc>
          </a:pPr>
          <a:r>
            <a:rPr lang="en-US" sz="1600" b="1"/>
            <a:t>Project Objectives</a:t>
          </a:r>
        </a:p>
        <a:p>
          <a:pPr>
            <a:lnSpc>
              <a:spcPct val="100000"/>
            </a:lnSpc>
          </a:pPr>
          <a:r>
            <a:rPr lang="en-US" sz="1600" i="1"/>
            <a:t>- To create a means to </a:t>
          </a:r>
          <a:r>
            <a:rPr lang="en-US" sz="1600" i="1" err="1"/>
            <a:t>harmonise</a:t>
          </a:r>
          <a:r>
            <a:rPr lang="en-US" sz="1600" i="1"/>
            <a:t> at climate quality EO system of systems</a:t>
          </a:r>
        </a:p>
        <a:p>
          <a:pPr>
            <a:lnSpc>
              <a:spcPct val="100000"/>
            </a:lnSpc>
          </a:pPr>
          <a:r>
            <a:rPr lang="en-US" sz="1600" i="1"/>
            <a:t>- Encourage development for all technology domains</a:t>
          </a:r>
        </a:p>
        <a:p>
          <a:pPr>
            <a:lnSpc>
              <a:spcPct val="100000"/>
            </a:lnSpc>
          </a:pPr>
          <a:r>
            <a:rPr lang="en-US" sz="1600" i="1"/>
            <a:t>- Demonstrate value/necessity</a:t>
          </a:r>
        </a:p>
        <a:p>
          <a:pPr>
            <a:lnSpc>
              <a:spcPct val="100000"/>
            </a:lnSpc>
          </a:pPr>
          <a:endParaRPr lang="en-US" sz="1600" i="1"/>
        </a:p>
        <a:p>
          <a:pPr>
            <a:lnSpc>
              <a:spcPct val="100000"/>
            </a:lnSpc>
          </a:pPr>
          <a:endParaRPr lang="en-US" sz="1100"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600" b="1">
              <a:solidFill>
                <a:srgbClr val="00B0F0"/>
              </a:solidFill>
            </a:rPr>
            <a:t>Outcomes on going:</a:t>
          </a:r>
        </a:p>
        <a:p>
          <a:pPr>
            <a:lnSpc>
              <a:spcPct val="100000"/>
            </a:lnSpc>
          </a:pPr>
          <a:r>
            <a:rPr lang="en-US" sz="1600">
              <a:solidFill>
                <a:srgbClr val="00B0F0"/>
              </a:solidFill>
            </a:rPr>
            <a:t>- Formal Definition</a:t>
          </a:r>
        </a:p>
        <a:p>
          <a:pPr>
            <a:lnSpc>
              <a:spcPct val="100000"/>
            </a:lnSpc>
          </a:pPr>
          <a:r>
            <a:rPr lang="en-US" sz="1600">
              <a:solidFill>
                <a:srgbClr val="00B0F0"/>
              </a:solidFill>
            </a:rPr>
            <a:t> - International collaboration to create vision</a:t>
          </a:r>
        </a:p>
        <a:p>
          <a:pPr>
            <a:lnSpc>
              <a:spcPct val="100000"/>
            </a:lnSpc>
          </a:pPr>
          <a:r>
            <a:rPr lang="en-US" sz="1600">
              <a:solidFill>
                <a:srgbClr val="00B0F0"/>
              </a:solidFill>
            </a:rPr>
            <a:t>- Means to evidence SI-traceability and performance</a:t>
          </a:r>
        </a:p>
        <a:p>
          <a:pPr>
            <a:lnSpc>
              <a:spcPct val="100000"/>
            </a:lnSpc>
          </a:pPr>
          <a:r>
            <a:rPr lang="en-US" sz="1600" i="1">
              <a:solidFill>
                <a:srgbClr val="00B0F0"/>
              </a:solidFill>
            </a:rPr>
            <a:t>- Strategy to utilise</a:t>
          </a:r>
        </a:p>
        <a:p>
          <a:endParaRPr lang="en-US" sz="1100"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custT="1"/>
      <dgm:spPr/>
      <dgm:t>
        <a:bodyPr/>
        <a:lstStyle/>
        <a:p>
          <a:pPr>
            <a:lnSpc>
              <a:spcPct val="100000"/>
            </a:lnSpc>
          </a:pPr>
          <a:endParaRPr lang="en-US" sz="1600" b="1"/>
        </a:p>
        <a:p>
          <a:pPr>
            <a:lnSpc>
              <a:spcPct val="100000"/>
            </a:lnSpc>
          </a:pPr>
          <a:endParaRPr lang="en-US" sz="1600" b="1"/>
        </a:p>
        <a:p>
          <a:pPr>
            <a:lnSpc>
              <a:spcPct val="100000"/>
            </a:lnSpc>
          </a:pPr>
          <a:r>
            <a:rPr lang="en-US" sz="1600" b="1"/>
            <a:t>Open challenges</a:t>
          </a:r>
        </a:p>
        <a:p>
          <a:pPr>
            <a:lnSpc>
              <a:spcPct val="100000"/>
            </a:lnSpc>
          </a:pPr>
          <a:r>
            <a:rPr lang="en-US" sz="1600" i="1"/>
            <a:t>Funding to take forward </a:t>
          </a:r>
        </a:p>
        <a:p>
          <a:pPr>
            <a:lnSpc>
              <a:spcPct val="100000"/>
            </a:lnSpc>
          </a:pPr>
          <a:r>
            <a:rPr lang="en-US" sz="1600" i="1"/>
            <a:t>Demonstrating the added value for non climate applications</a:t>
          </a:r>
        </a:p>
        <a:p>
          <a:pPr>
            <a:lnSpc>
              <a:spcPct val="100000"/>
            </a:lnSpc>
          </a:pPr>
          <a:r>
            <a:rPr lang="en-US" sz="1600" i="1"/>
            <a:t>Clarity on </a:t>
          </a:r>
          <a:r>
            <a:rPr lang="en-US" sz="1600" i="1" err="1"/>
            <a:t>FRMsat</a:t>
          </a:r>
          <a:r>
            <a:rPr lang="en-US" sz="1600" i="1"/>
            <a:t> and FRMs from space</a:t>
          </a:r>
        </a:p>
        <a:p>
          <a:pPr>
            <a:lnSpc>
              <a:spcPct val="100000"/>
            </a:lnSpc>
          </a:pPr>
          <a:endParaRPr lang="en-US" sz="1600" i="1"/>
        </a:p>
        <a:p>
          <a:pPr>
            <a:lnSpc>
              <a:spcPct val="100000"/>
            </a:lnSpc>
          </a:pPr>
          <a:endParaRPr lang="en-US" sz="1600" i="1"/>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A6F8730-D989-4815-87EC-FE0DDE04E6CF}" type="presOf" srcId="{C9F0C940-1064-4A92-AF69-A4077DA017EF}" destId="{56253193-E7A2-4004-94A7-5235C6C0D00D}" srcOrd="0" destOrd="0" presId="urn:microsoft.com/office/officeart/2018/2/layout/IconCircleList"/>
    <dgm:cxn modelId="{711C7A4D-14F8-4C63-9AB3-AC3B58461704}" type="presOf" srcId="{C6B04BC9-0BD2-4EB5-A718-057DE4986084}" destId="{53C6B1A0-1FDE-4FEA-B067-2481DE622E69}" srcOrd="0" destOrd="0" presId="urn:microsoft.com/office/officeart/2018/2/layout/IconCircleList"/>
    <dgm:cxn modelId="{26302E5A-F4B9-4E7F-AC54-E478FC4DD247}" type="presOf" srcId="{A7900307-F349-49C9-81DF-8A11482F8153}" destId="{7EE24A94-2068-4385-A282-3AA4ACCD0832}" srcOrd="0" destOrd="0" presId="urn:microsoft.com/office/officeart/2018/2/layout/IconCircleList"/>
    <dgm:cxn modelId="{CC591483-6D19-4B73-A3AE-EC00DA52D082}" type="presOf" srcId="{C8B4E9B9-A99C-4A75-8370-41BFDD8EA75D}" destId="{8F7402CD-762D-441F-8E3C-E7FD1502407C}"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ECBDEB96-D20E-4FBA-B94E-81037BC6689B}" type="presOf" srcId="{A77C5A09-C52D-4070-9887-2F813DE7F97B}" destId="{88E9FCF3-49D1-472A-8C69-A944902AA324}" srcOrd="0" destOrd="0" presId="urn:microsoft.com/office/officeart/2018/2/layout/IconCircleList"/>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19DA1C0-A29F-4E5A-AF16-78BDF8310BAB}" type="presOf" srcId="{2A5FFACD-C2A4-4103-A3E0-4E71E0A5BE49}" destId="{27A500E4-6B10-42B4-9D2F-8BB93F376260}" srcOrd="0" destOrd="0" presId="urn:microsoft.com/office/officeart/2018/2/layout/IconCircleList"/>
    <dgm:cxn modelId="{384294DF-75A1-484C-8A00-615CC6C5F892}" type="presOf" srcId="{B6F0D4F9-BA51-454A-A539-FC14FFBC36F9}" destId="{23E1F726-DD75-434A-9DDE-13792FD974AE}" srcOrd="0" destOrd="0" presId="urn:microsoft.com/office/officeart/2018/2/layout/IconCircleList"/>
    <dgm:cxn modelId="{68D8C8EC-6ED1-424F-A50C-23040FADDD28}" type="presOf" srcId="{3E993E8C-D3B2-4FAC-8EED-44600FAF7FBA}" destId="{564A83A4-E66F-491B-B737-E36AD2F4C7C8}" srcOrd="0" destOrd="0" presId="urn:microsoft.com/office/officeart/2018/2/layout/IconCircleList"/>
    <dgm:cxn modelId="{C18078F5-D5FC-40AF-AB8D-47C67701DB71}" type="presParOf" srcId="{27A500E4-6B10-42B4-9D2F-8BB93F376260}" destId="{4B02C9C0-42F7-42BF-88DF-0B147BD14A7E}" srcOrd="0" destOrd="0" presId="urn:microsoft.com/office/officeart/2018/2/layout/IconCircleList"/>
    <dgm:cxn modelId="{D410DF1B-1958-4247-B78C-D0E1B146690F}" type="presParOf" srcId="{4B02C9C0-42F7-42BF-88DF-0B147BD14A7E}" destId="{39DA3959-2BD0-4459-88F4-85320716D035}" srcOrd="0" destOrd="0" presId="urn:microsoft.com/office/officeart/2018/2/layout/IconCircleList"/>
    <dgm:cxn modelId="{E4D4CC59-2306-4DDF-9B2C-CDEB3C708ADA}" type="presParOf" srcId="{39DA3959-2BD0-4459-88F4-85320716D035}" destId="{0A8C7FED-379D-4084-B616-FA407A4AF680}" srcOrd="0" destOrd="0" presId="urn:microsoft.com/office/officeart/2018/2/layout/IconCircleList"/>
    <dgm:cxn modelId="{BBF41A24-AD78-4054-B337-E743D6394C80}" type="presParOf" srcId="{39DA3959-2BD0-4459-88F4-85320716D035}" destId="{D00BDD86-05C0-485D-BAD6-6D3E2D45B3CE}" srcOrd="1" destOrd="0" presId="urn:microsoft.com/office/officeart/2018/2/layout/IconCircleList"/>
    <dgm:cxn modelId="{82548BE4-EC34-4CED-A662-E00DBFB3AF0A}" type="presParOf" srcId="{39DA3959-2BD0-4459-88F4-85320716D035}" destId="{CD01238F-5D36-4012-954E-DCE4011B57AE}" srcOrd="2" destOrd="0" presId="urn:microsoft.com/office/officeart/2018/2/layout/IconCircleList"/>
    <dgm:cxn modelId="{60EEAE68-9AA7-48B4-94D0-B88E33D9F4C4}" type="presParOf" srcId="{39DA3959-2BD0-4459-88F4-85320716D035}" destId="{56253193-E7A2-4004-94A7-5235C6C0D00D}" srcOrd="3" destOrd="0" presId="urn:microsoft.com/office/officeart/2018/2/layout/IconCircleList"/>
    <dgm:cxn modelId="{A0AD4957-9CDF-4376-A24E-5FA98BB4979D}" type="presParOf" srcId="{4B02C9C0-42F7-42BF-88DF-0B147BD14A7E}" destId="{23E1F726-DD75-434A-9DDE-13792FD974AE}" srcOrd="1" destOrd="0" presId="urn:microsoft.com/office/officeart/2018/2/layout/IconCircleList"/>
    <dgm:cxn modelId="{C2E568F6-23EA-4228-B15E-D76945F558CF}" type="presParOf" srcId="{4B02C9C0-42F7-42BF-88DF-0B147BD14A7E}" destId="{D358C619-30B5-43FF-BF05-3A05D2AB2798}" srcOrd="2" destOrd="0" presId="urn:microsoft.com/office/officeart/2018/2/layout/IconCircleList"/>
    <dgm:cxn modelId="{457359BC-1B27-4125-AA59-09A529B3F73B}" type="presParOf" srcId="{D358C619-30B5-43FF-BF05-3A05D2AB2798}" destId="{2478ADBC-E8EB-480D-AEA4-A76C8A65246F}" srcOrd="0" destOrd="0" presId="urn:microsoft.com/office/officeart/2018/2/layout/IconCircleList"/>
    <dgm:cxn modelId="{AF083C03-8250-495F-A83B-D070ED070F8C}" type="presParOf" srcId="{D358C619-30B5-43FF-BF05-3A05D2AB2798}" destId="{0BB0394E-F950-4DC6-ACFE-B873798436FF}" srcOrd="1" destOrd="0" presId="urn:microsoft.com/office/officeart/2018/2/layout/IconCircleList"/>
    <dgm:cxn modelId="{78718FAA-10D7-47A0-B293-5C5AA9B232FE}" type="presParOf" srcId="{D358C619-30B5-43FF-BF05-3A05D2AB2798}" destId="{AAF335D8-B2A8-4E81-8053-22BE3578D1F7}" srcOrd="2" destOrd="0" presId="urn:microsoft.com/office/officeart/2018/2/layout/IconCircleList"/>
    <dgm:cxn modelId="{411D1021-B669-4837-93A6-BBBE43A98094}" type="presParOf" srcId="{D358C619-30B5-43FF-BF05-3A05D2AB2798}" destId="{88E9FCF3-49D1-472A-8C69-A944902AA324}" srcOrd="3" destOrd="0" presId="urn:microsoft.com/office/officeart/2018/2/layout/IconCircleList"/>
    <dgm:cxn modelId="{8D95878C-E6AE-4778-B32C-15BB864EF639}" type="presParOf" srcId="{4B02C9C0-42F7-42BF-88DF-0B147BD14A7E}" destId="{53C6B1A0-1FDE-4FEA-B067-2481DE622E69}" srcOrd="3" destOrd="0" presId="urn:microsoft.com/office/officeart/2018/2/layout/IconCircleList"/>
    <dgm:cxn modelId="{F810AE58-6026-4636-A622-FDC53EC67DA4}" type="presParOf" srcId="{4B02C9C0-42F7-42BF-88DF-0B147BD14A7E}" destId="{8BC687BE-9DAF-4852-8B7D-52304CC597C4}" srcOrd="4" destOrd="0" presId="urn:microsoft.com/office/officeart/2018/2/layout/IconCircleList"/>
    <dgm:cxn modelId="{DE49F230-B1CE-43E4-9545-B4EBAC8B5CF4}" type="presParOf" srcId="{8BC687BE-9DAF-4852-8B7D-52304CC597C4}" destId="{AFE2345F-BC5F-40C6-8AC3-C8582BC92068}" srcOrd="0" destOrd="0" presId="urn:microsoft.com/office/officeart/2018/2/layout/IconCircleList"/>
    <dgm:cxn modelId="{6B823E2F-F0DC-4BE5-BB10-7935B854F404}" type="presParOf" srcId="{8BC687BE-9DAF-4852-8B7D-52304CC597C4}" destId="{E60D3E12-F6C7-4DFC-AE27-30BFFC197BF0}" srcOrd="1" destOrd="0" presId="urn:microsoft.com/office/officeart/2018/2/layout/IconCircleList"/>
    <dgm:cxn modelId="{7DE99768-BA56-4D8F-89E1-483B28FA5375}" type="presParOf" srcId="{8BC687BE-9DAF-4852-8B7D-52304CC597C4}" destId="{9E4B30B1-7664-45D3-B98C-CAA3331A6DC4}" srcOrd="2" destOrd="0" presId="urn:microsoft.com/office/officeart/2018/2/layout/IconCircleList"/>
    <dgm:cxn modelId="{CA12E8BB-BEA6-443E-94BF-E8669F34860D}" type="presParOf" srcId="{8BC687BE-9DAF-4852-8B7D-52304CC597C4}" destId="{564A83A4-E66F-491B-B737-E36AD2F4C7C8}" srcOrd="3" destOrd="0" presId="urn:microsoft.com/office/officeart/2018/2/layout/IconCircleList"/>
    <dgm:cxn modelId="{6AB73FEB-249A-4137-9038-AABEBB973188}" type="presParOf" srcId="{4B02C9C0-42F7-42BF-88DF-0B147BD14A7E}" destId="{8F7402CD-762D-441F-8E3C-E7FD1502407C}" srcOrd="5" destOrd="0" presId="urn:microsoft.com/office/officeart/2018/2/layout/IconCircleList"/>
    <dgm:cxn modelId="{5DAA666F-3555-4000-A164-5D50CF9EDD6C}" type="presParOf" srcId="{4B02C9C0-42F7-42BF-88DF-0B147BD14A7E}" destId="{2BC6626E-8ACD-4596-A265-39D9B8E38F0B}" srcOrd="6" destOrd="0" presId="urn:microsoft.com/office/officeart/2018/2/layout/IconCircleList"/>
    <dgm:cxn modelId="{B3067109-3BC6-42B4-B14D-076CC35E185E}" type="presParOf" srcId="{2BC6626E-8ACD-4596-A265-39D9B8E38F0B}" destId="{86F0E68F-07C6-452D-97D2-DEFB10D87816}" srcOrd="0" destOrd="0" presId="urn:microsoft.com/office/officeart/2018/2/layout/IconCircleList"/>
    <dgm:cxn modelId="{85C7E653-C660-42B1-9EC0-DEA6C5415874}" type="presParOf" srcId="{2BC6626E-8ACD-4596-A265-39D9B8E38F0B}" destId="{29A36484-032C-4FBD-8FA4-C40C1EB0C953}" srcOrd="1" destOrd="0" presId="urn:microsoft.com/office/officeart/2018/2/layout/IconCircleList"/>
    <dgm:cxn modelId="{D51520E7-0874-4FE9-BCEE-3836D51A196C}" type="presParOf" srcId="{2BC6626E-8ACD-4596-A265-39D9B8E38F0B}" destId="{CCB8EACD-C3D8-462D-8B38-710CF771916D}" srcOrd="2" destOrd="0" presId="urn:microsoft.com/office/officeart/2018/2/layout/IconCircleList"/>
    <dgm:cxn modelId="{93B51317-DE25-4BF0-873D-B8788556E16C}"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pPr>
            <a:lnSpc>
              <a:spcPct val="100000"/>
            </a:lnSpc>
          </a:pPr>
          <a:r>
            <a:rPr lang="en-US" b="1" dirty="0"/>
            <a:t>2024-2026</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custT="1"/>
      <dgm:spPr/>
      <dgm:t>
        <a:bodyPr/>
        <a:lstStyle/>
        <a:p>
          <a:pPr>
            <a:lnSpc>
              <a:spcPct val="100000"/>
            </a:lnSpc>
          </a:pPr>
          <a:r>
            <a:rPr lang="en-US" sz="1400" b="1" dirty="0"/>
            <a:t>Project Objectives</a:t>
          </a:r>
        </a:p>
        <a:p>
          <a:pPr>
            <a:lnSpc>
              <a:spcPct val="100000"/>
            </a:lnSpc>
          </a:pPr>
          <a:r>
            <a:rPr lang="en-GB" sz="1100" b="0" i="0" u="none" dirty="0"/>
            <a:t>Developing field measurement protocols for validating earth observation-based fire products. The project team is applying airborne data collected in a field campaign in September 2024 over Canada to compile uncertainty information will support confidence in </a:t>
          </a:r>
          <a:r>
            <a:rPr lang="en-GB" sz="1100" b="1" i="0" dirty="0">
              <a:hlinkClick xmlns:r="http://schemas.openxmlformats.org/officeDocument/2006/relationships" r:id="rId1"/>
            </a:rPr>
            <a:t>Sentinel-3</a:t>
          </a:r>
          <a:r>
            <a:rPr lang="en-GB" sz="1100" b="0" i="0" u="none" dirty="0"/>
            <a:t> fire observations.</a:t>
          </a:r>
          <a:endParaRPr lang="en-US" sz="1100" b="1" dirty="0"/>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400" b="1" dirty="0"/>
            <a:t>Expected Outcomes</a:t>
          </a:r>
        </a:p>
        <a:p>
          <a:pPr>
            <a:lnSpc>
              <a:spcPct val="100000"/>
            </a:lnSpc>
          </a:pPr>
          <a:r>
            <a:rPr lang="en-GB" sz="1200" b="0" i="0" u="none" dirty="0"/>
            <a:t>Developing methods to validate fire radiative power (FRP) measurements obtained via satellite Earth observations, including establishing reliable validation standards for active fire and FRP data</a:t>
          </a:r>
          <a:endParaRPr lang="en-US" sz="1200" dirty="0"/>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custT="1"/>
      <dgm:spPr/>
      <dgm:t>
        <a:bodyPr/>
        <a:lstStyle/>
        <a:p>
          <a:pPr>
            <a:lnSpc>
              <a:spcPct val="100000"/>
            </a:lnSpc>
          </a:pPr>
          <a:r>
            <a:rPr lang="en-US" sz="1600" b="1" dirty="0"/>
            <a:t>Open challenges</a:t>
          </a:r>
        </a:p>
        <a:p>
          <a:pPr>
            <a:lnSpc>
              <a:spcPct val="100000"/>
            </a:lnSpc>
          </a:pPr>
          <a:r>
            <a:rPr lang="en-US" sz="1600" dirty="0"/>
            <a:t>Building a community-agreed protocol and quality assurance practices</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pPr>
            <a:lnSpc>
              <a:spcPct val="100000"/>
            </a:lnSpc>
          </a:pPr>
          <a:r>
            <a:rPr lang="en-US" sz="1800"/>
            <a:t>Project Q1 2025 / end 2025</a:t>
          </a:r>
        </a:p>
        <a:p>
          <a:pPr>
            <a:lnSpc>
              <a:spcPct val="100000"/>
            </a:lnSpc>
          </a:pPr>
          <a:r>
            <a:rPr lang="en-US" sz="2000" i="1"/>
            <a:t>CCN1 / continuation in preparation </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dgm:spPr/>
      <dgm:t>
        <a:bodyPr/>
        <a:lstStyle/>
        <a:p>
          <a:pPr>
            <a:lnSpc>
              <a:spcPct val="100000"/>
            </a:lnSpc>
          </a:pPr>
          <a:r>
            <a:rPr lang="en-US"/>
            <a:t>Project Objectives</a:t>
          </a:r>
          <a:endParaRPr lang="en-US" i="1"/>
        </a:p>
        <a:p>
          <a:pPr>
            <a:lnSpc>
              <a:spcPct val="100000"/>
            </a:lnSpc>
          </a:pPr>
          <a:r>
            <a:rPr lang="en-US" sz="1200" i="0"/>
            <a:t>•Review state of the art;</a:t>
          </a:r>
          <a:r>
            <a:rPr lang="en-US" sz="1200"/>
            <a:t> identify "reuse" items from FRM4VEG &amp; FRM4SOC that are applicable to water Cal/Val with drones, review existing uncertainty estimates; identify gaps and community needs through expert consultation and collaborative workshops ; build roadmap</a:t>
          </a:r>
          <a:endParaRPr lang="en-GB"/>
        </a:p>
        <a:p>
          <a:endParaRPr lang="en-US" i="1" dirty="0"/>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200"/>
            <a:t>Expected Outcomes</a:t>
          </a:r>
          <a:endParaRPr lang="en-GB" sz="1200"/>
        </a:p>
        <a:p>
          <a:pPr>
            <a:lnSpc>
              <a:spcPct val="100000"/>
            </a:lnSpc>
          </a:pPr>
          <a:r>
            <a:rPr lang="en-US" sz="1200"/>
            <a:t>•The initial phase  focused on community awareness, gap analysis, and defining a roadmap toward FRM-compliant UAV aquatic reflectance. Next phases will implement the roadmap through intercomparison campaigns, validation activities, and development of harmonized protocols, uncertainty workflows, metadata standards, and FAIR data practices for drone-based satellite Cal/Val.</a:t>
          </a:r>
          <a:endParaRPr lang="en-US"/>
        </a:p>
        <a:p>
          <a:endParaRPr lang="en-US" sz="1200" i="1" dirty="0"/>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dgm:spPr/>
      <dgm:t>
        <a:bodyPr/>
        <a:lstStyle/>
        <a:p>
          <a:pPr>
            <a:lnSpc>
              <a:spcPct val="100000"/>
            </a:lnSpc>
          </a:pPr>
          <a:r>
            <a:rPr lang="en-US"/>
            <a:t>Open challenges</a:t>
          </a:r>
          <a:endParaRPr lang="en-GB"/>
        </a:p>
        <a:p>
          <a:pPr>
            <a:lnSpc>
              <a:spcPct val="100000"/>
            </a:lnSpc>
          </a:pPr>
          <a:r>
            <a:rPr lang="en-GB" sz="1200"/>
            <a:t>•Drone technology has strong potential for satellite Cal/Val of water quality, but harmonized guidance and protocols are still lacking. Key gaps include SI-traceable calibration, standardized acquisition methods, validated glint/atmospheric/BRDF corrections, uncertainty budgets, FAIR metadata standards, and UAV–satellite match-up guidance..</a:t>
          </a:r>
          <a:endParaRPr lang="en-GB"/>
        </a:p>
        <a:p>
          <a:endParaRPr lang="en-GB" i="0" dirty="0"/>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r>
            <a:rPr lang="en-US" sz="1500"/>
            <a:t>Project Nov 2023/Q3 2027</a:t>
          </a:r>
        </a:p>
        <a:p>
          <a:r>
            <a:rPr lang="en-GB" sz="1500" i="1" err="1"/>
            <a:t>TIRCALNet</a:t>
          </a:r>
          <a:r>
            <a:rPr lang="en-GB" sz="1500" i="1"/>
            <a:t> Architecture Design Phase</a:t>
          </a:r>
          <a:endParaRPr lang="en-US" sz="1500" i="1"/>
        </a:p>
      </dgm:t>
    </dgm:pt>
    <dgm:pt modelId="{211786D5-F4F1-482F-B0DE-738C649D1802}" type="parTrans" cxnId="{E26F398E-2A06-4DC3-99F1-09881F748EAE}">
      <dgm:prSet/>
      <dgm:spPr/>
      <dgm:t>
        <a:bodyPr/>
        <a:lstStyle/>
        <a:p>
          <a:endParaRPr lang="en-US" sz="1500"/>
        </a:p>
      </dgm:t>
    </dgm:pt>
    <dgm:pt modelId="{B6F0D4F9-BA51-454A-A539-FC14FFBC36F9}" type="sibTrans" cxnId="{E26F398E-2A06-4DC3-99F1-09881F748EAE}">
      <dgm:prSet/>
      <dgm:spPr/>
      <dgm:t>
        <a:bodyPr/>
        <a:lstStyle/>
        <a:p>
          <a:endParaRPr lang="en-US" sz="1500"/>
        </a:p>
      </dgm:t>
    </dgm:pt>
    <dgm:pt modelId="{A77C5A09-C52D-4070-9887-2F813DE7F97B}">
      <dgm:prSet custT="1"/>
      <dgm:spPr/>
      <dgm:t>
        <a:bodyPr/>
        <a:lstStyle/>
        <a:p>
          <a:r>
            <a:rPr lang="en-US" sz="1500"/>
            <a:t>Project Objectives</a:t>
          </a:r>
        </a:p>
        <a:p>
          <a:r>
            <a:rPr lang="en-US" sz="1500" i="1"/>
            <a:t>-Sensitivity Study of </a:t>
          </a:r>
          <a:r>
            <a:rPr lang="en-US" sz="1500" i="1" err="1"/>
            <a:t>ToA</a:t>
          </a:r>
          <a:r>
            <a:rPr lang="en-US" sz="1500" i="1"/>
            <a:t> uncertainty</a:t>
          </a:r>
        </a:p>
        <a:p>
          <a:r>
            <a:rPr lang="en-US" sz="1500" i="1"/>
            <a:t>- </a:t>
          </a:r>
          <a:r>
            <a:rPr lang="en-US" sz="1500" i="1" err="1"/>
            <a:t>TIRCALnet</a:t>
          </a:r>
          <a:r>
            <a:rPr lang="en-US" sz="1500" i="1"/>
            <a:t> site design</a:t>
          </a:r>
        </a:p>
        <a:p>
          <a:r>
            <a:rPr lang="en-US" sz="1500" i="1"/>
            <a:t>- Definition of an operational network service</a:t>
          </a:r>
        </a:p>
      </dgm:t>
    </dgm:pt>
    <dgm:pt modelId="{94E2D7D8-8AAD-4E03-B4E3-2AD6919511BE}" type="parTrans" cxnId="{BF086A1C-B3A8-416D-8237-BBD6C6FF55CB}">
      <dgm:prSet/>
      <dgm:spPr/>
      <dgm:t>
        <a:bodyPr/>
        <a:lstStyle/>
        <a:p>
          <a:endParaRPr lang="en-US" sz="1500"/>
        </a:p>
      </dgm:t>
    </dgm:pt>
    <dgm:pt modelId="{C6B04BC9-0BD2-4EB5-A718-057DE4986084}" type="sibTrans" cxnId="{BF086A1C-B3A8-416D-8237-BBD6C6FF55CB}">
      <dgm:prSet/>
      <dgm:spPr/>
      <dgm:t>
        <a:bodyPr/>
        <a:lstStyle/>
        <a:p>
          <a:endParaRPr lang="en-US" sz="1500"/>
        </a:p>
      </dgm:t>
    </dgm:pt>
    <dgm:pt modelId="{3E993E8C-D3B2-4FAC-8EED-44600FAF7FBA}">
      <dgm:prSet custT="1"/>
      <dgm:spPr/>
      <dgm:t>
        <a:bodyPr/>
        <a:lstStyle/>
        <a:p>
          <a:r>
            <a:rPr lang="en-US" sz="1500"/>
            <a:t>Expected Outcomes</a:t>
          </a:r>
        </a:p>
        <a:p>
          <a:r>
            <a:rPr lang="en-US" sz="1500" i="1"/>
            <a:t>A network to aid </a:t>
          </a:r>
          <a:r>
            <a:rPr lang="en-US" sz="1500" i="1" err="1"/>
            <a:t>ToA</a:t>
          </a:r>
          <a:r>
            <a:rPr lang="en-US" sz="1500" i="1"/>
            <a:t> radiometric calibration/validation of thermal sensors</a:t>
          </a:r>
        </a:p>
      </dgm:t>
    </dgm:pt>
    <dgm:pt modelId="{2AF19DAB-E626-424E-8D37-59DAF13B4BAA}" type="parTrans" cxnId="{FA77DEA1-9C5A-494E-A4A5-1CE8DF476CDB}">
      <dgm:prSet/>
      <dgm:spPr/>
      <dgm:t>
        <a:bodyPr/>
        <a:lstStyle/>
        <a:p>
          <a:endParaRPr lang="en-US" sz="1500"/>
        </a:p>
      </dgm:t>
    </dgm:pt>
    <dgm:pt modelId="{C8B4E9B9-A99C-4A75-8370-41BFDD8EA75D}" type="sibTrans" cxnId="{FA77DEA1-9C5A-494E-A4A5-1CE8DF476CDB}">
      <dgm:prSet/>
      <dgm:spPr/>
      <dgm:t>
        <a:bodyPr/>
        <a:lstStyle/>
        <a:p>
          <a:endParaRPr lang="en-US" sz="1500"/>
        </a:p>
      </dgm:t>
    </dgm:pt>
    <dgm:pt modelId="{A7900307-F349-49C9-81DF-8A11482F8153}">
      <dgm:prSet custT="1"/>
      <dgm:spPr/>
      <dgm:t>
        <a:bodyPr/>
        <a:lstStyle/>
        <a:p>
          <a:r>
            <a:rPr lang="en-US" sz="1500"/>
            <a:t>Open challenges</a:t>
          </a:r>
        </a:p>
        <a:p>
          <a:r>
            <a:rPr lang="en-US" sz="1500" i="1"/>
            <a:t>- Biggest challenge for land-based site is an accurate characterization of the site surface throughout the year</a:t>
          </a:r>
        </a:p>
        <a:p>
          <a:r>
            <a:rPr lang="en-US" sz="1500" i="1"/>
            <a:t>- Full uncertainty chain to </a:t>
          </a:r>
          <a:r>
            <a:rPr lang="en-US" sz="1500" i="1" err="1"/>
            <a:t>ToA</a:t>
          </a:r>
          <a:endParaRPr lang="en-US" sz="1500" i="1"/>
        </a:p>
        <a:p>
          <a:r>
            <a:rPr lang="en-US" sz="1500" i="1"/>
            <a:t>- Development of operational concept from prototype sites</a:t>
          </a:r>
        </a:p>
      </dgm:t>
    </dgm:pt>
    <dgm:pt modelId="{134AB584-DF27-4284-8096-41F4C4C06802}" type="parTrans" cxnId="{A535519E-6283-4103-808F-546BAB862FA5}">
      <dgm:prSet/>
      <dgm:spPr/>
      <dgm:t>
        <a:bodyPr/>
        <a:lstStyle/>
        <a:p>
          <a:endParaRPr lang="en-US" sz="1500"/>
        </a:p>
      </dgm:t>
    </dgm:pt>
    <dgm:pt modelId="{25AFC2A6-DB0D-46B5-9064-0F7CBECA6410}" type="sibTrans" cxnId="{A535519E-6283-4103-808F-546BAB862FA5}">
      <dgm:prSet/>
      <dgm:spPr/>
      <dgm:t>
        <a:bodyPr/>
        <a:lstStyle/>
        <a:p>
          <a:endParaRPr lang="en-US" sz="1500"/>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custLinFactNeighborX="0">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pPr>
            <a:lnSpc>
              <a:spcPct val="100000"/>
            </a:lnSpc>
          </a:pPr>
          <a:r>
            <a:rPr lang="en-US" sz="1600">
              <a:latin typeface="Aptos Display" panose="02110004020202020204"/>
            </a:rPr>
            <a:t>H2020 HYPERNETS</a:t>
          </a:r>
          <a:br>
            <a:rPr lang="en-US" sz="1600" i="0">
              <a:latin typeface="Aptos Display" panose="02110004020202020204"/>
            </a:rPr>
          </a:br>
          <a:r>
            <a:rPr lang="en-US" sz="1600" i="0">
              <a:latin typeface="Aptos Display" panose="02110004020202020204"/>
            </a:rPr>
            <a:t>Feb 2018 –April 2023</a:t>
          </a:r>
          <a:br>
            <a:rPr lang="en-US" sz="1600" i="0">
              <a:latin typeface="Aptos Display" panose="02110004020202020204"/>
            </a:rPr>
          </a:br>
          <a:r>
            <a:rPr lang="en-US" sz="1600" i="0">
              <a:latin typeface="Aptos Display" panose="02110004020202020204"/>
            </a:rPr>
            <a:t>ESA Hypernet-POP</a:t>
          </a:r>
          <a:br>
            <a:rPr lang="en-US" sz="1600" i="0">
              <a:latin typeface="Aptos Display" panose="02110004020202020204"/>
            </a:rPr>
          </a:br>
          <a:r>
            <a:rPr lang="en-US" sz="1600" i="0">
              <a:latin typeface="Aptos Display" panose="02110004020202020204"/>
            </a:rPr>
            <a:t>2022-April 2027</a:t>
          </a:r>
          <a:endParaRPr lang="en-US" sz="1800" i="1">
            <a:latin typeface="Aptos Display" panose="02110004020202020204"/>
          </a:endParaRPr>
        </a:p>
        <a:p>
          <a:pPr>
            <a:lnSpc>
              <a:spcPct val="100000"/>
            </a:lnSpc>
          </a:pPr>
          <a:r>
            <a:rPr lang="en-US" sz="1800" i="1"/>
            <a:t>continuation in preparation </a:t>
          </a:r>
          <a:endParaRPr lang="en-US" sz="1800" i="1" dirty="0"/>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dgm:spPr/>
      <dgm:t>
        <a:bodyPr/>
        <a:lstStyle/>
        <a:p>
          <a:pPr>
            <a:lnSpc>
              <a:spcPct val="100000"/>
            </a:lnSpc>
          </a:pPr>
          <a:r>
            <a:rPr lang="en-US"/>
            <a:t>Project Objectives</a:t>
          </a:r>
        </a:p>
        <a:p>
          <a:pPr>
            <a:lnSpc>
              <a:spcPct val="100000"/>
            </a:lnSpc>
          </a:pPr>
          <a:r>
            <a:rPr lang="en-GB" i="1"/>
            <a:t>To have a fully operational data processing and distribution system, taking near real-time (e.g. daily) data from multiple validation sites, deployed worldwide, performing processing to a) water reflectance and b) land surface reflectance with associated uncertainties and providing data publicly via a) WATERHYPERNET and b) LANDHYPERNET web site data portals.</a:t>
          </a:r>
          <a:endParaRPr lang="en-US"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200"/>
            <a:t>Expected Outcomes</a:t>
          </a:r>
        </a:p>
        <a:p>
          <a:pPr>
            <a:lnSpc>
              <a:spcPct val="100000"/>
            </a:lnSpc>
          </a:pPr>
          <a:r>
            <a:rPr lang="en-US" sz="1200"/>
            <a:t>Hyperspectral quality-controlled high-quality data from Panthyr and Hypstar systems</a:t>
          </a:r>
          <a:endParaRPr lang="en-US" sz="1200" dirty="0"/>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dgm:spPr/>
      <dgm:t>
        <a:bodyPr/>
        <a:lstStyle/>
        <a:p>
          <a:pPr>
            <a:lnSpc>
              <a:spcPct val="100000"/>
            </a:lnSpc>
          </a:pPr>
          <a:r>
            <a:rPr lang="en-US"/>
            <a:t>Open challenges</a:t>
          </a:r>
        </a:p>
        <a:p>
          <a:pPr>
            <a:lnSpc>
              <a:spcPct val="100000"/>
            </a:lnSpc>
          </a:pPr>
          <a:r>
            <a:rPr lang="en-US"/>
            <a:t>Sustainability</a:t>
          </a:r>
          <a:endParaRPr lang="en-US">
            <a:latin typeface="Aptos Display" panose="02110004020202020204"/>
          </a:endParaRPr>
        </a:p>
        <a:p>
          <a:pPr>
            <a:lnSpc>
              <a:spcPct val="100000"/>
            </a:lnSpc>
          </a:pPr>
          <a:r>
            <a:rPr lang="en-US">
              <a:latin typeface="Aptos Display" panose="02110004020202020204"/>
            </a:rPr>
            <a:t> </a:t>
          </a:r>
          <a:r>
            <a:rPr lang="en-US"/>
            <a:t>•Characterisation of the site spatial and angular variability </a:t>
          </a:r>
        </a:p>
        <a:p>
          <a:pPr>
            <a:lnSpc>
              <a:spcPct val="100000"/>
            </a:lnSpc>
          </a:pPr>
          <a:r>
            <a:rPr lang="en-US"/>
            <a:t>•</a:t>
          </a:r>
          <a:r>
            <a:rPr lang="en-US" i="1"/>
            <a:t>Extension of spectral range to 2.5 micron</a:t>
          </a:r>
          <a:endParaRPr lang="en-US"/>
        </a:p>
        <a:p>
          <a:pPr>
            <a:lnSpc>
              <a:spcPct val="100000"/>
            </a:lnSpc>
          </a:pPr>
          <a:endParaRPr lang="en-US" dirty="0"/>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nl-NL" b="1"/>
            <a:t>Project start/end</a:t>
          </a:r>
        </a:p>
        <a:p>
          <a:r>
            <a:rPr lang="nl-NL"/>
            <a:t>2022, </a:t>
          </a:r>
          <a:r>
            <a:rPr lang="nl-NL" err="1"/>
            <a:t>to</a:t>
          </a:r>
          <a:r>
            <a:rPr lang="nl-NL"/>
            <a:t> date</a:t>
          </a:r>
          <a:endParaRPr lang="en-US"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b="1"/>
            <a:t>Project Objectives</a:t>
          </a:r>
        </a:p>
        <a:p>
          <a:r>
            <a:rPr lang="en-US"/>
            <a:t>Standardize </a:t>
          </a:r>
          <a:r>
            <a:rPr lang="en-US" err="1"/>
            <a:t>cal</a:t>
          </a:r>
          <a:r>
            <a:rPr lang="en-US"/>
            <a:t>/</a:t>
          </a:r>
          <a:r>
            <a:rPr lang="en-US" err="1"/>
            <a:t>val</a:t>
          </a:r>
          <a:r>
            <a:rPr lang="en-US"/>
            <a:t> and facilitate collaboration between sensors.</a:t>
          </a:r>
        </a:p>
        <a:p>
          <a:r>
            <a:rPr lang="en-US"/>
            <a:t>Provide reference data and tools.</a:t>
          </a:r>
        </a:p>
        <a:p>
          <a:r>
            <a:rPr lang="en-US"/>
            <a:t>Provide </a:t>
          </a:r>
          <a:r>
            <a:rPr lang="en-US" err="1"/>
            <a:t>cal</a:t>
          </a:r>
          <a:r>
            <a:rPr lang="en-US"/>
            <a:t>/</a:t>
          </a:r>
          <a:r>
            <a:rPr lang="en-US" err="1"/>
            <a:t>val</a:t>
          </a:r>
          <a:r>
            <a:rPr lang="en-US"/>
            <a:t> guidelines and standards.</a:t>
          </a:r>
        </a:p>
        <a:p>
          <a:r>
            <a:rPr lang="en-US"/>
            <a:t>Define requirements for natural and artificial targets.</a:t>
          </a:r>
        </a:p>
        <a:p>
          <a:r>
            <a:rPr lang="en-US"/>
            <a:t>Define “certification” procedures for calibration  sites. </a:t>
          </a:r>
        </a:p>
        <a:p>
          <a:r>
            <a:rPr lang="en-US"/>
            <a:t>Curate sites and provide information to the community</a:t>
          </a:r>
          <a:endParaRPr lang="en-US"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dgm:spPr/>
      <dgm:t>
        <a:bodyPr/>
        <a:lstStyle/>
        <a:p>
          <a:r>
            <a:rPr lang="en-US" b="1"/>
            <a:t>Expected outcomes</a:t>
          </a:r>
        </a:p>
        <a:p>
          <a:r>
            <a:rPr lang="en-US" err="1">
              <a:latin typeface="Aptos" panose="020B0004020202020204" pitchFamily="34" charset="0"/>
            </a:rPr>
            <a:t>SARCalNet</a:t>
          </a:r>
          <a:r>
            <a:rPr lang="en-US">
              <a:latin typeface="Aptos" panose="020B0004020202020204" pitchFamily="34" charset="0"/>
            </a:rPr>
            <a:t> Web-portal up and running.</a:t>
          </a:r>
        </a:p>
        <a:p>
          <a:r>
            <a:rPr lang="en-US" err="1">
              <a:latin typeface="Aptos" panose="020B0004020202020204" pitchFamily="34" charset="0"/>
            </a:rPr>
            <a:t>SARCalNet</a:t>
          </a:r>
          <a:r>
            <a:rPr lang="en-US">
              <a:latin typeface="Aptos" panose="020B0004020202020204" pitchFamily="34" charset="0"/>
            </a:rPr>
            <a:t> DB online and accessible.</a:t>
          </a:r>
        </a:p>
        <a:p>
          <a:r>
            <a:rPr lang="en-US" err="1">
              <a:latin typeface="Aptos" panose="020B0004020202020204" pitchFamily="34" charset="0"/>
            </a:rPr>
            <a:t>SARCalNet</a:t>
          </a:r>
          <a:r>
            <a:rPr lang="en-US">
              <a:latin typeface="Aptos" panose="020B0004020202020204" pitchFamily="34" charset="0"/>
            </a:rPr>
            <a:t> DB includes (May 2026): 381 targets in  56 Calibration Sites over 15 Countries. It is ever expanding.</a:t>
          </a:r>
          <a:endParaRPr lang="en-US">
            <a:solidFill>
              <a:srgbClr val="0F9ED6"/>
            </a:solidFill>
            <a:latin typeface="Aptos" panose="020B0004020202020204" pitchFamily="34" charset="0"/>
          </a:endParaRPr>
        </a:p>
        <a:p>
          <a:r>
            <a:rPr lang="en-US">
              <a:solidFill>
                <a:srgbClr val="0F9ED6"/>
              </a:solidFill>
              <a:latin typeface="Aptos" panose="020B0004020202020204" pitchFamily="34" charset="0"/>
            </a:rPr>
            <a:t>Definition of “requirements” and “guideline” documents is ongoing.</a:t>
          </a:r>
        </a:p>
        <a:p>
          <a:r>
            <a:rPr lang="en-US">
              <a:solidFill>
                <a:srgbClr val="0F9ED6"/>
              </a:solidFill>
              <a:latin typeface="Aptos" panose="020B0004020202020204" pitchFamily="34" charset="0"/>
            </a:rPr>
            <a:t>Curation and endorsement process is ongoing.</a:t>
          </a:r>
        </a:p>
        <a:p>
          <a:r>
            <a:rPr lang="en-US">
              <a:solidFill>
                <a:srgbClr val="0F9ED6"/>
              </a:solidFill>
              <a:latin typeface="Aptos" panose="020B0004020202020204" pitchFamily="34" charset="0"/>
            </a:rPr>
            <a:t>Evolution: Active Transponders; CR angle dependent RCS;</a:t>
          </a:r>
          <a:r>
            <a:rPr lang="en-US">
              <a:solidFill>
                <a:srgbClr val="7030A0"/>
              </a:solidFill>
              <a:latin typeface="Aptos" panose="020B0004020202020204" pitchFamily="34" charset="0"/>
              <a:cs typeface="Calibri" panose="020F0502020204030204" pitchFamily="34" charset="0"/>
            </a:rPr>
            <a:t> </a:t>
          </a:r>
          <a:r>
            <a:rPr lang="en-US">
              <a:solidFill>
                <a:srgbClr val="0F9ED6"/>
              </a:solidFill>
              <a:latin typeface="Aptos" panose="020B0004020202020204" pitchFamily="34" charset="0"/>
              <a:cs typeface="Calibri" panose="020F0502020204030204" pitchFamily="34" charset="0"/>
            </a:rPr>
            <a:t>Accuracy for RCS determinate via electromagnetic simulation; Automatic data analysis and reference results.</a:t>
          </a:r>
          <a:r>
            <a:rPr lang="en-US">
              <a:solidFill>
                <a:srgbClr val="0F9ED6"/>
              </a:solidFill>
              <a:latin typeface="Aptos" panose="020B0004020202020204" pitchFamily="34" charset="0"/>
            </a:rPr>
            <a:t> </a:t>
          </a:r>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b="1"/>
            <a:t>Open challenges</a:t>
          </a:r>
        </a:p>
        <a:p>
          <a:r>
            <a:rPr lang="en-GB" i="0"/>
            <a:t>Part of the curation and endorsement process based on best efforts.</a:t>
          </a:r>
        </a:p>
        <a:p>
          <a:r>
            <a:rPr lang="en-GB" i="0"/>
            <a:t>Involvement of data providers and users.</a:t>
          </a:r>
          <a:endParaRPr lang="en-US" i="0"/>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custLinFactNeighborX="-1070">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en-US"/>
            <a:t>2019  - 2026 </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a:t>Project Objectives</a:t>
          </a:r>
        </a:p>
        <a:p>
          <a:r>
            <a:rPr lang="en-GB" i="1"/>
            <a:t>Web-based environment to visualize, validate, monitor, assess and exploit Satellite Salinity data</a:t>
          </a:r>
        </a:p>
        <a:p>
          <a:r>
            <a:rPr lang="en-US" i="1"/>
            <a:t>R&amp;D  on validation domain</a:t>
          </a:r>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dgm:spPr/>
      <dgm:t>
        <a:bodyPr/>
        <a:lstStyle/>
        <a:p>
          <a:r>
            <a:rPr lang="en-US"/>
            <a:t>Expected Outcomes</a:t>
          </a:r>
        </a:p>
        <a:p>
          <a:r>
            <a:rPr lang="en-US" i="1"/>
            <a:t>Matchup database</a:t>
          </a:r>
        </a:p>
        <a:p>
          <a:r>
            <a:rPr lang="en-US" i="1"/>
            <a:t>Satellite Salinity validation report</a:t>
          </a:r>
        </a:p>
        <a:p>
          <a:r>
            <a:rPr lang="en-US" i="1"/>
            <a:t>Scientific publication</a:t>
          </a:r>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a:t>Open challenges</a:t>
          </a:r>
        </a:p>
        <a:p>
          <a:r>
            <a:rPr lang="en-US" i="1"/>
            <a:t>Long term funding</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57BC5E-1DD8-4791-B4B2-2C9C69D84A8A}" type="doc">
      <dgm:prSet loTypeId="urn:microsoft.com/office/officeart/2005/8/layout/hChevron3" loCatId="process" qsTypeId="urn:microsoft.com/office/officeart/2005/8/quickstyle/simple1" qsCatId="simple" csTypeId="urn:microsoft.com/office/officeart/2005/8/colors/accent1_2" csCatId="accent1" phldr="1"/>
      <dgm:spPr/>
    </dgm:pt>
    <dgm:pt modelId="{06E521A7-064A-4C53-90BB-5511DD505609}">
      <dgm:prSet phldrT="[Text]" custT="1"/>
      <dgm:spPr>
        <a:solidFill>
          <a:schemeClr val="accent1">
            <a:lumMod val="60000"/>
            <a:lumOff val="40000"/>
          </a:schemeClr>
        </a:solidFill>
      </dgm:spPr>
      <dgm:t>
        <a:bodyPr/>
        <a:lstStyle/>
        <a:p>
          <a:pPr algn="l"/>
          <a:r>
            <a:rPr lang="en-US" sz="1400">
              <a:latin typeface="Calibri" panose="020F0502020204030204" pitchFamily="34" charset="0"/>
              <a:cs typeface="Calibri" panose="020F0502020204030204" pitchFamily="34" charset="0"/>
            </a:rPr>
            <a:t>Concept &amp; </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research</a:t>
          </a:r>
        </a:p>
      </dgm:t>
    </dgm:pt>
    <dgm:pt modelId="{D0F6727D-A91A-4777-A9C7-22685D9A0B23}" type="parTrans" cxnId="{E690E705-FB00-410B-B084-D0439231D3F2}">
      <dgm:prSet/>
      <dgm:spPr/>
      <dgm:t>
        <a:bodyPr/>
        <a:lstStyle/>
        <a:p>
          <a:pPr algn="l"/>
          <a:endParaRPr lang="en-US" sz="1400">
            <a:latin typeface="Calibri" panose="020F0502020204030204" pitchFamily="34" charset="0"/>
            <a:cs typeface="Calibri" panose="020F0502020204030204" pitchFamily="34" charset="0"/>
          </a:endParaRPr>
        </a:p>
      </dgm:t>
    </dgm:pt>
    <dgm:pt modelId="{C92D5C23-0E8D-426C-A77A-CBD6752C37D3}" type="sibTrans" cxnId="{E690E705-FB00-410B-B084-D0439231D3F2}">
      <dgm:prSet/>
      <dgm:spPr/>
      <dgm:t>
        <a:bodyPr/>
        <a:lstStyle/>
        <a:p>
          <a:pPr algn="l"/>
          <a:endParaRPr lang="en-US" sz="1400">
            <a:latin typeface="Calibri" panose="020F0502020204030204" pitchFamily="34" charset="0"/>
            <a:cs typeface="Calibri" panose="020F0502020204030204" pitchFamily="34" charset="0"/>
          </a:endParaRPr>
        </a:p>
      </dgm:t>
    </dgm:pt>
    <dgm:pt modelId="{BE3F06CB-5868-4FF9-8F1E-3F86206EB55D}">
      <dgm:prSet phldrT="[Text]" custT="1"/>
      <dgm:spPr>
        <a:solidFill>
          <a:schemeClr val="accent1">
            <a:lumMod val="75000"/>
          </a:schemeClr>
        </a:solidFill>
      </dgm:spPr>
      <dgm:t>
        <a:bodyPr/>
        <a:lstStyle/>
        <a:p>
          <a:pPr algn="l"/>
          <a:r>
            <a:rPr lang="en-US" sz="1400">
              <a:latin typeface="Calibri" panose="020F0502020204030204" pitchFamily="34" charset="0"/>
              <a:cs typeface="Calibri" panose="020F0502020204030204" pitchFamily="34" charset="0"/>
            </a:rPr>
            <a:t>Development </a:t>
          </a:r>
          <a:br>
            <a:rPr lang="en-US" sz="1400">
              <a:latin typeface="Calibri" panose="020F0502020204030204" pitchFamily="34" charset="0"/>
              <a:cs typeface="Calibri" panose="020F0502020204030204" pitchFamily="34" charset="0"/>
            </a:rPr>
          </a:br>
          <a:r>
            <a:rPr lang="en-US" sz="1400">
              <a:latin typeface="Calibri" panose="020F0502020204030204" pitchFamily="34" charset="0"/>
              <a:cs typeface="Calibri" panose="020F0502020204030204" pitchFamily="34" charset="0"/>
            </a:rPr>
            <a:t>&amp; qualification</a:t>
          </a:r>
        </a:p>
      </dgm:t>
    </dgm:pt>
    <dgm:pt modelId="{1DD74F5C-4283-4AEC-9D86-AC97223225AD}" type="parTrans" cxnId="{9E087055-AAE2-4AE3-8A55-8C965A462B53}">
      <dgm:prSet/>
      <dgm:spPr/>
      <dgm:t>
        <a:bodyPr/>
        <a:lstStyle/>
        <a:p>
          <a:pPr algn="l"/>
          <a:endParaRPr lang="en-US" sz="1400">
            <a:latin typeface="Calibri" panose="020F0502020204030204" pitchFamily="34" charset="0"/>
            <a:cs typeface="Calibri" panose="020F0502020204030204" pitchFamily="34" charset="0"/>
          </a:endParaRPr>
        </a:p>
      </dgm:t>
    </dgm:pt>
    <dgm:pt modelId="{956EC881-608E-4680-A14D-DFC276FF9234}" type="sibTrans" cxnId="{9E087055-AAE2-4AE3-8A55-8C965A462B53}">
      <dgm:prSet/>
      <dgm:spPr/>
      <dgm:t>
        <a:bodyPr/>
        <a:lstStyle/>
        <a:p>
          <a:pPr algn="l"/>
          <a:endParaRPr lang="en-US" sz="1400">
            <a:latin typeface="Calibri" panose="020F0502020204030204" pitchFamily="34" charset="0"/>
            <a:cs typeface="Calibri" panose="020F0502020204030204" pitchFamily="34" charset="0"/>
          </a:endParaRPr>
        </a:p>
      </dgm:t>
    </dgm:pt>
    <dgm:pt modelId="{7FDC2DA2-EA98-4D32-B579-D802A63D16FC}">
      <dgm:prSet phldrT="[Text]" custT="1"/>
      <dgm:spPr>
        <a:solidFill>
          <a:schemeClr val="accent1">
            <a:lumMod val="50000"/>
          </a:schemeClr>
        </a:solidFill>
      </dgm:spPr>
      <dgm:t>
        <a:bodyPr/>
        <a:lstStyle/>
        <a:p>
          <a:pPr algn="l"/>
          <a:r>
            <a:rPr lang="en-US" sz="1400">
              <a:latin typeface="Calibri" panose="020F0502020204030204" pitchFamily="34" charset="0"/>
              <a:cs typeface="Calibri" panose="020F0502020204030204" pitchFamily="34" charset="0"/>
            </a:rPr>
            <a:t>Operations</a:t>
          </a:r>
        </a:p>
      </dgm:t>
    </dgm:pt>
    <dgm:pt modelId="{188F719F-760A-4B4F-AC13-E858E33586F6}" type="parTrans" cxnId="{5C92E371-140B-4971-8321-53CC7352646B}">
      <dgm:prSet/>
      <dgm:spPr/>
      <dgm:t>
        <a:bodyPr/>
        <a:lstStyle/>
        <a:p>
          <a:pPr algn="l"/>
          <a:endParaRPr lang="en-US" sz="1400">
            <a:latin typeface="Calibri" panose="020F0502020204030204" pitchFamily="34" charset="0"/>
            <a:cs typeface="Calibri" panose="020F0502020204030204" pitchFamily="34" charset="0"/>
          </a:endParaRPr>
        </a:p>
      </dgm:t>
    </dgm:pt>
    <dgm:pt modelId="{8178B571-0042-4763-84B7-620C31012541}" type="sibTrans" cxnId="{5C92E371-140B-4971-8321-53CC7352646B}">
      <dgm:prSet/>
      <dgm:spPr/>
      <dgm:t>
        <a:bodyPr/>
        <a:lstStyle/>
        <a:p>
          <a:pPr algn="l"/>
          <a:endParaRPr lang="en-US" sz="1400">
            <a:latin typeface="Calibri" panose="020F0502020204030204" pitchFamily="34" charset="0"/>
            <a:cs typeface="Calibri" panose="020F0502020204030204" pitchFamily="34" charset="0"/>
          </a:endParaRPr>
        </a:p>
      </dgm:t>
    </dgm:pt>
    <dgm:pt modelId="{C18C4284-FEE7-4A05-8177-C2240DDBFC9B}">
      <dgm:prSet phldrT="[Text]" custT="1"/>
      <dgm:spPr>
        <a:solidFill>
          <a:schemeClr val="accent1">
            <a:lumMod val="50000"/>
          </a:schemeClr>
        </a:solidFill>
      </dgm:spPr>
      <dgm:t>
        <a:bodyPr/>
        <a:lstStyle/>
        <a:p>
          <a:pPr algn="l"/>
          <a:r>
            <a:rPr lang="en-US" sz="1400">
              <a:latin typeface="Calibri" panose="020F0502020204030204" pitchFamily="34" charset="0"/>
              <a:cs typeface="Calibri" panose="020F0502020204030204" pitchFamily="34" charset="0"/>
            </a:rPr>
            <a:t>Maintenance and evolution</a:t>
          </a:r>
        </a:p>
      </dgm:t>
    </dgm:pt>
    <dgm:pt modelId="{F5484857-93EA-48BB-A3DB-E06E9DD33AEF}" type="parTrans" cxnId="{56016828-53B6-4FA1-8ADD-120179DC0F1C}">
      <dgm:prSet/>
      <dgm:spPr/>
      <dgm:t>
        <a:bodyPr/>
        <a:lstStyle/>
        <a:p>
          <a:pPr algn="l"/>
          <a:endParaRPr lang="en-US" sz="1400">
            <a:latin typeface="Calibri" panose="020F0502020204030204" pitchFamily="34" charset="0"/>
            <a:cs typeface="Calibri" panose="020F0502020204030204" pitchFamily="34" charset="0"/>
          </a:endParaRPr>
        </a:p>
      </dgm:t>
    </dgm:pt>
    <dgm:pt modelId="{3B407B5E-3C49-4B74-9BC6-CB6A99C8EC09}" type="sibTrans" cxnId="{56016828-53B6-4FA1-8ADD-120179DC0F1C}">
      <dgm:prSet/>
      <dgm:spPr/>
      <dgm:t>
        <a:bodyPr/>
        <a:lstStyle/>
        <a:p>
          <a:pPr algn="l"/>
          <a:endParaRPr lang="en-US" sz="1400">
            <a:latin typeface="Calibri" panose="020F0502020204030204" pitchFamily="34" charset="0"/>
            <a:cs typeface="Calibri" panose="020F0502020204030204" pitchFamily="34" charset="0"/>
          </a:endParaRPr>
        </a:p>
      </dgm:t>
    </dgm:pt>
    <dgm:pt modelId="{30C4ED22-5D17-4B8C-8091-9A42F25C8927}" type="pres">
      <dgm:prSet presAssocID="{E757BC5E-1DD8-4791-B4B2-2C9C69D84A8A}" presName="Name0" presStyleCnt="0">
        <dgm:presLayoutVars>
          <dgm:dir/>
          <dgm:resizeHandles val="exact"/>
        </dgm:presLayoutVars>
      </dgm:prSet>
      <dgm:spPr/>
    </dgm:pt>
    <dgm:pt modelId="{770E20F4-CC6C-4B6C-8CB1-D6CABEB6B02F}" type="pres">
      <dgm:prSet presAssocID="{06E521A7-064A-4C53-90BB-5511DD505609}" presName="parTxOnly" presStyleLbl="node1" presStyleIdx="0" presStyleCnt="4" custScaleX="47924" custScaleY="100000" custLinFactNeighborX="6928" custLinFactNeighborY="88683">
        <dgm:presLayoutVars>
          <dgm:bulletEnabled val="1"/>
        </dgm:presLayoutVars>
      </dgm:prSet>
      <dgm:spPr/>
    </dgm:pt>
    <dgm:pt modelId="{0B7E7CB5-61F4-4DE0-AF94-8F079AEDD817}" type="pres">
      <dgm:prSet presAssocID="{C92D5C23-0E8D-426C-A77A-CBD6752C37D3}" presName="parSpace" presStyleCnt="0"/>
      <dgm:spPr/>
    </dgm:pt>
    <dgm:pt modelId="{698C1024-4BCC-4DFC-AFC3-143ACC11A04F}" type="pres">
      <dgm:prSet presAssocID="{BE3F06CB-5868-4FF9-8F1E-3F86206EB55D}" presName="parTxOnly" presStyleLbl="node1" presStyleIdx="1" presStyleCnt="4" custScaleX="74579" custScaleY="100000" custLinFactNeighborX="-16801">
        <dgm:presLayoutVars>
          <dgm:bulletEnabled val="1"/>
        </dgm:presLayoutVars>
      </dgm:prSet>
      <dgm:spPr/>
    </dgm:pt>
    <dgm:pt modelId="{E1F389CA-E218-4F82-99F4-6905FF03CFCA}" type="pres">
      <dgm:prSet presAssocID="{956EC881-608E-4680-A14D-DFC276FF9234}" presName="parSpace" presStyleCnt="0"/>
      <dgm:spPr/>
    </dgm:pt>
    <dgm:pt modelId="{273D5003-150E-4E81-89CA-0E0D25B4A981}" type="pres">
      <dgm:prSet presAssocID="{7FDC2DA2-EA98-4D32-B579-D802A63D16FC}" presName="parTxOnly" presStyleLbl="node1" presStyleIdx="2" presStyleCnt="4" custScaleX="78473" custScaleY="100000" custLinFactNeighborX="-3585" custLinFactNeighborY="72748">
        <dgm:presLayoutVars>
          <dgm:bulletEnabled val="1"/>
        </dgm:presLayoutVars>
      </dgm:prSet>
      <dgm:spPr/>
    </dgm:pt>
    <dgm:pt modelId="{B663C271-9636-480D-BD9C-9A3BDE3FE4C4}" type="pres">
      <dgm:prSet presAssocID="{8178B571-0042-4763-84B7-620C31012541}" presName="parSpace" presStyleCnt="0"/>
      <dgm:spPr/>
    </dgm:pt>
    <dgm:pt modelId="{31566098-170E-4A55-85A4-B92CB6C4DFDA}" type="pres">
      <dgm:prSet presAssocID="{C18C4284-FEE7-4A05-8177-C2240DDBFC9B}" presName="parTxOnly" presStyleLbl="node1" presStyleIdx="3" presStyleCnt="4" custScaleX="79183">
        <dgm:presLayoutVars>
          <dgm:bulletEnabled val="1"/>
        </dgm:presLayoutVars>
      </dgm:prSet>
      <dgm:spPr/>
    </dgm:pt>
  </dgm:ptLst>
  <dgm:cxnLst>
    <dgm:cxn modelId="{E690E705-FB00-410B-B084-D0439231D3F2}" srcId="{E757BC5E-1DD8-4791-B4B2-2C9C69D84A8A}" destId="{06E521A7-064A-4C53-90BB-5511DD505609}" srcOrd="0" destOrd="0" parTransId="{D0F6727D-A91A-4777-A9C7-22685D9A0B23}" sibTransId="{C92D5C23-0E8D-426C-A77A-CBD6752C37D3}"/>
    <dgm:cxn modelId="{1D8A4219-32A5-46A9-96CC-8C991488DB08}" type="presOf" srcId="{BE3F06CB-5868-4FF9-8F1E-3F86206EB55D}" destId="{698C1024-4BCC-4DFC-AFC3-143ACC11A04F}" srcOrd="0" destOrd="0" presId="urn:microsoft.com/office/officeart/2005/8/layout/hChevron3"/>
    <dgm:cxn modelId="{DDD56D1E-9E55-44FF-B5C0-AB8919242108}" type="presOf" srcId="{06E521A7-064A-4C53-90BB-5511DD505609}" destId="{770E20F4-CC6C-4B6C-8CB1-D6CABEB6B02F}" srcOrd="0" destOrd="0" presId="urn:microsoft.com/office/officeart/2005/8/layout/hChevron3"/>
    <dgm:cxn modelId="{56016828-53B6-4FA1-8ADD-120179DC0F1C}" srcId="{E757BC5E-1DD8-4791-B4B2-2C9C69D84A8A}" destId="{C18C4284-FEE7-4A05-8177-C2240DDBFC9B}" srcOrd="3" destOrd="0" parTransId="{F5484857-93EA-48BB-A3DB-E06E9DD33AEF}" sibTransId="{3B407B5E-3C49-4B74-9BC6-CB6A99C8EC09}"/>
    <dgm:cxn modelId="{9E087055-AAE2-4AE3-8A55-8C965A462B53}" srcId="{E757BC5E-1DD8-4791-B4B2-2C9C69D84A8A}" destId="{BE3F06CB-5868-4FF9-8F1E-3F86206EB55D}" srcOrd="1" destOrd="0" parTransId="{1DD74F5C-4283-4AEC-9D86-AC97223225AD}" sibTransId="{956EC881-608E-4680-A14D-DFC276FF9234}"/>
    <dgm:cxn modelId="{8E7B6F57-F848-4C26-AE65-29D5441D9288}" type="presOf" srcId="{E757BC5E-1DD8-4791-B4B2-2C9C69D84A8A}" destId="{30C4ED22-5D17-4B8C-8091-9A42F25C8927}" srcOrd="0" destOrd="0" presId="urn:microsoft.com/office/officeart/2005/8/layout/hChevron3"/>
    <dgm:cxn modelId="{0BC3CE63-48E5-4AF7-B124-29C8E96365CD}" type="presOf" srcId="{C18C4284-FEE7-4A05-8177-C2240DDBFC9B}" destId="{31566098-170E-4A55-85A4-B92CB6C4DFDA}" srcOrd="0" destOrd="0" presId="urn:microsoft.com/office/officeart/2005/8/layout/hChevron3"/>
    <dgm:cxn modelId="{7588626C-C3E1-4043-97D9-07ABECE3AA93}" type="presOf" srcId="{7FDC2DA2-EA98-4D32-B579-D802A63D16FC}" destId="{273D5003-150E-4E81-89CA-0E0D25B4A981}" srcOrd="0" destOrd="0" presId="urn:microsoft.com/office/officeart/2005/8/layout/hChevron3"/>
    <dgm:cxn modelId="{5C92E371-140B-4971-8321-53CC7352646B}" srcId="{E757BC5E-1DD8-4791-B4B2-2C9C69D84A8A}" destId="{7FDC2DA2-EA98-4D32-B579-D802A63D16FC}" srcOrd="2" destOrd="0" parTransId="{188F719F-760A-4B4F-AC13-E858E33586F6}" sibTransId="{8178B571-0042-4763-84B7-620C31012541}"/>
    <dgm:cxn modelId="{9E567BAC-C9CE-4F04-964D-729C70268704}" type="presParOf" srcId="{30C4ED22-5D17-4B8C-8091-9A42F25C8927}" destId="{770E20F4-CC6C-4B6C-8CB1-D6CABEB6B02F}" srcOrd="0" destOrd="0" presId="urn:microsoft.com/office/officeart/2005/8/layout/hChevron3"/>
    <dgm:cxn modelId="{0FE233FB-9A93-4FA5-B4DA-72B2BD474240}" type="presParOf" srcId="{30C4ED22-5D17-4B8C-8091-9A42F25C8927}" destId="{0B7E7CB5-61F4-4DE0-AF94-8F079AEDD817}" srcOrd="1" destOrd="0" presId="urn:microsoft.com/office/officeart/2005/8/layout/hChevron3"/>
    <dgm:cxn modelId="{3F726BA0-5AAB-4DA6-977E-D6306C1C8E92}" type="presParOf" srcId="{30C4ED22-5D17-4B8C-8091-9A42F25C8927}" destId="{698C1024-4BCC-4DFC-AFC3-143ACC11A04F}" srcOrd="2" destOrd="0" presId="urn:microsoft.com/office/officeart/2005/8/layout/hChevron3"/>
    <dgm:cxn modelId="{8359732E-9580-462C-845D-6366F73FB31E}" type="presParOf" srcId="{30C4ED22-5D17-4B8C-8091-9A42F25C8927}" destId="{E1F389CA-E218-4F82-99F4-6905FF03CFCA}" srcOrd="3" destOrd="0" presId="urn:microsoft.com/office/officeart/2005/8/layout/hChevron3"/>
    <dgm:cxn modelId="{DE753F7B-8702-4A23-8BAC-E84697045127}" type="presParOf" srcId="{30C4ED22-5D17-4B8C-8091-9A42F25C8927}" destId="{273D5003-150E-4E81-89CA-0E0D25B4A981}" srcOrd="4" destOrd="0" presId="urn:microsoft.com/office/officeart/2005/8/layout/hChevron3"/>
    <dgm:cxn modelId="{CD7166A2-7CF4-408C-B95E-CA70606B8E3A}" type="presParOf" srcId="{30C4ED22-5D17-4B8C-8091-9A42F25C8927}" destId="{B663C271-9636-480D-BD9C-9A3BDE3FE4C4}" srcOrd="5" destOrd="0" presId="urn:microsoft.com/office/officeart/2005/8/layout/hChevron3"/>
    <dgm:cxn modelId="{71850422-A870-4B29-AD5D-C2E41AE3673F}" type="presParOf" srcId="{30C4ED22-5D17-4B8C-8091-9A42F25C8927}" destId="{31566098-170E-4A55-85A4-B92CB6C4DFDA}"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A9FB8FC-66D9-48B9-B246-D89CCBE58A8E}"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BD6CCC6C-AD5C-4A64-911C-199F771B48E9}">
      <dgm:prSet/>
      <dgm:spPr>
        <a:solidFill>
          <a:schemeClr val="tx1">
            <a:lumMod val="10000"/>
            <a:lumOff val="90000"/>
          </a:schemeClr>
        </a:solidFill>
        <a:ln w="41275">
          <a:solidFill>
            <a:schemeClr val="tx1"/>
          </a:solidFill>
        </a:ln>
      </dgm:spPr>
      <dgm:t>
        <a:bodyPr/>
        <a:lstStyle/>
        <a:p>
          <a:pPr algn="l">
            <a:lnSpc>
              <a:spcPct val="90000"/>
            </a:lnSpc>
          </a:pPr>
          <a:r>
            <a:rPr lang="en-US" sz="2200">
              <a:solidFill>
                <a:srgbClr val="FF0000"/>
              </a:solidFill>
              <a:latin typeface="Aptos" panose="02110004020202020204"/>
              <a:ea typeface="+mn-ea"/>
              <a:cs typeface="+mn-cs"/>
            </a:rPr>
            <a:t>When: </a:t>
          </a:r>
          <a:r>
            <a:rPr lang="en-US" sz="2200">
              <a:latin typeface="Aptos" panose="02110004020202020204"/>
              <a:ea typeface="+mn-ea"/>
              <a:cs typeface="+mn-cs"/>
            </a:rPr>
            <a:t>Wed 20 May, PM session</a:t>
          </a:r>
        </a:p>
      </dgm:t>
    </dgm:pt>
    <dgm:pt modelId="{3A93DADC-7E5F-4D64-AB60-DAB4BBE18103}" type="parTrans" cxnId="{95D23682-1D04-430B-B04F-4BDDD411FEB4}">
      <dgm:prSet/>
      <dgm:spPr/>
      <dgm:t>
        <a:bodyPr/>
        <a:lstStyle/>
        <a:p>
          <a:endParaRPr lang="en-US"/>
        </a:p>
      </dgm:t>
    </dgm:pt>
    <dgm:pt modelId="{FE47FFA1-7AAA-435E-A974-31610CA15196}" type="sibTrans" cxnId="{95D23682-1D04-430B-B04F-4BDDD411FEB4}">
      <dgm:prSet/>
      <dgm:spPr/>
      <dgm:t>
        <a:bodyPr/>
        <a:lstStyle/>
        <a:p>
          <a:endParaRPr lang="en-US"/>
        </a:p>
      </dgm:t>
    </dgm:pt>
    <dgm:pt modelId="{6890CFF8-3ED2-4043-B614-C3DD2928A816}">
      <dgm:prSet/>
      <dgm:spPr>
        <a:solidFill>
          <a:schemeClr val="tx1">
            <a:lumMod val="10000"/>
            <a:lumOff val="90000"/>
          </a:schemeClr>
        </a:solidFill>
        <a:ln w="41275">
          <a:solidFill>
            <a:schemeClr val="tx1"/>
          </a:solidFill>
        </a:ln>
      </dgm:spPr>
      <dgm:t>
        <a:bodyPr/>
        <a:lstStyle/>
        <a:p>
          <a:pPr algn="l" rtl="0">
            <a:lnSpc>
              <a:spcPct val="90000"/>
            </a:lnSpc>
          </a:pPr>
          <a:r>
            <a:rPr lang="en-US" sz="2200">
              <a:solidFill>
                <a:srgbClr val="FF0000"/>
              </a:solidFill>
              <a:latin typeface="Aptos"/>
              <a:ea typeface="+mn-ea"/>
              <a:cs typeface="+mn-cs"/>
            </a:rPr>
            <a:t>How: </a:t>
          </a:r>
          <a:r>
            <a:rPr lang="en-US" sz="2200">
              <a:latin typeface="Aptos"/>
              <a:ea typeface="+mn-ea"/>
              <a:cs typeface="+mn-cs"/>
            </a:rPr>
            <a:t>Just come on stage and present your validation/comparison results (please pre-send the slides to Emma to easy the process)</a:t>
          </a:r>
        </a:p>
      </dgm:t>
    </dgm:pt>
    <dgm:pt modelId="{ACAE17F8-5BD3-48F4-A4C7-21AE433969B4}" type="parTrans" cxnId="{73E5FA87-6338-4AA0-A4EA-4A9A1393B070}">
      <dgm:prSet/>
      <dgm:spPr/>
      <dgm:t>
        <a:bodyPr/>
        <a:lstStyle/>
        <a:p>
          <a:endParaRPr lang="en-US"/>
        </a:p>
      </dgm:t>
    </dgm:pt>
    <dgm:pt modelId="{F055550F-E2AC-4A58-A57E-D77466E2417F}" type="sibTrans" cxnId="{73E5FA87-6338-4AA0-A4EA-4A9A1393B070}">
      <dgm:prSet/>
      <dgm:spPr/>
      <dgm:t>
        <a:bodyPr/>
        <a:lstStyle/>
        <a:p>
          <a:endParaRPr lang="en-US"/>
        </a:p>
      </dgm:t>
    </dgm:pt>
    <dgm:pt modelId="{B2D339EE-AFE1-4EF6-8AFE-98B98D512095}">
      <dgm:prSet/>
      <dgm:spPr>
        <a:solidFill>
          <a:schemeClr val="tx1">
            <a:lumMod val="10000"/>
            <a:lumOff val="90000"/>
          </a:schemeClr>
        </a:solidFill>
        <a:ln w="41275">
          <a:solidFill>
            <a:schemeClr val="tx1"/>
          </a:solidFill>
        </a:ln>
      </dgm:spPr>
      <dgm:t>
        <a:bodyPr/>
        <a:lstStyle/>
        <a:p>
          <a:pPr algn="l">
            <a:lnSpc>
              <a:spcPct val="90000"/>
            </a:lnSpc>
          </a:pPr>
          <a:r>
            <a:rPr lang="en-US" sz="2200">
              <a:solidFill>
                <a:srgbClr val="FF0000"/>
              </a:solidFill>
              <a:latin typeface="Aptos" panose="02110004020202020204"/>
              <a:ea typeface="+mn-ea"/>
              <a:cs typeface="+mn-cs"/>
            </a:rPr>
            <a:t>Who: </a:t>
          </a:r>
          <a:r>
            <a:rPr lang="en-US" sz="2200">
              <a:latin typeface="Aptos" panose="02110004020202020204"/>
              <a:ea typeface="+mn-ea"/>
              <a:cs typeface="+mn-cs"/>
            </a:rPr>
            <a:t>All the good scientists and validation lovers in the room</a:t>
          </a:r>
        </a:p>
      </dgm:t>
    </dgm:pt>
    <dgm:pt modelId="{ECC38CE2-79A9-4275-908B-B76D41998E19}" type="parTrans" cxnId="{1AD75185-DB34-479E-8BE5-355B175AB12A}">
      <dgm:prSet/>
      <dgm:spPr/>
      <dgm:t>
        <a:bodyPr/>
        <a:lstStyle/>
        <a:p>
          <a:endParaRPr lang="en-US"/>
        </a:p>
      </dgm:t>
    </dgm:pt>
    <dgm:pt modelId="{5C89757B-4E76-465F-9B67-9B5D2BED31A1}" type="sibTrans" cxnId="{1AD75185-DB34-479E-8BE5-355B175AB12A}">
      <dgm:prSet/>
      <dgm:spPr/>
      <dgm:t>
        <a:bodyPr/>
        <a:lstStyle/>
        <a:p>
          <a:endParaRPr lang="en-US"/>
        </a:p>
      </dgm:t>
    </dgm:pt>
    <dgm:pt modelId="{C427CF28-48A1-C749-B72A-FC99D4A79734}" type="pres">
      <dgm:prSet presAssocID="{5A9FB8FC-66D9-48B9-B246-D89CCBE58A8E}" presName="linear" presStyleCnt="0">
        <dgm:presLayoutVars>
          <dgm:animLvl val="lvl"/>
          <dgm:resizeHandles val="exact"/>
        </dgm:presLayoutVars>
      </dgm:prSet>
      <dgm:spPr/>
    </dgm:pt>
    <dgm:pt modelId="{B0E965F4-DF20-144E-997C-12A556C75C16}" type="pres">
      <dgm:prSet presAssocID="{BD6CCC6C-AD5C-4A64-911C-199F771B48E9}" presName="parentText" presStyleLbl="node1" presStyleIdx="0" presStyleCnt="3">
        <dgm:presLayoutVars>
          <dgm:chMax val="0"/>
          <dgm:bulletEnabled val="1"/>
        </dgm:presLayoutVars>
      </dgm:prSet>
      <dgm:spPr/>
    </dgm:pt>
    <dgm:pt modelId="{78C86E39-6909-9A47-9617-510895541A71}" type="pres">
      <dgm:prSet presAssocID="{FE47FFA1-7AAA-435E-A974-31610CA15196}" presName="spacer" presStyleCnt="0"/>
      <dgm:spPr/>
    </dgm:pt>
    <dgm:pt modelId="{33832407-3135-914D-9F56-A4A300430A74}" type="pres">
      <dgm:prSet presAssocID="{6890CFF8-3ED2-4043-B614-C3DD2928A816}" presName="parentText" presStyleLbl="node1" presStyleIdx="1" presStyleCnt="3">
        <dgm:presLayoutVars>
          <dgm:chMax val="0"/>
          <dgm:bulletEnabled val="1"/>
        </dgm:presLayoutVars>
      </dgm:prSet>
      <dgm:spPr/>
    </dgm:pt>
    <dgm:pt modelId="{E9207286-11C3-0C49-8EE4-864E7FEFF8B5}" type="pres">
      <dgm:prSet presAssocID="{F055550F-E2AC-4A58-A57E-D77466E2417F}" presName="spacer" presStyleCnt="0"/>
      <dgm:spPr/>
    </dgm:pt>
    <dgm:pt modelId="{6CBB44A1-72EA-0546-AEE4-73236E842FA7}" type="pres">
      <dgm:prSet presAssocID="{B2D339EE-AFE1-4EF6-8AFE-98B98D512095}" presName="parentText" presStyleLbl="node1" presStyleIdx="2" presStyleCnt="3">
        <dgm:presLayoutVars>
          <dgm:chMax val="0"/>
          <dgm:bulletEnabled val="1"/>
        </dgm:presLayoutVars>
      </dgm:prSet>
      <dgm:spPr/>
    </dgm:pt>
  </dgm:ptLst>
  <dgm:cxnLst>
    <dgm:cxn modelId="{F97D737A-5527-7344-AE1C-01233F9052E7}" type="presOf" srcId="{6890CFF8-3ED2-4043-B614-C3DD2928A816}" destId="{33832407-3135-914D-9F56-A4A300430A74}" srcOrd="0" destOrd="0" presId="urn:microsoft.com/office/officeart/2005/8/layout/vList2"/>
    <dgm:cxn modelId="{95D23682-1D04-430B-B04F-4BDDD411FEB4}" srcId="{5A9FB8FC-66D9-48B9-B246-D89CCBE58A8E}" destId="{BD6CCC6C-AD5C-4A64-911C-199F771B48E9}" srcOrd="0" destOrd="0" parTransId="{3A93DADC-7E5F-4D64-AB60-DAB4BBE18103}" sibTransId="{FE47FFA1-7AAA-435E-A974-31610CA15196}"/>
    <dgm:cxn modelId="{1AD75185-DB34-479E-8BE5-355B175AB12A}" srcId="{5A9FB8FC-66D9-48B9-B246-D89CCBE58A8E}" destId="{B2D339EE-AFE1-4EF6-8AFE-98B98D512095}" srcOrd="2" destOrd="0" parTransId="{ECC38CE2-79A9-4275-908B-B76D41998E19}" sibTransId="{5C89757B-4E76-465F-9B67-9B5D2BED31A1}"/>
    <dgm:cxn modelId="{73E5FA87-6338-4AA0-A4EA-4A9A1393B070}" srcId="{5A9FB8FC-66D9-48B9-B246-D89CCBE58A8E}" destId="{6890CFF8-3ED2-4043-B614-C3DD2928A816}" srcOrd="1" destOrd="0" parTransId="{ACAE17F8-5BD3-48F4-A4C7-21AE433969B4}" sibTransId="{F055550F-E2AC-4A58-A57E-D77466E2417F}"/>
    <dgm:cxn modelId="{7B61429C-3C29-3842-A06B-8275DED2FE9E}" type="presOf" srcId="{5A9FB8FC-66D9-48B9-B246-D89CCBE58A8E}" destId="{C427CF28-48A1-C749-B72A-FC99D4A79734}" srcOrd="0" destOrd="0" presId="urn:microsoft.com/office/officeart/2005/8/layout/vList2"/>
    <dgm:cxn modelId="{570AF8E5-2344-024B-A476-B1755E2C7D49}" type="presOf" srcId="{B2D339EE-AFE1-4EF6-8AFE-98B98D512095}" destId="{6CBB44A1-72EA-0546-AEE4-73236E842FA7}" srcOrd="0" destOrd="0" presId="urn:microsoft.com/office/officeart/2005/8/layout/vList2"/>
    <dgm:cxn modelId="{3FF9A4E6-0E1C-B941-B01A-0CDAE6F4A1E7}" type="presOf" srcId="{BD6CCC6C-AD5C-4A64-911C-199F771B48E9}" destId="{B0E965F4-DF20-144E-997C-12A556C75C16}" srcOrd="0" destOrd="0" presId="urn:microsoft.com/office/officeart/2005/8/layout/vList2"/>
    <dgm:cxn modelId="{F7EA08A6-5D91-2145-BE3B-F7B92F2002F8}" type="presParOf" srcId="{C427CF28-48A1-C749-B72A-FC99D4A79734}" destId="{B0E965F4-DF20-144E-997C-12A556C75C16}" srcOrd="0" destOrd="0" presId="urn:microsoft.com/office/officeart/2005/8/layout/vList2"/>
    <dgm:cxn modelId="{16DDCA89-379A-D342-94B5-4C79764E6F50}" type="presParOf" srcId="{C427CF28-48A1-C749-B72A-FC99D4A79734}" destId="{78C86E39-6909-9A47-9617-510895541A71}" srcOrd="1" destOrd="0" presId="urn:microsoft.com/office/officeart/2005/8/layout/vList2"/>
    <dgm:cxn modelId="{9CA5E318-0049-2543-995F-4B98B7CE19D9}" type="presParOf" srcId="{C427CF28-48A1-C749-B72A-FC99D4A79734}" destId="{33832407-3135-914D-9F56-A4A300430A74}" srcOrd="2" destOrd="0" presId="urn:microsoft.com/office/officeart/2005/8/layout/vList2"/>
    <dgm:cxn modelId="{B35FF31B-D0BC-E345-AC63-72C390320E0D}" type="presParOf" srcId="{C427CF28-48A1-C749-B72A-FC99D4A79734}" destId="{E9207286-11C3-0C49-8EE4-864E7FEFF8B5}" srcOrd="3" destOrd="0" presId="urn:microsoft.com/office/officeart/2005/8/layout/vList2"/>
    <dgm:cxn modelId="{6B12DB6A-F071-F64E-9640-E7804AB1141F}" type="presParOf" srcId="{C427CF28-48A1-C749-B72A-FC99D4A79734}" destId="{6CBB44A1-72EA-0546-AEE4-73236E842FA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en-US" b="1"/>
            <a:t>Project start/end</a:t>
          </a:r>
        </a:p>
        <a:p>
          <a:r>
            <a:rPr lang="en-GB" i="1"/>
            <a:t>2016/ to date</a:t>
          </a:r>
        </a:p>
        <a:p>
          <a:r>
            <a:rPr lang="en-GB" i="1"/>
            <a:t>FRMGHG 1.0 2016/2021</a:t>
          </a:r>
        </a:p>
        <a:p>
          <a:r>
            <a:rPr lang="en-GB" i="1"/>
            <a:t>FRMGHG 2.0 2021/2026</a:t>
          </a:r>
          <a:endParaRPr lang="en-US"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pPr>
            <a:lnSpc>
              <a:spcPct val="90000"/>
            </a:lnSpc>
            <a:spcAft>
              <a:spcPct val="35000"/>
            </a:spcAft>
          </a:pPr>
          <a:r>
            <a:rPr lang="en-US" b="1"/>
            <a:t>Project Objectives</a:t>
          </a:r>
        </a:p>
        <a:p>
          <a:pPr>
            <a:lnSpc>
              <a:spcPct val="90000"/>
            </a:lnSpc>
            <a:spcAft>
              <a:spcPct val="35000"/>
            </a:spcAft>
          </a:pPr>
          <a:r>
            <a:rPr lang="en-GB" b="0" i="0"/>
            <a:t>Intercomparison of instruments and harmonization of retrievals and products from collocated new and established GHG observation ground-based instrumentations to get Fiducial Reference Measurements (FRMs) for Greenhouse Gases (GHGs). </a:t>
          </a:r>
        </a:p>
        <a:p>
          <a:pPr>
            <a:lnSpc>
              <a:spcPct val="90000"/>
            </a:lnSpc>
            <a:spcAft>
              <a:spcPct val="35000"/>
            </a:spcAft>
          </a:pPr>
          <a:r>
            <a:rPr lang="en-GB" b="0" i="0"/>
            <a:t>Dataset used for validation of satellite missions targeting: carbon dioxide (CO</a:t>
          </a:r>
          <a:r>
            <a:rPr lang="en-GB" b="0" i="0" baseline="-25000"/>
            <a:t>2</a:t>
          </a:r>
          <a:r>
            <a:rPr lang="en-GB" b="0" i="0"/>
            <a:t>),methane (CH</a:t>
          </a:r>
          <a:r>
            <a:rPr lang="en-GB" b="0" i="0" baseline="-25000"/>
            <a:t>4</a:t>
          </a:r>
          <a:r>
            <a:rPr lang="en-GB" b="0" i="0"/>
            <a:t>), carbon monoxide (CO) and other climate relevant trace gases</a:t>
          </a:r>
          <a:endParaRPr lang="en-US" b="0"/>
        </a:p>
        <a:p>
          <a:pPr>
            <a:lnSpc>
              <a:spcPct val="90000"/>
            </a:lnSpc>
            <a:spcAft>
              <a:spcPct val="35000"/>
            </a:spcAft>
            <a:buFont typeface="Arial"/>
            <a:buChar char="•"/>
          </a:pPr>
          <a:endParaRPr lang="en-US" b="1"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custT="1"/>
      <dgm:spPr/>
      <dgm:t>
        <a:bodyPr/>
        <a:lstStyle/>
        <a:p>
          <a:r>
            <a:rPr lang="en-US" sz="1200" b="1"/>
            <a:t>Expected Outcomes</a:t>
          </a:r>
        </a:p>
        <a:p>
          <a:r>
            <a:rPr lang="en-US" sz="1100" b="1"/>
            <a:t>FRM4GHG1.0</a:t>
          </a:r>
        </a:p>
        <a:p>
          <a:r>
            <a:rPr lang="en-US" sz="1100"/>
            <a:t>Inter-comparison of ground based transportable </a:t>
          </a:r>
        </a:p>
        <a:p>
          <a:r>
            <a:rPr lang="en-US" sz="1100"/>
            <a:t>FTIR systems with reference to TCCON – measurement campaign in </a:t>
          </a:r>
          <a:r>
            <a:rPr lang="en-GB" altLang="nl-BE" sz="1100" err="1"/>
            <a:t>Sodankyla</a:t>
          </a:r>
          <a:r>
            <a:rPr lang="en-GB" altLang="nl-BE" sz="1100"/>
            <a:t>/Finland</a:t>
          </a:r>
          <a:r>
            <a:rPr lang="en-US" sz="1100"/>
            <a:t> </a:t>
          </a:r>
        </a:p>
        <a:p>
          <a:r>
            <a:rPr lang="en-GB" altLang="nl-BE" sz="1100"/>
            <a:t>P</a:t>
          </a:r>
          <a:r>
            <a:rPr lang="en-US" altLang="nl-BE" sz="1100" err="1"/>
            <a:t>rovide</a:t>
          </a:r>
          <a:r>
            <a:rPr lang="en-US" altLang="nl-BE" sz="1100"/>
            <a:t> a guideline for further development of new observation sites to complement the TCCON network</a:t>
          </a:r>
          <a:endParaRPr lang="en-US" sz="1100"/>
        </a:p>
        <a:p>
          <a:r>
            <a:rPr lang="en-US" sz="1100"/>
            <a:t>Target Products: </a:t>
          </a:r>
          <a:r>
            <a:rPr lang="en-US" sz="1100" b="1"/>
            <a:t>CO, CO2, CH4, (HCHO)</a:t>
          </a:r>
        </a:p>
        <a:p>
          <a:r>
            <a:rPr lang="en-US" sz="1100" b="1" i="1"/>
            <a:t>FRM4GHG2.0</a:t>
          </a:r>
        </a:p>
        <a:p>
          <a:r>
            <a:rPr lang="en-GB" sz="1100" b="0">
              <a:latin typeface="+mn-lt"/>
            </a:rPr>
            <a:t>Improve instruments of low-resolution spectrometers; Evolve algorithms; Address network harmonization (TCCON and COCCON)</a:t>
          </a:r>
          <a:endParaRPr lang="en-US" sz="1100" b="1"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b="1"/>
            <a:t>Open challenges</a:t>
          </a:r>
        </a:p>
        <a:p>
          <a:r>
            <a:rPr lang="en-GB"/>
            <a:t>Achieving full FRM maturity with rigorously traceable uncertainty estimates across all observing systems. </a:t>
          </a:r>
        </a:p>
        <a:p>
          <a:r>
            <a:rPr lang="en-GB"/>
            <a:t>Maintaining long-term calibration stability and instrument consistency </a:t>
          </a:r>
        </a:p>
        <a:p>
          <a:r>
            <a:rPr lang="en-GB"/>
            <a:t>Harmonization between networks (TCCON, NDACC, COCCON)</a:t>
          </a:r>
        </a:p>
        <a:p>
          <a:r>
            <a:rPr lang="en-GB"/>
            <a:t>Ship measurements over the ocean</a:t>
          </a:r>
          <a:endParaRPr lang="en-GB" b="0"/>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custLinFactNeighborY="50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en-US" b="1"/>
            <a:t>Project start/end</a:t>
          </a:r>
        </a:p>
        <a:p>
          <a:r>
            <a:rPr lang="en-US" b="1"/>
            <a:t>COCCON PROCEEDS</a:t>
          </a:r>
          <a:r>
            <a:rPr lang="en-US"/>
            <a:t>: 2017 – 2023</a:t>
          </a:r>
        </a:p>
        <a:p>
          <a:r>
            <a:rPr lang="en-US" b="1"/>
            <a:t>COCCON OPERA:</a:t>
          </a:r>
          <a:r>
            <a:rPr lang="en-US"/>
            <a:t> 2023 – 2027</a:t>
          </a:r>
        </a:p>
        <a:p>
          <a:endParaRPr lang="en-US" i="1"/>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custT="1"/>
      <dgm:spPr/>
      <dgm:t>
        <a:bodyPr/>
        <a:lstStyle/>
        <a:p>
          <a:r>
            <a:rPr lang="en-US" sz="1100" b="1"/>
            <a:t>Project Objectives</a:t>
          </a:r>
        </a:p>
        <a:p>
          <a:r>
            <a:rPr lang="en-GB" sz="1000"/>
            <a:t>Build a </a:t>
          </a:r>
          <a:r>
            <a:rPr lang="en-GB" sz="1000" b="1"/>
            <a:t>low-cost, standardized FTIR-based network</a:t>
          </a:r>
          <a:r>
            <a:rPr lang="en-GB" sz="1000"/>
            <a:t> for greenhouse-gas column measurements.</a:t>
          </a:r>
        </a:p>
        <a:p>
          <a:pPr>
            <a:buNone/>
          </a:pPr>
          <a:r>
            <a:rPr lang="en-GB" sz="1000"/>
            <a:t>Provide </a:t>
          </a:r>
          <a:r>
            <a:rPr lang="en-GB" sz="1000" b="1"/>
            <a:t>Fiducial Reference Measurements (FRM)</a:t>
          </a:r>
          <a:r>
            <a:rPr lang="en-GB" sz="1000"/>
            <a:t> for: CO₂ and CH₄</a:t>
          </a:r>
        </a:p>
        <a:p>
          <a:pPr>
            <a:buNone/>
          </a:pPr>
          <a:r>
            <a:rPr lang="en-GB" sz="1000"/>
            <a:t>Support validation of atmospheric satellite missions</a:t>
          </a:r>
        </a:p>
        <a:p>
          <a:pPr>
            <a:buNone/>
          </a:pPr>
          <a:r>
            <a:rPr lang="en-GB" sz="1000"/>
            <a:t>Harmonize instruments and retrievals across distributed stations by: using common spectrometer configuration standards, standardized calibration procedures, centralized processing (e.g., COCCON Central Facility).</a:t>
          </a:r>
        </a:p>
        <a:p>
          <a:pPr>
            <a:buNone/>
          </a:pPr>
          <a:r>
            <a:rPr lang="en-GB" sz="1000"/>
            <a:t>Enable </a:t>
          </a:r>
          <a:r>
            <a:rPr lang="en-GB" sz="1000" b="1"/>
            <a:t>dense spatial sampling</a:t>
          </a:r>
          <a:r>
            <a:rPr lang="en-GB" sz="1000"/>
            <a:t> not covered by high-end networks like TCCON. </a:t>
          </a:r>
        </a:p>
        <a:p>
          <a:pPr>
            <a:buNone/>
          </a:pPr>
          <a:endParaRPr lang="en-GB" sz="1100" b="1"/>
        </a:p>
        <a:p>
          <a:endParaRPr lang="en-US" sz="1100"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custT="1"/>
      <dgm:spPr/>
      <dgm:t>
        <a:bodyPr/>
        <a:lstStyle/>
        <a:p>
          <a:r>
            <a:rPr lang="en-US" sz="900" b="1"/>
            <a:t>Expected Outcomes</a:t>
          </a:r>
        </a:p>
        <a:p>
          <a:r>
            <a:rPr lang="en-US" sz="900" b="1"/>
            <a:t>COCCON PROCEEDS</a:t>
          </a:r>
          <a:r>
            <a:rPr lang="en-US" sz="900"/>
            <a:t>:</a:t>
          </a:r>
        </a:p>
        <a:p>
          <a:r>
            <a:rPr lang="en-US" sz="900"/>
            <a:t>FTIR EM27/SUN – Prototype for </a:t>
          </a:r>
          <a:r>
            <a:rPr lang="en-US" sz="900" err="1"/>
            <a:t>centralised</a:t>
          </a:r>
          <a:r>
            <a:rPr lang="en-US" sz="900"/>
            <a:t> data collection and processing facility</a:t>
          </a:r>
        </a:p>
        <a:p>
          <a:pPr>
            <a:buFont typeface="Arial"/>
            <a:buChar char="•"/>
          </a:pPr>
          <a:r>
            <a:rPr lang="en-US" sz="900"/>
            <a:t>CO, CO2, CH4 Spectra generation from the raw interferograms</a:t>
          </a:r>
        </a:p>
        <a:p>
          <a:pPr>
            <a:buFont typeface="Arial"/>
            <a:buChar char="•"/>
          </a:pPr>
          <a:r>
            <a:rPr lang="en-US" sz="900"/>
            <a:t>Perform a quality screening for discarding invalid spectra</a:t>
          </a:r>
        </a:p>
        <a:p>
          <a:pPr>
            <a:buFont typeface="Arial"/>
            <a:buChar char="•"/>
          </a:pPr>
          <a:r>
            <a:rPr lang="en-US" sz="900"/>
            <a:t>Demonstration of the validity of the workflow and of the generated spectra by performing a quantitative spectral analysis </a:t>
          </a:r>
        </a:p>
        <a:p>
          <a:pPr>
            <a:buFont typeface="Arial"/>
            <a:buChar char="•"/>
          </a:pPr>
          <a:r>
            <a:rPr lang="en-US" sz="900" b="1"/>
            <a:t>COCCON OPERA:</a:t>
          </a:r>
          <a:r>
            <a:rPr lang="en-US" sz="900"/>
            <a:t> 2023 – 2027</a:t>
          </a:r>
        </a:p>
        <a:p>
          <a:pPr>
            <a:buFont typeface="Arial"/>
            <a:buChar char="•"/>
          </a:pPr>
          <a:r>
            <a:rPr lang="en-US" sz="900" u="sng"/>
            <a:t>Network processing Operations, including</a:t>
          </a:r>
          <a:r>
            <a:rPr lang="en-US" sz="900"/>
            <a:t>: </a:t>
          </a:r>
        </a:p>
        <a:p>
          <a:pPr>
            <a:buFont typeface="Arial"/>
            <a:buChar char="•"/>
          </a:pPr>
          <a:r>
            <a:rPr lang="en-US" sz="900"/>
            <a:t>central processing, network operation and reporting, </a:t>
          </a:r>
        </a:p>
        <a:p>
          <a:pPr>
            <a:buFont typeface="Arial"/>
            <a:buChar char="•"/>
          </a:pPr>
          <a:r>
            <a:rPr lang="en-US" sz="900"/>
            <a:t>data dissemination to EVDC, COCCON Web services, </a:t>
          </a:r>
        </a:p>
        <a:p>
          <a:pPr>
            <a:buFont typeface="Arial"/>
            <a:buChar char="•"/>
          </a:pPr>
          <a:r>
            <a:rPr lang="en-US" sz="900"/>
            <a:t>set up of ca 6 EM27/SUN instruments in Spain (collaboration AEMET)</a:t>
          </a:r>
        </a:p>
        <a:p>
          <a:pPr>
            <a:buFont typeface="Arial"/>
            <a:buChar char="•"/>
          </a:pPr>
          <a:r>
            <a:rPr lang="en-US" sz="900" u="sng"/>
            <a:t>R&amp;D: COCCON instrument evolution </a:t>
          </a:r>
        </a:p>
        <a:p>
          <a:endParaRPr lang="en-US" sz="1100" b="1"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custT="1"/>
      <dgm:spPr/>
      <dgm:t>
        <a:bodyPr/>
        <a:lstStyle/>
        <a:p>
          <a:r>
            <a:rPr lang="en-US" sz="1100" b="1"/>
            <a:t>Open challenges</a:t>
          </a:r>
        </a:p>
        <a:p>
          <a:r>
            <a:rPr lang="en-GB" sz="900"/>
            <a:t>Network is growing fast, important: </a:t>
          </a:r>
        </a:p>
        <a:p>
          <a:r>
            <a:rPr lang="en-GB" sz="900"/>
            <a:t>Ensuring long-term </a:t>
          </a:r>
          <a:r>
            <a:rPr lang="en-GB" sz="900" b="0"/>
            <a:t>instrument calibration stability </a:t>
          </a:r>
          <a:r>
            <a:rPr lang="en-GB" sz="900"/>
            <a:t>across many distributed stations.</a:t>
          </a:r>
        </a:p>
        <a:p>
          <a:pPr>
            <a:buNone/>
          </a:pPr>
          <a:r>
            <a:rPr lang="en-GB" sz="900"/>
            <a:t>Harmonizing data quality across heterogeneous operators</a:t>
          </a:r>
        </a:p>
        <a:p>
          <a:pPr>
            <a:buNone/>
          </a:pPr>
          <a:r>
            <a:rPr lang="en-GB" sz="900"/>
            <a:t>Scaling data processing and QA/QC </a:t>
          </a:r>
        </a:p>
        <a:p>
          <a:pPr>
            <a:buNone/>
          </a:pPr>
          <a:r>
            <a:rPr lang="en-GB" sz="900"/>
            <a:t>Ensuring traceable uncertainty propagation comparable to higher-end systems like TCCON. </a:t>
          </a:r>
        </a:p>
        <a:p>
          <a:pPr>
            <a:buNone/>
          </a:pPr>
          <a:r>
            <a:rPr lang="en-GB" sz="900"/>
            <a:t>Long-term sustainability of operations (beyond ESA project funding cycles).</a:t>
          </a:r>
        </a:p>
        <a:p>
          <a:r>
            <a:rPr lang="en-GB" sz="900"/>
            <a:t>Achieving full FRM maturity with rigorously traceable uncertainty estimates across all observing systems.</a:t>
          </a:r>
          <a:r>
            <a:rPr lang="en-GB" sz="1000"/>
            <a:t> </a:t>
          </a:r>
        </a:p>
        <a:p>
          <a:endParaRPr lang="en-GB" sz="1100" b="0"/>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custLinFactNeighborX="-1513"/>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r>
            <a:rPr lang="en-US" sz="1400" b="1"/>
            <a:t>May 2024 – June 2028</a:t>
          </a:r>
        </a:p>
        <a:p>
          <a:r>
            <a:rPr lang="en-GB" sz="1400" i="0"/>
            <a:t>Build on St3TART (2021-2023)</a:t>
          </a:r>
        </a:p>
        <a:p>
          <a:r>
            <a:rPr lang="en-US" sz="1400" i="0"/>
            <a:t>Set up phase of FRM sites (May/Dec 2024)</a:t>
          </a:r>
        </a:p>
        <a:p>
          <a:r>
            <a:rPr lang="en-US" sz="1400" i="0"/>
            <a:t>Rehearsal phase to demonstrate operational readiness (Jan/Apr 2025) </a:t>
          </a:r>
        </a:p>
        <a:p>
          <a:r>
            <a:rPr lang="en-US" sz="1400" i="0"/>
            <a:t>Routine Operational phase to provide FRM for altimetry L2 Hydro-</a:t>
          </a:r>
          <a:r>
            <a:rPr lang="en-US" sz="1400" i="0" err="1"/>
            <a:t>Cryo</a:t>
          </a:r>
          <a:r>
            <a:rPr lang="en-US" sz="1400" i="0"/>
            <a:t> validation</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b="1"/>
            <a:t>Project Objectives</a:t>
          </a:r>
        </a:p>
        <a:p>
          <a:r>
            <a:rPr lang="en-GB" b="0" i="1" u="none"/>
            <a:t>Operationally provide FRM to support the validation activities and foster exploitation of the Sentinel-3 SAR altimeter Hydro-</a:t>
          </a:r>
          <a:r>
            <a:rPr lang="en-GB" b="0" i="1" u="none" err="1"/>
            <a:t>Cryo</a:t>
          </a:r>
          <a:r>
            <a:rPr lang="en-GB" b="0" i="1" u="none"/>
            <a:t> thematic data products over Inland Waters, Sea Ice and Land Ice.</a:t>
          </a:r>
          <a:endParaRPr lang="en-US"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custT="1"/>
      <dgm:spPr/>
      <dgm:t>
        <a:bodyPr/>
        <a:lstStyle/>
        <a:p>
          <a:r>
            <a:rPr lang="en-US" sz="1400" b="1"/>
            <a:t>Expected Outcomes</a:t>
          </a:r>
        </a:p>
        <a:p>
          <a:r>
            <a:rPr lang="en-GB" sz="1200" b="0" i="0"/>
            <a:t>Establish and operate FRM super and opportunity sites and opportunity sites</a:t>
          </a:r>
        </a:p>
        <a:p>
          <a:r>
            <a:rPr lang="en-GB" sz="1200" b="0" i="0"/>
            <a:t>Develop operational plans for FRM provision;</a:t>
          </a:r>
        </a:p>
        <a:p>
          <a:r>
            <a:rPr lang="en-GB" sz="1200" b="0" i="0"/>
            <a:t>Acquire, process and deliver FRM data for Cal/Val activities, including uncertainty characterization;</a:t>
          </a:r>
        </a:p>
        <a:p>
          <a:r>
            <a:rPr lang="en-GB" sz="1200" b="0" i="0"/>
            <a:t>Foster new initiatives and community engagement</a:t>
          </a:r>
        </a:p>
        <a:p>
          <a:r>
            <a:rPr lang="en-GB" sz="1200" b="0" i="0"/>
            <a:t>Contribute to future Altimetry missions by developing a roadmap.</a:t>
          </a:r>
          <a:endParaRPr lang="en-US" sz="1200"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b="1"/>
            <a:t>Open challenges</a:t>
          </a:r>
        </a:p>
        <a:p>
          <a:r>
            <a:rPr lang="en-US" i="1"/>
            <a:t>Continuity of FRMs in polar regions</a:t>
          </a:r>
        </a:p>
        <a:p>
          <a:r>
            <a:rPr lang="en-US" i="1"/>
            <a:t>Standardize and harmonized data processing across national networks</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r>
            <a:rPr lang="en-US" sz="1400" b="1"/>
            <a:t>Oct  2024 – Oct 2026</a:t>
          </a:r>
        </a:p>
        <a:p>
          <a:r>
            <a:rPr lang="en-US" sz="1400" i="0"/>
            <a:t>Provision of roadmap for Cal/Val activities and FRM needs for the validation of CRITSAL L2 Hydro-</a:t>
          </a:r>
          <a:r>
            <a:rPr lang="en-US" sz="1400" i="0" err="1"/>
            <a:t>Cryo</a:t>
          </a:r>
          <a:r>
            <a:rPr lang="en-US" sz="1400" i="0"/>
            <a:t> data products</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b="1"/>
            <a:t>Project Objectives</a:t>
          </a:r>
        </a:p>
        <a:p>
          <a:r>
            <a:rPr lang="en-GB" b="0" i="0"/>
            <a:t>To provide a roadmap for the calibration and validation of the CRISTAL Level-2 data products, covering cryosphere (sea ice, icebergs, land ice) and inland water domains. </a:t>
          </a:r>
        </a:p>
        <a:p>
          <a:pPr>
            <a:buNone/>
          </a:pPr>
          <a:r>
            <a:rPr lang="en-GB" b="0" i="0"/>
            <a:t>To provide tools to preliminarily assess the effectiveness of the proposed validation methods and measurements, </a:t>
          </a:r>
          <a:endParaRPr lang="en-US"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custT="1"/>
      <dgm:spPr/>
      <dgm:t>
        <a:bodyPr/>
        <a:lstStyle/>
        <a:p>
          <a:r>
            <a:rPr lang="en-US" sz="1400" b="1"/>
            <a:t>Expected Outcomes</a:t>
          </a:r>
        </a:p>
        <a:p>
          <a:r>
            <a:rPr lang="en-GB" sz="1200" b="0" i="0"/>
            <a:t>Definition of Cal/Val methods and protocols</a:t>
          </a:r>
        </a:p>
        <a:p>
          <a:r>
            <a:rPr lang="en-GB" sz="1200" b="0" i="0"/>
            <a:t>Assessment of FRM sensor needs for CRISTAL L2 Hydro-</a:t>
          </a:r>
          <a:r>
            <a:rPr lang="en-GB" sz="1200" b="0" i="0" err="1"/>
            <a:t>Cryo</a:t>
          </a:r>
          <a:endParaRPr lang="en-GB" sz="1200" b="0" i="0"/>
        </a:p>
        <a:p>
          <a:r>
            <a:rPr lang="en-GB" sz="1200" b="0" i="0"/>
            <a:t>Cross-validation methodologies</a:t>
          </a:r>
        </a:p>
        <a:p>
          <a:r>
            <a:rPr lang="en-GB" sz="1200" b="0" i="0"/>
            <a:t>Validation strategies in synergies with Copernicus Expansion Missions</a:t>
          </a:r>
          <a:endParaRPr lang="en-US" sz="1200"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b="1"/>
            <a:t>Open challenges</a:t>
          </a:r>
        </a:p>
        <a:p>
          <a:r>
            <a:rPr lang="en-US" i="1"/>
            <a:t>Continuity of FRMs in polar regions</a:t>
          </a:r>
        </a:p>
        <a:p>
          <a:r>
            <a:rPr lang="en-US" i="1"/>
            <a:t>Standardize and harmonized data processing across national networks</a:t>
          </a:r>
        </a:p>
        <a:p>
          <a:r>
            <a:rPr lang="en-US" i="1"/>
            <a:t>Multi-mission Cal/Val synergies</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pPr>
            <a:lnSpc>
              <a:spcPct val="100000"/>
            </a:lnSpc>
          </a:pPr>
          <a:r>
            <a:rPr lang="en-US" sz="1400" b="1" kern="1200"/>
            <a:t>2016– 2018</a:t>
          </a:r>
        </a:p>
        <a:p>
          <a:pPr>
            <a:lnSpc>
              <a:spcPct val="100000"/>
            </a:lnSpc>
          </a:pPr>
          <a:r>
            <a:rPr lang="en-US" sz="1200" b="0" i="0" u="none" kern="1200">
              <a:solidFill>
                <a:srgbClr val="E97132">
                  <a:hueOff val="0"/>
                  <a:satOff val="0"/>
                  <a:lumOff val="0"/>
                  <a:alphaOff val="0"/>
                </a:srgbClr>
              </a:solidFill>
              <a:latin typeface="Aptos" panose="02110004020202020204"/>
              <a:ea typeface="+mn-ea"/>
              <a:cs typeface="+mn-cs"/>
            </a:rPr>
            <a:t>Continued in SeRAC project and currently part of S3ALT MPC</a:t>
          </a:r>
        </a:p>
        <a:p>
          <a:pPr>
            <a:lnSpc>
              <a:spcPct val="100000"/>
            </a:lnSpc>
          </a:pPr>
          <a:r>
            <a:rPr lang="en-GB" sz="1200" b="0" i="0" u="none" kern="1200"/>
            <a:t>Define, maintain and support the </a:t>
          </a:r>
          <a:r>
            <a:rPr lang="en-GB" sz="1200" b="0" i="0" kern="1200"/>
            <a:t>absolute</a:t>
          </a:r>
          <a:r>
            <a:rPr lang="en-GB" sz="1200" b="0" i="0" u="none" kern="1200"/>
            <a:t> satellite altimeter calibration during the Operational and Commissioning Mission Phases</a:t>
          </a:r>
          <a:endParaRPr lang="en-US" sz="1200" i="0" kern="1200"/>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pPr>
            <a:lnSpc>
              <a:spcPct val="100000"/>
            </a:lnSpc>
          </a:pPr>
          <a:endParaRPr lang="en-US"/>
        </a:p>
      </dgm:t>
    </dgm:pt>
    <dgm:pt modelId="{A77C5A09-C52D-4070-9887-2F813DE7F97B}">
      <dgm:prSet custT="1"/>
      <dgm:spPr/>
      <dgm:t>
        <a:bodyPr/>
        <a:lstStyle/>
        <a:p>
          <a:pPr>
            <a:lnSpc>
              <a:spcPct val="100000"/>
            </a:lnSpc>
          </a:pPr>
          <a:r>
            <a:rPr lang="en-US" sz="1600" b="1"/>
            <a:t>Project Objectives</a:t>
          </a:r>
        </a:p>
        <a:p>
          <a:pPr>
            <a:lnSpc>
              <a:spcPct val="100000"/>
            </a:lnSpc>
          </a:pPr>
          <a:r>
            <a:rPr lang="en-GB" sz="1400" b="0" i="0"/>
            <a:t>Transponder operations and routine calibration of altimetry missions (Sentinel-3A/B)</a:t>
          </a:r>
        </a:p>
        <a:p>
          <a:pPr>
            <a:lnSpc>
              <a:spcPct val="100000"/>
            </a:lnSpc>
          </a:pPr>
          <a:r>
            <a:rPr lang="en-GB" sz="1400" b="0" i="0"/>
            <a:t>Sigma0, datation, absolute range bias comutation</a:t>
          </a:r>
          <a:endParaRPr lang="en-US" sz="1400" i="1"/>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pPr>
            <a:lnSpc>
              <a:spcPct val="100000"/>
            </a:lnSpc>
          </a:pPr>
          <a:endParaRPr lang="en-US"/>
        </a:p>
      </dgm:t>
    </dgm:pt>
    <dgm:pt modelId="{3E993E8C-D3B2-4FAC-8EED-44600FAF7FBA}">
      <dgm:prSet custT="1"/>
      <dgm:spPr/>
      <dgm:t>
        <a:bodyPr/>
        <a:lstStyle/>
        <a:p>
          <a:pPr>
            <a:lnSpc>
              <a:spcPct val="100000"/>
            </a:lnSpc>
          </a:pPr>
          <a:r>
            <a:rPr lang="en-US" sz="1400" b="1"/>
            <a:t>Expected Outcomes</a:t>
          </a:r>
        </a:p>
        <a:p>
          <a:pPr>
            <a:lnSpc>
              <a:spcPct val="100000"/>
            </a:lnSpc>
          </a:pPr>
          <a:r>
            <a:rPr lang="en-GB" sz="1200" b="0" i="0"/>
            <a:t>FRM methodologies for Altimetry calibration</a:t>
          </a:r>
        </a:p>
        <a:p>
          <a:pPr>
            <a:lnSpc>
              <a:spcPct val="100000"/>
            </a:lnSpc>
          </a:pPr>
          <a:r>
            <a:rPr lang="en-GB" sz="1200" b="0" i="0"/>
            <a:t>Guidelines and protocols for the Calibration of Altimetry missions</a:t>
          </a:r>
        </a:p>
        <a:p>
          <a:pPr>
            <a:lnSpc>
              <a:spcPct val="100000"/>
            </a:lnSpc>
          </a:pPr>
          <a:r>
            <a:rPr lang="en-GB" sz="1200" b="0" i="0"/>
            <a:t>Routine calibrations during mission opertions</a:t>
          </a:r>
          <a:endParaRPr lang="en-US" sz="1200" i="1"/>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pPr>
            <a:lnSpc>
              <a:spcPct val="100000"/>
            </a:lnSpc>
          </a:pPr>
          <a:endParaRPr lang="en-US"/>
        </a:p>
      </dgm:t>
    </dgm:pt>
    <dgm:pt modelId="{A7900307-F349-49C9-81DF-8A11482F8153}">
      <dgm:prSet custT="1"/>
      <dgm:spPr/>
      <dgm:t>
        <a:bodyPr/>
        <a:lstStyle/>
        <a:p>
          <a:pPr>
            <a:lnSpc>
              <a:spcPct val="100000"/>
            </a:lnSpc>
          </a:pPr>
          <a:r>
            <a:rPr lang="en-US" sz="1600" b="1"/>
            <a:t>Open challenges</a:t>
          </a:r>
        </a:p>
        <a:p>
          <a:pPr>
            <a:lnSpc>
              <a:spcPct val="100000"/>
            </a:lnSpc>
          </a:pPr>
          <a:r>
            <a:rPr lang="en-US" sz="1400" i="1"/>
            <a:t>Maintenance of calibration sites</a:t>
          </a:r>
        </a:p>
        <a:p>
          <a:pPr>
            <a:lnSpc>
              <a:spcPct val="100000"/>
            </a:lnSpc>
          </a:pPr>
          <a:r>
            <a:rPr lang="en-US" sz="1400" i="1"/>
            <a:t>Automatization of calibration acquisition and data processing process</a:t>
          </a:r>
        </a:p>
        <a:p>
          <a:pPr>
            <a:lnSpc>
              <a:spcPct val="100000"/>
            </a:lnSpc>
          </a:pPr>
          <a:r>
            <a:rPr lang="en-US" sz="1400" i="1"/>
            <a:t>Multi-mission Cal/Val synergies</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custT="1"/>
      <dgm:spPr/>
      <dgm:t>
        <a:bodyPr/>
        <a:lstStyle/>
        <a:p>
          <a:r>
            <a:rPr lang="en-US" sz="1400" b="1"/>
            <a:t>2014-Dec. 2028</a:t>
          </a:r>
        </a:p>
        <a:p>
          <a:r>
            <a:rPr lang="en-US" sz="1400" i="1"/>
            <a:t>Long standing project for </a:t>
          </a:r>
          <a:r>
            <a:rPr lang="en-US" sz="1400" i="1" err="1"/>
            <a:t>CryoSat</a:t>
          </a:r>
          <a:r>
            <a:rPr lang="en-US" sz="1400" i="1"/>
            <a:t> </a:t>
          </a:r>
          <a:r>
            <a:rPr lang="en-US" sz="1400" i="1" err="1"/>
            <a:t>cal</a:t>
          </a:r>
          <a:r>
            <a:rPr lang="en-US" sz="1400" i="1"/>
            <a:t>/</a:t>
          </a:r>
          <a:r>
            <a:rPr lang="en-US" sz="1400" i="1" err="1"/>
            <a:t>val</a:t>
          </a:r>
          <a:r>
            <a:rPr lang="en-US" sz="1400" i="1"/>
            <a:t> based on transponder</a:t>
          </a:r>
        </a:p>
        <a:p>
          <a:r>
            <a:rPr lang="en-US" sz="1400" i="1"/>
            <a:t>Perimeter of activities extended with time (additional transponders and tide gauges)</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custT="1"/>
      <dgm:spPr/>
      <dgm:t>
        <a:bodyPr/>
        <a:lstStyle/>
        <a:p>
          <a:r>
            <a:rPr lang="en-US" sz="1400" b="1"/>
            <a:t>Project Objectives</a:t>
          </a:r>
        </a:p>
        <a:p>
          <a:r>
            <a:rPr lang="en-US" sz="1400" i="1"/>
            <a:t>To provide continuous monitoring of SIRAL and L1 products quality</a:t>
          </a:r>
        </a:p>
        <a:p>
          <a:r>
            <a:rPr lang="en-US" sz="1400" i="1"/>
            <a:t>To assess long-term trends in SIRAL parameters</a:t>
          </a:r>
        </a:p>
        <a:p>
          <a:r>
            <a:rPr lang="en-US" sz="1400" i="1"/>
            <a:t>To provide </a:t>
          </a:r>
          <a:r>
            <a:rPr lang="en-US" sz="1400" i="1" err="1"/>
            <a:t>cal</a:t>
          </a:r>
          <a:r>
            <a:rPr lang="en-US" sz="1400" i="1"/>
            <a:t>/</a:t>
          </a:r>
          <a:r>
            <a:rPr lang="en-US" sz="1400" i="1" err="1"/>
            <a:t>val</a:t>
          </a:r>
          <a:r>
            <a:rPr lang="en-US" sz="1400" i="1"/>
            <a:t> of </a:t>
          </a:r>
          <a:r>
            <a:rPr lang="en-US" sz="1400" i="1" err="1"/>
            <a:t>CryoSat</a:t>
          </a:r>
          <a:r>
            <a:rPr lang="en-US" sz="1400" i="1"/>
            <a:t> Products by sea surface measurements</a:t>
          </a:r>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custT="1"/>
      <dgm:spPr/>
      <dgm:t>
        <a:bodyPr/>
        <a:lstStyle/>
        <a:p>
          <a:r>
            <a:rPr lang="en-US" sz="1400" b="1"/>
            <a:t>Expected Outcomes</a:t>
          </a:r>
        </a:p>
        <a:p>
          <a:r>
            <a:rPr lang="en-US" sz="1400" i="1"/>
            <a:t>Assess performance in range, </a:t>
          </a:r>
          <a:r>
            <a:rPr lang="en-US" sz="1400" i="1" err="1"/>
            <a:t>datation</a:t>
          </a:r>
          <a:r>
            <a:rPr lang="en-US" sz="1400" i="1"/>
            <a:t> and phase difference by intercomparison with different </a:t>
          </a:r>
          <a:r>
            <a:rPr lang="en-US" sz="1400" i="1" err="1"/>
            <a:t>equipments</a:t>
          </a:r>
          <a:r>
            <a:rPr lang="en-US" sz="1400" i="1"/>
            <a:t> (transponders, tide gauges) and exploiting different calibration tools as well as auxiliary information </a:t>
          </a:r>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custT="1"/>
      <dgm:spPr/>
      <dgm:t>
        <a:bodyPr/>
        <a:lstStyle/>
        <a:p>
          <a:r>
            <a:rPr lang="en-US" sz="1400" b="1"/>
            <a:t>Open challenges</a:t>
          </a:r>
        </a:p>
        <a:p>
          <a:r>
            <a:rPr lang="en-US" sz="1400" i="1"/>
            <a:t>Identify the source of residual biases to properly compensate</a:t>
          </a:r>
        </a:p>
        <a:p>
          <a:r>
            <a:rPr lang="en-US" sz="1400" i="1"/>
            <a:t>Harmonization of calibration results from different transponders and processing techniques, with particular focus on phase difference</a:t>
          </a:r>
        </a:p>
        <a:p>
          <a:endParaRPr lang="en-US" sz="1400" i="1"/>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5FFACD-C2A4-4103-A3E0-4E71E0A5BE49}"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9F0C940-1064-4A92-AF69-A4077DA017EF}">
      <dgm:prSet/>
      <dgm:spPr/>
      <dgm:t>
        <a:bodyPr/>
        <a:lstStyle/>
        <a:p>
          <a:r>
            <a:rPr lang="en-US"/>
            <a:t>2021  - 2027</a:t>
          </a:r>
        </a:p>
      </dgm:t>
    </dgm:pt>
    <dgm:pt modelId="{211786D5-F4F1-482F-B0DE-738C649D1802}" type="parTrans" cxnId="{E26F398E-2A06-4DC3-99F1-09881F748EAE}">
      <dgm:prSet/>
      <dgm:spPr/>
      <dgm:t>
        <a:bodyPr/>
        <a:lstStyle/>
        <a:p>
          <a:endParaRPr lang="en-US"/>
        </a:p>
      </dgm:t>
    </dgm:pt>
    <dgm:pt modelId="{B6F0D4F9-BA51-454A-A539-FC14FFBC36F9}" type="sibTrans" cxnId="{E26F398E-2A06-4DC3-99F1-09881F748EAE}">
      <dgm:prSet/>
      <dgm:spPr/>
      <dgm:t>
        <a:bodyPr/>
        <a:lstStyle/>
        <a:p>
          <a:endParaRPr lang="en-US"/>
        </a:p>
      </dgm:t>
    </dgm:pt>
    <dgm:pt modelId="{A77C5A09-C52D-4070-9887-2F813DE7F97B}">
      <dgm:prSet/>
      <dgm:spPr/>
      <dgm:t>
        <a:bodyPr/>
        <a:lstStyle/>
        <a:p>
          <a:r>
            <a:rPr lang="en-US"/>
            <a:t>Project Objectives</a:t>
          </a:r>
        </a:p>
        <a:p>
          <a:r>
            <a:rPr lang="en-GB" i="1"/>
            <a:t>Develop FRM concept for soil moisture</a:t>
          </a:r>
        </a:p>
        <a:p>
          <a:r>
            <a:rPr lang="en-US" i="1"/>
            <a:t>R&amp;D on validation</a:t>
          </a:r>
        </a:p>
        <a:p>
          <a:r>
            <a:rPr lang="en-US" i="1"/>
            <a:t>QA4SM Platform maintenance</a:t>
          </a:r>
        </a:p>
      </dgm:t>
    </dgm:pt>
    <dgm:pt modelId="{94E2D7D8-8AAD-4E03-B4E3-2AD6919511BE}" type="parTrans" cxnId="{BF086A1C-B3A8-416D-8237-BBD6C6FF55CB}">
      <dgm:prSet/>
      <dgm:spPr/>
      <dgm:t>
        <a:bodyPr/>
        <a:lstStyle/>
        <a:p>
          <a:endParaRPr lang="en-US"/>
        </a:p>
      </dgm:t>
    </dgm:pt>
    <dgm:pt modelId="{C6B04BC9-0BD2-4EB5-A718-057DE4986084}" type="sibTrans" cxnId="{BF086A1C-B3A8-416D-8237-BBD6C6FF55CB}">
      <dgm:prSet/>
      <dgm:spPr/>
      <dgm:t>
        <a:bodyPr/>
        <a:lstStyle/>
        <a:p>
          <a:endParaRPr lang="en-US"/>
        </a:p>
      </dgm:t>
    </dgm:pt>
    <dgm:pt modelId="{3E993E8C-D3B2-4FAC-8EED-44600FAF7FBA}">
      <dgm:prSet/>
      <dgm:spPr/>
      <dgm:t>
        <a:bodyPr/>
        <a:lstStyle/>
        <a:p>
          <a:r>
            <a:rPr lang="en-US"/>
            <a:t>Expected Outcomes</a:t>
          </a:r>
        </a:p>
        <a:p>
          <a:r>
            <a:rPr lang="en-US" i="1"/>
            <a:t>Improve methods </a:t>
          </a:r>
        </a:p>
        <a:p>
          <a:r>
            <a:rPr lang="en-US" i="1"/>
            <a:t>Identify gaps in FRM coverage</a:t>
          </a:r>
        </a:p>
        <a:p>
          <a:r>
            <a:rPr lang="en-US" i="1"/>
            <a:t>Develop validation good practice guidelines</a:t>
          </a:r>
        </a:p>
      </dgm:t>
    </dgm:pt>
    <dgm:pt modelId="{2AF19DAB-E626-424E-8D37-59DAF13B4BAA}" type="parTrans" cxnId="{FA77DEA1-9C5A-494E-A4A5-1CE8DF476CDB}">
      <dgm:prSet/>
      <dgm:spPr/>
      <dgm:t>
        <a:bodyPr/>
        <a:lstStyle/>
        <a:p>
          <a:endParaRPr lang="en-US"/>
        </a:p>
      </dgm:t>
    </dgm:pt>
    <dgm:pt modelId="{C8B4E9B9-A99C-4A75-8370-41BFDD8EA75D}" type="sibTrans" cxnId="{FA77DEA1-9C5A-494E-A4A5-1CE8DF476CDB}">
      <dgm:prSet/>
      <dgm:spPr/>
      <dgm:t>
        <a:bodyPr/>
        <a:lstStyle/>
        <a:p>
          <a:endParaRPr lang="en-US"/>
        </a:p>
      </dgm:t>
    </dgm:pt>
    <dgm:pt modelId="{A7900307-F349-49C9-81DF-8A11482F8153}">
      <dgm:prSet/>
      <dgm:spPr/>
      <dgm:t>
        <a:bodyPr/>
        <a:lstStyle/>
        <a:p>
          <a:r>
            <a:rPr lang="en-US"/>
            <a:t>Open challenges</a:t>
          </a:r>
        </a:p>
        <a:p>
          <a:r>
            <a:rPr lang="en-US" i="1"/>
            <a:t>Long term funding</a:t>
          </a:r>
        </a:p>
        <a:p>
          <a:r>
            <a:rPr lang="en-US" i="1"/>
            <a:t>FRM site tailored for satellite soil moisture validation </a:t>
          </a:r>
        </a:p>
      </dgm:t>
    </dgm:pt>
    <dgm:pt modelId="{134AB584-DF27-4284-8096-41F4C4C06802}" type="parTrans" cxnId="{A535519E-6283-4103-808F-546BAB862FA5}">
      <dgm:prSet/>
      <dgm:spPr/>
      <dgm:t>
        <a:bodyPr/>
        <a:lstStyle/>
        <a:p>
          <a:endParaRPr lang="en-US"/>
        </a:p>
      </dgm:t>
    </dgm:pt>
    <dgm:pt modelId="{25AFC2A6-DB0D-46B5-9064-0F7CBECA6410}" type="sibTrans" cxnId="{A535519E-6283-4103-808F-546BAB862FA5}">
      <dgm:prSet/>
      <dgm:spPr/>
      <dgm:t>
        <a:bodyPr/>
        <a:lstStyle/>
        <a:p>
          <a:endParaRPr lang="en-US"/>
        </a:p>
      </dgm:t>
    </dgm:pt>
    <dgm:pt modelId="{27A500E4-6B10-42B4-9D2F-8BB93F376260}" type="pres">
      <dgm:prSet presAssocID="{2A5FFACD-C2A4-4103-A3E0-4E71E0A5BE49}" presName="root" presStyleCnt="0">
        <dgm:presLayoutVars>
          <dgm:dir/>
          <dgm:resizeHandles val="exact"/>
        </dgm:presLayoutVars>
      </dgm:prSet>
      <dgm:spPr/>
    </dgm:pt>
    <dgm:pt modelId="{4B02C9C0-42F7-42BF-88DF-0B147BD14A7E}" type="pres">
      <dgm:prSet presAssocID="{2A5FFACD-C2A4-4103-A3E0-4E71E0A5BE49}" presName="container" presStyleCnt="0">
        <dgm:presLayoutVars>
          <dgm:dir/>
          <dgm:resizeHandles val="exact"/>
        </dgm:presLayoutVars>
      </dgm:prSet>
      <dgm:spPr/>
    </dgm:pt>
    <dgm:pt modelId="{39DA3959-2BD0-4459-88F4-85320716D035}" type="pres">
      <dgm:prSet presAssocID="{C9F0C940-1064-4A92-AF69-A4077DA017EF}" presName="compNode" presStyleCnt="0"/>
      <dgm:spPr/>
    </dgm:pt>
    <dgm:pt modelId="{0A8C7FED-379D-4084-B616-FA407A4AF680}" type="pres">
      <dgm:prSet presAssocID="{C9F0C940-1064-4A92-AF69-A4077DA017EF}" presName="iconBgRect" presStyleLbl="bgShp" presStyleIdx="0" presStyleCnt="4"/>
      <dgm:spPr/>
    </dgm:pt>
    <dgm:pt modelId="{D00BDD86-05C0-485D-BAD6-6D3E2D45B3CE}" type="pres">
      <dgm:prSet presAssocID="{C9F0C940-1064-4A92-AF69-A4077DA017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heatre"/>
        </a:ext>
      </dgm:extLst>
    </dgm:pt>
    <dgm:pt modelId="{CD01238F-5D36-4012-954E-DCE4011B57AE}" type="pres">
      <dgm:prSet presAssocID="{C9F0C940-1064-4A92-AF69-A4077DA017EF}" presName="spaceRect" presStyleCnt="0"/>
      <dgm:spPr/>
    </dgm:pt>
    <dgm:pt modelId="{56253193-E7A2-4004-94A7-5235C6C0D00D}" type="pres">
      <dgm:prSet presAssocID="{C9F0C940-1064-4A92-AF69-A4077DA017EF}" presName="textRect" presStyleLbl="revTx" presStyleIdx="0" presStyleCnt="4">
        <dgm:presLayoutVars>
          <dgm:chMax val="1"/>
          <dgm:chPref val="1"/>
        </dgm:presLayoutVars>
      </dgm:prSet>
      <dgm:spPr/>
    </dgm:pt>
    <dgm:pt modelId="{23E1F726-DD75-434A-9DDE-13792FD974AE}" type="pres">
      <dgm:prSet presAssocID="{B6F0D4F9-BA51-454A-A539-FC14FFBC36F9}" presName="sibTrans" presStyleLbl="sibTrans2D1" presStyleIdx="0" presStyleCnt="0"/>
      <dgm:spPr/>
    </dgm:pt>
    <dgm:pt modelId="{D358C619-30B5-43FF-BF05-3A05D2AB2798}" type="pres">
      <dgm:prSet presAssocID="{A77C5A09-C52D-4070-9887-2F813DE7F97B}" presName="compNode" presStyleCnt="0"/>
      <dgm:spPr/>
    </dgm:pt>
    <dgm:pt modelId="{2478ADBC-E8EB-480D-AEA4-A76C8A65246F}" type="pres">
      <dgm:prSet presAssocID="{A77C5A09-C52D-4070-9887-2F813DE7F97B}" presName="iconBgRect" presStyleLbl="bgShp" presStyleIdx="1" presStyleCnt="4"/>
      <dgm:spPr/>
    </dgm:pt>
    <dgm:pt modelId="{0BB0394E-F950-4DC6-ACFE-B873798436FF}" type="pres">
      <dgm:prSet presAssocID="{A77C5A09-C52D-4070-9887-2F813DE7F97B}"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AF335D8-B2A8-4E81-8053-22BE3578D1F7}" type="pres">
      <dgm:prSet presAssocID="{A77C5A09-C52D-4070-9887-2F813DE7F97B}" presName="spaceRect" presStyleCnt="0"/>
      <dgm:spPr/>
    </dgm:pt>
    <dgm:pt modelId="{88E9FCF3-49D1-472A-8C69-A944902AA324}" type="pres">
      <dgm:prSet presAssocID="{A77C5A09-C52D-4070-9887-2F813DE7F97B}" presName="textRect" presStyleLbl="revTx" presStyleIdx="1" presStyleCnt="4">
        <dgm:presLayoutVars>
          <dgm:chMax val="1"/>
          <dgm:chPref val="1"/>
        </dgm:presLayoutVars>
      </dgm:prSet>
      <dgm:spPr/>
    </dgm:pt>
    <dgm:pt modelId="{53C6B1A0-1FDE-4FEA-B067-2481DE622E69}" type="pres">
      <dgm:prSet presAssocID="{C6B04BC9-0BD2-4EB5-A718-057DE4986084}" presName="sibTrans" presStyleLbl="sibTrans2D1" presStyleIdx="0" presStyleCnt="0"/>
      <dgm:spPr/>
    </dgm:pt>
    <dgm:pt modelId="{8BC687BE-9DAF-4852-8B7D-52304CC597C4}" type="pres">
      <dgm:prSet presAssocID="{3E993E8C-D3B2-4FAC-8EED-44600FAF7FBA}" presName="compNode" presStyleCnt="0"/>
      <dgm:spPr/>
    </dgm:pt>
    <dgm:pt modelId="{AFE2345F-BC5F-40C6-8AC3-C8582BC92068}" type="pres">
      <dgm:prSet presAssocID="{3E993E8C-D3B2-4FAC-8EED-44600FAF7FBA}" presName="iconBgRect" presStyleLbl="bgShp" presStyleIdx="2" presStyleCnt="4"/>
      <dgm:spPr/>
    </dgm:pt>
    <dgm:pt modelId="{E60D3E12-F6C7-4DFC-AE27-30BFFC197BF0}" type="pres">
      <dgm:prSet presAssocID="{3E993E8C-D3B2-4FAC-8EED-44600FAF7FB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Tick"/>
        </a:ext>
      </dgm:extLst>
    </dgm:pt>
    <dgm:pt modelId="{9E4B30B1-7664-45D3-B98C-CAA3331A6DC4}" type="pres">
      <dgm:prSet presAssocID="{3E993E8C-D3B2-4FAC-8EED-44600FAF7FBA}" presName="spaceRect" presStyleCnt="0"/>
      <dgm:spPr/>
    </dgm:pt>
    <dgm:pt modelId="{564A83A4-E66F-491B-B737-E36AD2F4C7C8}" type="pres">
      <dgm:prSet presAssocID="{3E993E8C-D3B2-4FAC-8EED-44600FAF7FBA}" presName="textRect" presStyleLbl="revTx" presStyleIdx="2" presStyleCnt="4">
        <dgm:presLayoutVars>
          <dgm:chMax val="1"/>
          <dgm:chPref val="1"/>
        </dgm:presLayoutVars>
      </dgm:prSet>
      <dgm:spPr/>
    </dgm:pt>
    <dgm:pt modelId="{8F7402CD-762D-441F-8E3C-E7FD1502407C}" type="pres">
      <dgm:prSet presAssocID="{C8B4E9B9-A99C-4A75-8370-41BFDD8EA75D}" presName="sibTrans" presStyleLbl="sibTrans2D1" presStyleIdx="0" presStyleCnt="0"/>
      <dgm:spPr/>
    </dgm:pt>
    <dgm:pt modelId="{2BC6626E-8ACD-4596-A265-39D9B8E38F0B}" type="pres">
      <dgm:prSet presAssocID="{A7900307-F349-49C9-81DF-8A11482F8153}" presName="compNode" presStyleCnt="0"/>
      <dgm:spPr/>
    </dgm:pt>
    <dgm:pt modelId="{86F0E68F-07C6-452D-97D2-DEFB10D87816}" type="pres">
      <dgm:prSet presAssocID="{A7900307-F349-49C9-81DF-8A11482F8153}" presName="iconBgRect" presStyleLbl="bgShp" presStyleIdx="3" presStyleCnt="4"/>
      <dgm:spPr/>
    </dgm:pt>
    <dgm:pt modelId="{29A36484-032C-4FBD-8FA4-C40C1EB0C953}" type="pres">
      <dgm:prSet presAssocID="{A7900307-F349-49C9-81DF-8A11482F815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CCB8EACD-C3D8-462D-8B38-710CF771916D}" type="pres">
      <dgm:prSet presAssocID="{A7900307-F349-49C9-81DF-8A11482F8153}" presName="spaceRect" presStyleCnt="0"/>
      <dgm:spPr/>
    </dgm:pt>
    <dgm:pt modelId="{7EE24A94-2068-4385-A282-3AA4ACCD0832}" type="pres">
      <dgm:prSet presAssocID="{A7900307-F349-49C9-81DF-8A11482F8153}" presName="textRect" presStyleLbl="revTx" presStyleIdx="3" presStyleCnt="4">
        <dgm:presLayoutVars>
          <dgm:chMax val="1"/>
          <dgm:chPref val="1"/>
        </dgm:presLayoutVars>
      </dgm:prSet>
      <dgm:spPr/>
    </dgm:pt>
  </dgm:ptLst>
  <dgm:cxnLst>
    <dgm:cxn modelId="{BF086A1C-B3A8-416D-8237-BBD6C6FF55CB}" srcId="{2A5FFACD-C2A4-4103-A3E0-4E71E0A5BE49}" destId="{A77C5A09-C52D-4070-9887-2F813DE7F97B}" srcOrd="1" destOrd="0" parTransId="{94E2D7D8-8AAD-4E03-B4E3-2AD6919511BE}" sibTransId="{C6B04BC9-0BD2-4EB5-A718-057DE4986084}"/>
    <dgm:cxn modelId="{9B85A648-CA6C-4B5E-9638-68FA2910FA3C}" type="presOf" srcId="{A77C5A09-C52D-4070-9887-2F813DE7F97B}" destId="{88E9FCF3-49D1-472A-8C69-A944902AA324}" srcOrd="0" destOrd="0" presId="urn:microsoft.com/office/officeart/2018/2/layout/IconCircleList"/>
    <dgm:cxn modelId="{0EE05F57-FA34-403C-A87B-1FC89D817874}" type="presOf" srcId="{A7900307-F349-49C9-81DF-8A11482F8153}" destId="{7EE24A94-2068-4385-A282-3AA4ACCD0832}" srcOrd="0" destOrd="0" presId="urn:microsoft.com/office/officeart/2018/2/layout/IconCircleList"/>
    <dgm:cxn modelId="{EB027960-34A0-4871-B144-ADEC0FFFFA7C}" type="presOf" srcId="{2A5FFACD-C2A4-4103-A3E0-4E71E0A5BE49}" destId="{27A500E4-6B10-42B4-9D2F-8BB93F376260}" srcOrd="0" destOrd="0" presId="urn:microsoft.com/office/officeart/2018/2/layout/IconCircleList"/>
    <dgm:cxn modelId="{79085D67-7984-4AFA-8A94-EF3B3750C36B}" type="presOf" srcId="{B6F0D4F9-BA51-454A-A539-FC14FFBC36F9}" destId="{23E1F726-DD75-434A-9DDE-13792FD974AE}" srcOrd="0" destOrd="0" presId="urn:microsoft.com/office/officeart/2018/2/layout/IconCircleList"/>
    <dgm:cxn modelId="{665E9D6C-1B93-4C68-9255-A051F1EDE83B}" type="presOf" srcId="{C8B4E9B9-A99C-4A75-8370-41BFDD8EA75D}" destId="{8F7402CD-762D-441F-8E3C-E7FD1502407C}" srcOrd="0" destOrd="0" presId="urn:microsoft.com/office/officeart/2018/2/layout/IconCircleList"/>
    <dgm:cxn modelId="{741D7882-41E9-4705-A8F7-B7A7A8211EE4}" type="presOf" srcId="{3E993E8C-D3B2-4FAC-8EED-44600FAF7FBA}" destId="{564A83A4-E66F-491B-B737-E36AD2F4C7C8}" srcOrd="0" destOrd="0" presId="urn:microsoft.com/office/officeart/2018/2/layout/IconCircleList"/>
    <dgm:cxn modelId="{E26F398E-2A06-4DC3-99F1-09881F748EAE}" srcId="{2A5FFACD-C2A4-4103-A3E0-4E71E0A5BE49}" destId="{C9F0C940-1064-4A92-AF69-A4077DA017EF}" srcOrd="0" destOrd="0" parTransId="{211786D5-F4F1-482F-B0DE-738C649D1802}" sibTransId="{B6F0D4F9-BA51-454A-A539-FC14FFBC36F9}"/>
    <dgm:cxn modelId="{A535519E-6283-4103-808F-546BAB862FA5}" srcId="{2A5FFACD-C2A4-4103-A3E0-4E71E0A5BE49}" destId="{A7900307-F349-49C9-81DF-8A11482F8153}" srcOrd="3" destOrd="0" parTransId="{134AB584-DF27-4284-8096-41F4C4C06802}" sibTransId="{25AFC2A6-DB0D-46B5-9064-0F7CBECA6410}"/>
    <dgm:cxn modelId="{FA77DEA1-9C5A-494E-A4A5-1CE8DF476CDB}" srcId="{2A5FFACD-C2A4-4103-A3E0-4E71E0A5BE49}" destId="{3E993E8C-D3B2-4FAC-8EED-44600FAF7FBA}" srcOrd="2" destOrd="0" parTransId="{2AF19DAB-E626-424E-8D37-59DAF13B4BAA}" sibTransId="{C8B4E9B9-A99C-4A75-8370-41BFDD8EA75D}"/>
    <dgm:cxn modelId="{878831A6-D4F1-40F2-A287-1687474A3EC6}" type="presOf" srcId="{C6B04BC9-0BD2-4EB5-A718-057DE4986084}" destId="{53C6B1A0-1FDE-4FEA-B067-2481DE622E69}" srcOrd="0" destOrd="0" presId="urn:microsoft.com/office/officeart/2018/2/layout/IconCircleList"/>
    <dgm:cxn modelId="{A72352AF-0621-40A9-B222-AC81ECDE0B98}" type="presOf" srcId="{C9F0C940-1064-4A92-AF69-A4077DA017EF}" destId="{56253193-E7A2-4004-94A7-5235C6C0D00D}" srcOrd="0" destOrd="0" presId="urn:microsoft.com/office/officeart/2018/2/layout/IconCircleList"/>
    <dgm:cxn modelId="{33B7C015-9A65-4FE6-A623-2ECBC4779851}" type="presParOf" srcId="{27A500E4-6B10-42B4-9D2F-8BB93F376260}" destId="{4B02C9C0-42F7-42BF-88DF-0B147BD14A7E}" srcOrd="0" destOrd="0" presId="urn:microsoft.com/office/officeart/2018/2/layout/IconCircleList"/>
    <dgm:cxn modelId="{84E0CF20-8D45-41A4-9A9A-6968A56A4084}" type="presParOf" srcId="{4B02C9C0-42F7-42BF-88DF-0B147BD14A7E}" destId="{39DA3959-2BD0-4459-88F4-85320716D035}" srcOrd="0" destOrd="0" presId="urn:microsoft.com/office/officeart/2018/2/layout/IconCircleList"/>
    <dgm:cxn modelId="{24BFB455-59D6-438A-B9A1-1677B92C6FC4}" type="presParOf" srcId="{39DA3959-2BD0-4459-88F4-85320716D035}" destId="{0A8C7FED-379D-4084-B616-FA407A4AF680}" srcOrd="0" destOrd="0" presId="urn:microsoft.com/office/officeart/2018/2/layout/IconCircleList"/>
    <dgm:cxn modelId="{EB96FCF0-DBFF-4414-9B0F-DAEA6161605B}" type="presParOf" srcId="{39DA3959-2BD0-4459-88F4-85320716D035}" destId="{D00BDD86-05C0-485D-BAD6-6D3E2D45B3CE}" srcOrd="1" destOrd="0" presId="urn:microsoft.com/office/officeart/2018/2/layout/IconCircleList"/>
    <dgm:cxn modelId="{7CADA9AD-5818-4115-A615-4596ACF3505A}" type="presParOf" srcId="{39DA3959-2BD0-4459-88F4-85320716D035}" destId="{CD01238F-5D36-4012-954E-DCE4011B57AE}" srcOrd="2" destOrd="0" presId="urn:microsoft.com/office/officeart/2018/2/layout/IconCircleList"/>
    <dgm:cxn modelId="{2C3D2DF3-F809-4AED-8DFF-1B0972305B5B}" type="presParOf" srcId="{39DA3959-2BD0-4459-88F4-85320716D035}" destId="{56253193-E7A2-4004-94A7-5235C6C0D00D}" srcOrd="3" destOrd="0" presId="urn:microsoft.com/office/officeart/2018/2/layout/IconCircleList"/>
    <dgm:cxn modelId="{DD2C23A8-E038-46B7-80FD-DF30FA1C2A1C}" type="presParOf" srcId="{4B02C9C0-42F7-42BF-88DF-0B147BD14A7E}" destId="{23E1F726-DD75-434A-9DDE-13792FD974AE}" srcOrd="1" destOrd="0" presId="urn:microsoft.com/office/officeart/2018/2/layout/IconCircleList"/>
    <dgm:cxn modelId="{552BA86C-C546-4C65-B115-C891889E535A}" type="presParOf" srcId="{4B02C9C0-42F7-42BF-88DF-0B147BD14A7E}" destId="{D358C619-30B5-43FF-BF05-3A05D2AB2798}" srcOrd="2" destOrd="0" presId="urn:microsoft.com/office/officeart/2018/2/layout/IconCircleList"/>
    <dgm:cxn modelId="{02AFB254-5B8A-4F95-BBB0-E3E7BC59C6B3}" type="presParOf" srcId="{D358C619-30B5-43FF-BF05-3A05D2AB2798}" destId="{2478ADBC-E8EB-480D-AEA4-A76C8A65246F}" srcOrd="0" destOrd="0" presId="urn:microsoft.com/office/officeart/2018/2/layout/IconCircleList"/>
    <dgm:cxn modelId="{D14F8927-4F7C-4B3E-BA29-018800D92A54}" type="presParOf" srcId="{D358C619-30B5-43FF-BF05-3A05D2AB2798}" destId="{0BB0394E-F950-4DC6-ACFE-B873798436FF}" srcOrd="1" destOrd="0" presId="urn:microsoft.com/office/officeart/2018/2/layout/IconCircleList"/>
    <dgm:cxn modelId="{2282ED60-2E33-4F56-8340-14EC0F88E3F9}" type="presParOf" srcId="{D358C619-30B5-43FF-BF05-3A05D2AB2798}" destId="{AAF335D8-B2A8-4E81-8053-22BE3578D1F7}" srcOrd="2" destOrd="0" presId="urn:microsoft.com/office/officeart/2018/2/layout/IconCircleList"/>
    <dgm:cxn modelId="{0E872530-C7AE-4C91-A74D-CA35EB2FCD39}" type="presParOf" srcId="{D358C619-30B5-43FF-BF05-3A05D2AB2798}" destId="{88E9FCF3-49D1-472A-8C69-A944902AA324}" srcOrd="3" destOrd="0" presId="urn:microsoft.com/office/officeart/2018/2/layout/IconCircleList"/>
    <dgm:cxn modelId="{1795EA5B-30E0-4DE8-9CB0-BF95F6EA8410}" type="presParOf" srcId="{4B02C9C0-42F7-42BF-88DF-0B147BD14A7E}" destId="{53C6B1A0-1FDE-4FEA-B067-2481DE622E69}" srcOrd="3" destOrd="0" presId="urn:microsoft.com/office/officeart/2018/2/layout/IconCircleList"/>
    <dgm:cxn modelId="{0B7D804F-25BB-42B3-BB9A-B324D08BBDC6}" type="presParOf" srcId="{4B02C9C0-42F7-42BF-88DF-0B147BD14A7E}" destId="{8BC687BE-9DAF-4852-8B7D-52304CC597C4}" srcOrd="4" destOrd="0" presId="urn:microsoft.com/office/officeart/2018/2/layout/IconCircleList"/>
    <dgm:cxn modelId="{1AB29910-2458-4D2A-A404-9AB632AFACC3}" type="presParOf" srcId="{8BC687BE-9DAF-4852-8B7D-52304CC597C4}" destId="{AFE2345F-BC5F-40C6-8AC3-C8582BC92068}" srcOrd="0" destOrd="0" presId="urn:microsoft.com/office/officeart/2018/2/layout/IconCircleList"/>
    <dgm:cxn modelId="{FE8C4691-E933-4AED-9B5F-52F363FEE485}" type="presParOf" srcId="{8BC687BE-9DAF-4852-8B7D-52304CC597C4}" destId="{E60D3E12-F6C7-4DFC-AE27-30BFFC197BF0}" srcOrd="1" destOrd="0" presId="urn:microsoft.com/office/officeart/2018/2/layout/IconCircleList"/>
    <dgm:cxn modelId="{7029207C-DFEF-4D9A-AE6B-68FFACE8421F}" type="presParOf" srcId="{8BC687BE-9DAF-4852-8B7D-52304CC597C4}" destId="{9E4B30B1-7664-45D3-B98C-CAA3331A6DC4}" srcOrd="2" destOrd="0" presId="urn:microsoft.com/office/officeart/2018/2/layout/IconCircleList"/>
    <dgm:cxn modelId="{2DF56500-5A49-4412-A8E1-3D8071030F90}" type="presParOf" srcId="{8BC687BE-9DAF-4852-8B7D-52304CC597C4}" destId="{564A83A4-E66F-491B-B737-E36AD2F4C7C8}" srcOrd="3" destOrd="0" presId="urn:microsoft.com/office/officeart/2018/2/layout/IconCircleList"/>
    <dgm:cxn modelId="{9F54CA65-4355-46CD-AAED-008FDFD00EDB}" type="presParOf" srcId="{4B02C9C0-42F7-42BF-88DF-0B147BD14A7E}" destId="{8F7402CD-762D-441F-8E3C-E7FD1502407C}" srcOrd="5" destOrd="0" presId="urn:microsoft.com/office/officeart/2018/2/layout/IconCircleList"/>
    <dgm:cxn modelId="{364E575F-2076-4862-B736-82C5EE151182}" type="presParOf" srcId="{4B02C9C0-42F7-42BF-88DF-0B147BD14A7E}" destId="{2BC6626E-8ACD-4596-A265-39D9B8E38F0B}" srcOrd="6" destOrd="0" presId="urn:microsoft.com/office/officeart/2018/2/layout/IconCircleList"/>
    <dgm:cxn modelId="{0C77356D-8518-4A86-AA66-CA5B0AF2F993}" type="presParOf" srcId="{2BC6626E-8ACD-4596-A265-39D9B8E38F0B}" destId="{86F0E68F-07C6-452D-97D2-DEFB10D87816}" srcOrd="0" destOrd="0" presId="urn:microsoft.com/office/officeart/2018/2/layout/IconCircleList"/>
    <dgm:cxn modelId="{6E5AF038-655E-4553-BFB2-515B37108AD6}" type="presParOf" srcId="{2BC6626E-8ACD-4596-A265-39D9B8E38F0B}" destId="{29A36484-032C-4FBD-8FA4-C40C1EB0C953}" srcOrd="1" destOrd="0" presId="urn:microsoft.com/office/officeart/2018/2/layout/IconCircleList"/>
    <dgm:cxn modelId="{C556BE83-A944-4BB8-8AA8-E5EFE7A9AB3B}" type="presParOf" srcId="{2BC6626E-8ACD-4596-A265-39D9B8E38F0B}" destId="{CCB8EACD-C3D8-462D-8B38-710CF771916D}" srcOrd="2" destOrd="0" presId="urn:microsoft.com/office/officeart/2018/2/layout/IconCircleList"/>
    <dgm:cxn modelId="{F3140D98-5483-44FD-AE37-F4008EFAED11}" type="presParOf" srcId="{2BC6626E-8ACD-4596-A265-39D9B8E38F0B}" destId="{7EE24A94-2068-4385-A282-3AA4ACCD083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20F4-CC6C-4B6C-8CB1-D6CABEB6B02F}">
      <dsp:nvSpPr>
        <dsp:cNvPr id="0" name=""/>
        <dsp:cNvSpPr/>
      </dsp:nvSpPr>
      <dsp:spPr>
        <a:xfrm>
          <a:off x="55608" y="0"/>
          <a:ext cx="3562718" cy="801921"/>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a:t>Concept and </a:t>
          </a:r>
          <a:br>
            <a:rPr lang="en-US" sz="2400" kern="1200"/>
          </a:br>
          <a:r>
            <a:rPr lang="en-US" sz="2400" kern="1200"/>
            <a:t>research</a:t>
          </a:r>
        </a:p>
      </dsp:txBody>
      <dsp:txXfrm>
        <a:off x="55608" y="0"/>
        <a:ext cx="3362238" cy="801921"/>
      </dsp:txXfrm>
    </dsp:sp>
    <dsp:sp modelId="{698C1024-4BCC-4DFC-AFC3-143ACC11A04F}">
      <dsp:nvSpPr>
        <dsp:cNvPr id="0" name=""/>
        <dsp:cNvSpPr/>
      </dsp:nvSpPr>
      <dsp:spPr>
        <a:xfrm>
          <a:off x="2636596" y="0"/>
          <a:ext cx="3940163" cy="801921"/>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a:t>Development </a:t>
          </a:r>
          <a:br>
            <a:rPr lang="en-US" sz="2400" kern="1200"/>
          </a:br>
          <a:r>
            <a:rPr lang="en-US" sz="2400" kern="1200"/>
            <a:t>and qualification</a:t>
          </a:r>
        </a:p>
      </dsp:txBody>
      <dsp:txXfrm>
        <a:off x="3037557" y="0"/>
        <a:ext cx="3138242" cy="801921"/>
      </dsp:txXfrm>
    </dsp:sp>
    <dsp:sp modelId="{273D5003-150E-4E81-89CA-0E0D25B4A981}">
      <dsp:nvSpPr>
        <dsp:cNvPr id="0" name=""/>
        <dsp:cNvSpPr/>
      </dsp:nvSpPr>
      <dsp:spPr>
        <a:xfrm>
          <a:off x="5888170" y="0"/>
          <a:ext cx="2897250" cy="80192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a:t>Operations</a:t>
          </a:r>
        </a:p>
      </dsp:txBody>
      <dsp:txXfrm>
        <a:off x="6289131" y="0"/>
        <a:ext cx="2095329" cy="801921"/>
      </dsp:txXfrm>
    </dsp:sp>
    <dsp:sp modelId="{31566098-170E-4A55-85A4-B92CB6C4DFDA}">
      <dsp:nvSpPr>
        <dsp:cNvPr id="0" name=""/>
        <dsp:cNvSpPr/>
      </dsp:nvSpPr>
      <dsp:spPr>
        <a:xfrm>
          <a:off x="8020414" y="0"/>
          <a:ext cx="3093788" cy="80192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a:t>Maintenance and evolution</a:t>
          </a:r>
        </a:p>
      </dsp:txBody>
      <dsp:txXfrm>
        <a:off x="8421375" y="0"/>
        <a:ext cx="2291867" cy="8019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Aptos Display" panose="02110004020202020204"/>
            </a:rPr>
            <a:t>2018 - 2027</a:t>
          </a:r>
          <a:endParaRPr lang="en-US" sz="1100" i="1" kern="1200"/>
        </a:p>
        <a:p>
          <a:pPr marL="0" lvl="0" indent="0" algn="l" defTabSz="488950">
            <a:lnSpc>
              <a:spcPct val="100000"/>
            </a:lnSpc>
            <a:spcBef>
              <a:spcPct val="0"/>
            </a:spcBef>
            <a:spcAft>
              <a:spcPct val="35000"/>
            </a:spcAft>
            <a:buNone/>
          </a:pPr>
          <a:r>
            <a:rPr lang="en-GB" sz="1100" i="1" kern="1200">
              <a:latin typeface="Aptos Display" panose="02110004020202020204"/>
            </a:rPr>
            <a:t>Phase 1 – 2018 - 2020 </a:t>
          </a:r>
          <a:endParaRPr lang="en-GB" sz="1100" i="1" kern="1200"/>
        </a:p>
        <a:p>
          <a:pPr marL="0" lvl="0" indent="0" algn="l" defTabSz="488950">
            <a:lnSpc>
              <a:spcPct val="100000"/>
            </a:lnSpc>
            <a:spcBef>
              <a:spcPct val="0"/>
            </a:spcBef>
            <a:spcAft>
              <a:spcPct val="35000"/>
            </a:spcAft>
            <a:buNone/>
          </a:pPr>
          <a:r>
            <a:rPr lang="en-GB" sz="1100" i="1" kern="1200">
              <a:latin typeface="Aptos Display" panose="02110004020202020204"/>
            </a:rPr>
            <a:t>Phase 2 – started in 2025</a:t>
          </a:r>
          <a:endParaRPr lang="en-GB" sz="1100" i="1" kern="1200"/>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Project Objectives</a:t>
          </a:r>
          <a:endParaRPr lang="en-US" sz="1100" i="1" kern="1200">
            <a:latin typeface="Aptos Display" panose="02110004020202020204"/>
          </a:endParaRPr>
        </a:p>
        <a:p>
          <a:pPr marL="0" lvl="0" indent="0" algn="l" defTabSz="488950">
            <a:lnSpc>
              <a:spcPct val="100000"/>
            </a:lnSpc>
            <a:spcBef>
              <a:spcPct val="0"/>
            </a:spcBef>
            <a:spcAft>
              <a:spcPct val="35000"/>
            </a:spcAft>
            <a:buNone/>
          </a:pPr>
          <a:r>
            <a:rPr lang="en-US" sz="1100" i="1" kern="1200">
              <a:latin typeface="Aptos Display" panose="02110004020202020204"/>
            </a:rPr>
            <a:t>Establish a cloud radar network</a:t>
          </a:r>
        </a:p>
        <a:p>
          <a:pPr marL="0" lvl="0" indent="0" algn="l" defTabSz="488950">
            <a:lnSpc>
              <a:spcPct val="100000"/>
            </a:lnSpc>
            <a:spcBef>
              <a:spcPct val="0"/>
            </a:spcBef>
            <a:spcAft>
              <a:spcPct val="35000"/>
            </a:spcAft>
            <a:buNone/>
          </a:pPr>
          <a:r>
            <a:rPr lang="en-US" sz="1100" i="1" kern="1200">
              <a:latin typeface="Aptos Display" panose="02110004020202020204"/>
            </a:rPr>
            <a:t>Develop radar data processing tools </a:t>
          </a:r>
        </a:p>
        <a:p>
          <a:pPr marL="0" lvl="0" indent="0" algn="l" defTabSz="488950">
            <a:lnSpc>
              <a:spcPct val="100000"/>
            </a:lnSpc>
            <a:spcBef>
              <a:spcPct val="0"/>
            </a:spcBef>
            <a:spcAft>
              <a:spcPct val="35000"/>
            </a:spcAft>
            <a:buNone/>
          </a:pPr>
          <a:r>
            <a:rPr lang="en-US" sz="1100" i="1" kern="1200">
              <a:latin typeface="Aptos Display" panose="02110004020202020204"/>
            </a:rPr>
            <a:t>Cal/Val of </a:t>
          </a:r>
          <a:r>
            <a:rPr lang="en-US" sz="1100" i="1" kern="1200" err="1">
              <a:latin typeface="Aptos Display" panose="02110004020202020204"/>
            </a:rPr>
            <a:t>EarthCARE</a:t>
          </a:r>
          <a:r>
            <a:rPr lang="en-US" sz="1100" i="1" kern="1200">
              <a:latin typeface="Aptos Display" panose="02110004020202020204"/>
            </a:rPr>
            <a:t> CPR data with radar network</a:t>
          </a:r>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rtl="0">
            <a:lnSpc>
              <a:spcPct val="100000"/>
            </a:lnSpc>
            <a:spcBef>
              <a:spcPct val="0"/>
            </a:spcBef>
            <a:spcAft>
              <a:spcPct val="35000"/>
            </a:spcAft>
            <a:buNone/>
          </a:pPr>
          <a:r>
            <a:rPr lang="en-US" sz="1100" kern="1200">
              <a:latin typeface="Aptos Display" panose="02110004020202020204"/>
            </a:rPr>
            <a:t>Expected Outcomes</a:t>
          </a:r>
          <a:endParaRPr lang="en-US" sz="1100" i="1" kern="1200">
            <a:latin typeface="Aptos Display" panose="02110004020202020204"/>
          </a:endParaRPr>
        </a:p>
        <a:p>
          <a:pPr marL="0" lvl="0" indent="0" algn="l" defTabSz="488950" rtl="0">
            <a:lnSpc>
              <a:spcPct val="100000"/>
            </a:lnSpc>
            <a:spcBef>
              <a:spcPct val="0"/>
            </a:spcBef>
            <a:spcAft>
              <a:spcPct val="35000"/>
            </a:spcAft>
            <a:buNone/>
          </a:pPr>
          <a:r>
            <a:rPr lang="en-US" sz="1100" i="1" kern="1200">
              <a:latin typeface="Aptos Display" panose="02110004020202020204"/>
            </a:rPr>
            <a:t>Processed and </a:t>
          </a:r>
          <a:r>
            <a:rPr lang="en-US" sz="1100" i="1" kern="1200" err="1">
              <a:latin typeface="Aptos Display" panose="02110004020202020204"/>
            </a:rPr>
            <a:t>quality controlled</a:t>
          </a:r>
          <a:r>
            <a:rPr lang="en-US" sz="1100" i="1" kern="1200">
              <a:latin typeface="Aptos Display" panose="02110004020202020204"/>
            </a:rPr>
            <a:t> radar data publicly available</a:t>
          </a:r>
        </a:p>
        <a:p>
          <a:pPr marL="0" lvl="0" indent="0" algn="l" defTabSz="488950">
            <a:lnSpc>
              <a:spcPct val="100000"/>
            </a:lnSpc>
            <a:spcBef>
              <a:spcPct val="0"/>
            </a:spcBef>
            <a:spcAft>
              <a:spcPct val="35000"/>
            </a:spcAft>
            <a:buNone/>
          </a:pPr>
          <a:r>
            <a:rPr lang="en-US" sz="1100" i="1" kern="1200">
              <a:latin typeface="Aptos Display" panose="02110004020202020204"/>
            </a:rPr>
            <a:t>Calibration of radars with </a:t>
          </a:r>
          <a:r>
            <a:rPr lang="en-US" sz="1100" i="1" kern="1200" err="1">
              <a:latin typeface="Aptos Display" panose="02110004020202020204"/>
            </a:rPr>
            <a:t>disdrometers</a:t>
          </a:r>
          <a:endParaRPr lang="en-US" sz="1100" i="1" kern="1200">
            <a:latin typeface="Aptos Display" panose="02110004020202020204"/>
          </a:endParaRPr>
        </a:p>
        <a:p>
          <a:pPr marL="0" lvl="0" indent="0" algn="l" defTabSz="488950" rtl="0">
            <a:lnSpc>
              <a:spcPct val="100000"/>
            </a:lnSpc>
            <a:spcBef>
              <a:spcPct val="0"/>
            </a:spcBef>
            <a:spcAft>
              <a:spcPct val="35000"/>
            </a:spcAft>
            <a:buNone/>
          </a:pPr>
          <a:r>
            <a:rPr lang="en-US" sz="1100" i="1" kern="1200">
              <a:latin typeface="Aptos Display" panose="02110004020202020204"/>
            </a:rPr>
            <a:t>Separation of clouds and precipitation using Doppler velocities</a:t>
          </a:r>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rtl="0">
            <a:lnSpc>
              <a:spcPct val="100000"/>
            </a:lnSpc>
            <a:spcBef>
              <a:spcPct val="0"/>
            </a:spcBef>
            <a:spcAft>
              <a:spcPct val="35000"/>
            </a:spcAft>
            <a:buNone/>
          </a:pPr>
          <a:r>
            <a:rPr lang="en-US" sz="1100" kern="1200"/>
            <a:t>Open challenges</a:t>
          </a:r>
          <a:endParaRPr lang="en-US" sz="1100" i="1" kern="1200">
            <a:latin typeface="Aptos Display" panose="02110004020202020204"/>
          </a:endParaRPr>
        </a:p>
        <a:p>
          <a:pPr marL="0" lvl="0" indent="0" algn="l" defTabSz="488950" rtl="0">
            <a:lnSpc>
              <a:spcPct val="100000"/>
            </a:lnSpc>
            <a:spcBef>
              <a:spcPct val="0"/>
            </a:spcBef>
            <a:spcAft>
              <a:spcPct val="35000"/>
            </a:spcAft>
            <a:buNone/>
          </a:pPr>
          <a:r>
            <a:rPr lang="en-US" sz="1100" i="1" kern="1200">
              <a:latin typeface="Aptos Display" panose="02110004020202020204"/>
            </a:rPr>
            <a:t>Challenges with </a:t>
          </a:r>
          <a:r>
            <a:rPr lang="en-US" sz="1100" i="1" kern="1200" err="1">
              <a:latin typeface="Aptos Display" panose="02110004020202020204"/>
            </a:rPr>
            <a:t>disdrometer</a:t>
          </a:r>
          <a:r>
            <a:rPr lang="en-US" sz="1100" i="1" kern="1200">
              <a:latin typeface="Aptos Display" panose="02110004020202020204"/>
            </a:rPr>
            <a:t> operation and calibration</a:t>
          </a:r>
        </a:p>
        <a:p>
          <a:pPr marL="0" lvl="0" indent="0" algn="l" defTabSz="488950">
            <a:lnSpc>
              <a:spcPct val="100000"/>
            </a:lnSpc>
            <a:spcBef>
              <a:spcPct val="0"/>
            </a:spcBef>
            <a:spcAft>
              <a:spcPct val="35000"/>
            </a:spcAft>
            <a:buNone/>
          </a:pPr>
          <a:r>
            <a:rPr lang="en-US" sz="1100" i="1" kern="1200">
              <a:latin typeface="Aptos Display" panose="02110004020202020204"/>
            </a:rPr>
            <a:t>Operation of radars beyond the project end </a:t>
          </a:r>
          <a:endParaRPr lang="en-US" sz="1100" kern="1200"/>
        </a:p>
      </dsp:txBody>
      <dsp:txXfrm>
        <a:off x="6424659" y="2359922"/>
        <a:ext cx="2907852" cy="12336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80263" y="692528"/>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Schedule</a:t>
          </a:r>
        </a:p>
        <a:p>
          <a:pPr marL="0" lvl="0" indent="0" algn="l" defTabSz="488950">
            <a:lnSpc>
              <a:spcPct val="90000"/>
            </a:lnSpc>
            <a:spcBef>
              <a:spcPct val="0"/>
            </a:spcBef>
            <a:spcAft>
              <a:spcPct val="35000"/>
            </a:spcAft>
            <a:buNone/>
          </a:pPr>
          <a:r>
            <a:rPr lang="en-US" sz="1100" kern="1200"/>
            <a:t>Phase I: 2024  - 2026</a:t>
          </a:r>
        </a:p>
        <a:p>
          <a:pPr marL="0" lvl="0" indent="0" algn="l" defTabSz="488950">
            <a:lnSpc>
              <a:spcPct val="90000"/>
            </a:lnSpc>
            <a:spcBef>
              <a:spcPct val="0"/>
            </a:spcBef>
            <a:spcAft>
              <a:spcPct val="35000"/>
            </a:spcAft>
            <a:buNone/>
          </a:pPr>
          <a:r>
            <a:rPr lang="en-US" sz="1100" kern="1200"/>
            <a:t>Phase II: 2026 – 2028 (currently under implementation) </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Objectives</a:t>
          </a:r>
        </a:p>
        <a:p>
          <a:pPr marL="0" lvl="0" indent="0" algn="l" defTabSz="488950">
            <a:lnSpc>
              <a:spcPct val="90000"/>
            </a:lnSpc>
            <a:spcBef>
              <a:spcPct val="0"/>
            </a:spcBef>
            <a:spcAft>
              <a:spcPct val="35000"/>
            </a:spcAft>
            <a:buNone/>
          </a:pPr>
          <a:r>
            <a:rPr lang="en-US" sz="1100" i="1" kern="1200"/>
            <a:t>1. Develop the protocols and processors for </a:t>
          </a:r>
          <a:r>
            <a:rPr lang="en-GB" sz="1100" i="1" kern="1200"/>
            <a:t>Forest Biomass FRMs </a:t>
          </a:r>
        </a:p>
        <a:p>
          <a:pPr marL="0" lvl="0" indent="0" algn="l" defTabSz="488950">
            <a:lnSpc>
              <a:spcPct val="90000"/>
            </a:lnSpc>
            <a:spcBef>
              <a:spcPct val="0"/>
            </a:spcBef>
            <a:spcAft>
              <a:spcPct val="35000"/>
            </a:spcAft>
            <a:buNone/>
          </a:pPr>
          <a:r>
            <a:rPr lang="en-US" sz="1100" i="1" kern="1200"/>
            <a:t>2. Implement a web portal to openly share Forest Biomass FRMs</a:t>
          </a:r>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Outcomes (Phase I)</a:t>
          </a:r>
        </a:p>
        <a:p>
          <a:pPr marL="0" lvl="0" indent="0" algn="l" defTabSz="488950">
            <a:lnSpc>
              <a:spcPct val="90000"/>
            </a:lnSpc>
            <a:spcBef>
              <a:spcPct val="0"/>
            </a:spcBef>
            <a:spcAft>
              <a:spcPct val="35000"/>
            </a:spcAft>
            <a:buNone/>
          </a:pPr>
          <a:r>
            <a:rPr lang="en-US" sz="1100" i="1" kern="1200"/>
            <a:t>1. Database of Forest Biomass FRMs from Airborne and Terrestrial lidar scans and forest mensuration data</a:t>
          </a:r>
        </a:p>
        <a:p>
          <a:pPr marL="0" lvl="0" indent="0" algn="l" defTabSz="488950">
            <a:lnSpc>
              <a:spcPct val="90000"/>
            </a:lnSpc>
            <a:spcBef>
              <a:spcPct val="0"/>
            </a:spcBef>
            <a:spcAft>
              <a:spcPct val="35000"/>
            </a:spcAft>
            <a:buNone/>
          </a:pPr>
          <a:r>
            <a:rPr lang="en-GB" sz="1100" i="1" kern="1200">
              <a:hlinkClick xmlns:r="http://schemas.openxmlformats.org/officeDocument/2006/relationships" r:id="rId4"/>
            </a:rPr>
            <a:t>https://data.geo-trees.org/map/geotrees</a:t>
          </a:r>
          <a:endParaRPr lang="en-GB" sz="1100" i="1" kern="1200"/>
        </a:p>
        <a:p>
          <a:pPr marL="0" lvl="0" indent="0" algn="l" defTabSz="488950">
            <a:lnSpc>
              <a:spcPct val="90000"/>
            </a:lnSpc>
            <a:spcBef>
              <a:spcPct val="0"/>
            </a:spcBef>
            <a:spcAft>
              <a:spcPct val="35000"/>
            </a:spcAft>
            <a:buNone/>
          </a:pPr>
          <a:r>
            <a:rPr lang="en-US" sz="1100" i="1" kern="1200"/>
            <a:t>2. Processors for the FRM generation </a:t>
          </a:r>
          <a:r>
            <a:rPr lang="en-GB" sz="1100" kern="1200">
              <a:hlinkClick xmlns:r="http://schemas.openxmlformats.org/officeDocument/2006/relationships" r:id="rId5"/>
            </a:rPr>
            <a:t>https://github.com/umr-amap/BIOMASS</a:t>
          </a:r>
          <a:endParaRPr lang="en-US" sz="1100" i="1" kern="1200"/>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Open challenges</a:t>
          </a:r>
        </a:p>
        <a:p>
          <a:pPr marL="0" lvl="0" indent="0" algn="l" defTabSz="488950">
            <a:lnSpc>
              <a:spcPct val="90000"/>
            </a:lnSpc>
            <a:spcBef>
              <a:spcPct val="0"/>
            </a:spcBef>
            <a:spcAft>
              <a:spcPct val="35000"/>
            </a:spcAft>
            <a:buNone/>
          </a:pPr>
          <a:r>
            <a:rPr lang="en-US" sz="1100" i="1" kern="1200"/>
            <a:t>1. Long term funding</a:t>
          </a:r>
        </a:p>
      </dsp:txBody>
      <dsp:txXfrm>
        <a:off x="6424659" y="2359922"/>
        <a:ext cx="2907852" cy="12336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27265" y="382124"/>
          <a:ext cx="1292007" cy="12920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398586" y="653446"/>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696131" y="382124"/>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Project 2014-2017 but really series from ~1995</a:t>
          </a:r>
        </a:p>
        <a:p>
          <a:pPr marL="0" lvl="0" indent="0" algn="l" defTabSz="711200">
            <a:lnSpc>
              <a:spcPct val="100000"/>
            </a:lnSpc>
            <a:spcBef>
              <a:spcPct val="0"/>
            </a:spcBef>
            <a:spcAft>
              <a:spcPct val="35000"/>
            </a:spcAft>
            <a:buNone/>
          </a:pPr>
          <a:r>
            <a:rPr lang="en-US" sz="1600" i="1" kern="1200"/>
            <a:t>Activities became part of FRM4SST</a:t>
          </a:r>
        </a:p>
        <a:p>
          <a:pPr marL="0" lvl="0" indent="0" algn="l" defTabSz="711200">
            <a:lnSpc>
              <a:spcPct val="100000"/>
            </a:lnSpc>
            <a:spcBef>
              <a:spcPct val="0"/>
            </a:spcBef>
            <a:spcAft>
              <a:spcPct val="35000"/>
            </a:spcAft>
            <a:buNone/>
          </a:pPr>
          <a:endParaRPr lang="en-US" sz="1600" i="1" kern="1200"/>
        </a:p>
      </dsp:txBody>
      <dsp:txXfrm>
        <a:off x="1696131" y="382124"/>
        <a:ext cx="3045447" cy="1292007"/>
      </dsp:txXfrm>
    </dsp:sp>
    <dsp:sp modelId="{2478ADBC-E8EB-480D-AEA4-A76C8A65246F}">
      <dsp:nvSpPr>
        <dsp:cNvPr id="0" name=""/>
        <dsp:cNvSpPr/>
      </dsp:nvSpPr>
      <dsp:spPr>
        <a:xfrm>
          <a:off x="5272225" y="382124"/>
          <a:ext cx="1292007" cy="12920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543546" y="653446"/>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841091" y="382124"/>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Project Objectives</a:t>
          </a:r>
        </a:p>
        <a:p>
          <a:pPr marL="0" lvl="0" indent="0" algn="l" defTabSz="711200">
            <a:lnSpc>
              <a:spcPct val="100000"/>
            </a:lnSpc>
            <a:spcBef>
              <a:spcPct val="0"/>
            </a:spcBef>
            <a:spcAft>
              <a:spcPct val="35000"/>
            </a:spcAft>
            <a:buNone/>
          </a:pPr>
          <a:r>
            <a:rPr lang="en-US" sz="1600" i="1" kern="1200"/>
            <a:t>- Establishing traceability and degree of consistency of worlds validation capabilities.</a:t>
          </a:r>
        </a:p>
        <a:p>
          <a:pPr marL="0" lvl="0" indent="0" algn="l" defTabSz="711200">
            <a:lnSpc>
              <a:spcPct val="100000"/>
            </a:lnSpc>
            <a:spcBef>
              <a:spcPct val="0"/>
            </a:spcBef>
            <a:spcAft>
              <a:spcPct val="35000"/>
            </a:spcAft>
            <a:buNone/>
          </a:pPr>
          <a:r>
            <a:rPr lang="en-US" sz="1600" i="1" kern="1200"/>
            <a:t>-  Best practices on making measurements</a:t>
          </a:r>
        </a:p>
        <a:p>
          <a:pPr marL="0" lvl="0" indent="0" algn="l" defTabSz="711200">
            <a:lnSpc>
              <a:spcPct val="100000"/>
            </a:lnSpc>
            <a:spcBef>
              <a:spcPct val="0"/>
            </a:spcBef>
            <a:spcAft>
              <a:spcPct val="35000"/>
            </a:spcAft>
            <a:buNone/>
          </a:pPr>
          <a:r>
            <a:rPr lang="en-US" sz="1600" i="1" kern="1200"/>
            <a:t>- What is State of the art </a:t>
          </a:r>
        </a:p>
        <a:p>
          <a:pPr marL="0" lvl="0" indent="0" algn="l" defTabSz="711200">
            <a:lnSpc>
              <a:spcPct val="100000"/>
            </a:lnSpc>
            <a:spcBef>
              <a:spcPct val="0"/>
            </a:spcBef>
            <a:spcAft>
              <a:spcPct val="35000"/>
            </a:spcAft>
            <a:buNone/>
          </a:pPr>
          <a:endParaRPr lang="en-US" sz="1100" i="1" kern="1200"/>
        </a:p>
      </dsp:txBody>
      <dsp:txXfrm>
        <a:off x="6841091" y="382124"/>
        <a:ext cx="3045447" cy="1292007"/>
      </dsp:txXfrm>
    </dsp:sp>
    <dsp:sp modelId="{AFE2345F-BC5F-40C6-8AC3-C8582BC92068}">
      <dsp:nvSpPr>
        <dsp:cNvPr id="0" name=""/>
        <dsp:cNvSpPr/>
      </dsp:nvSpPr>
      <dsp:spPr>
        <a:xfrm>
          <a:off x="127265" y="2359922"/>
          <a:ext cx="1292007" cy="12920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398586" y="2631243"/>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696131" y="2359922"/>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solidFill>
                <a:srgbClr val="00B0F0"/>
              </a:solidFill>
            </a:rPr>
            <a:t>Outcomes:</a:t>
          </a:r>
        </a:p>
        <a:p>
          <a:pPr marL="0" lvl="0" indent="0" algn="l" defTabSz="711200">
            <a:lnSpc>
              <a:spcPct val="100000"/>
            </a:lnSpc>
            <a:spcBef>
              <a:spcPct val="0"/>
            </a:spcBef>
            <a:spcAft>
              <a:spcPct val="35000"/>
            </a:spcAft>
            <a:buNone/>
          </a:pPr>
          <a:r>
            <a:rPr lang="en-US" sz="1600" kern="1200">
              <a:solidFill>
                <a:srgbClr val="00B0F0"/>
              </a:solidFill>
            </a:rPr>
            <a:t> - protocols on how to do comparisons</a:t>
          </a:r>
        </a:p>
        <a:p>
          <a:pPr marL="0" lvl="0" indent="0" algn="l" defTabSz="711200">
            <a:lnSpc>
              <a:spcPct val="100000"/>
            </a:lnSpc>
            <a:spcBef>
              <a:spcPct val="0"/>
            </a:spcBef>
            <a:spcAft>
              <a:spcPct val="35000"/>
            </a:spcAft>
            <a:buNone/>
          </a:pPr>
          <a:r>
            <a:rPr lang="en-US" sz="1600" kern="1200">
              <a:solidFill>
                <a:srgbClr val="00B0F0"/>
              </a:solidFill>
            </a:rPr>
            <a:t> - Results of consistency of surface temp validation: Land/Water/Ice/Lab</a:t>
          </a:r>
        </a:p>
        <a:p>
          <a:pPr marL="0" lvl="0" indent="0" algn="l" defTabSz="711200">
            <a:lnSpc>
              <a:spcPct val="100000"/>
            </a:lnSpc>
            <a:spcBef>
              <a:spcPct val="0"/>
            </a:spcBef>
            <a:spcAft>
              <a:spcPct val="35000"/>
            </a:spcAft>
            <a:buNone/>
          </a:pPr>
          <a:r>
            <a:rPr lang="en-US" sz="1600" i="1" kern="1200">
              <a:solidFill>
                <a:srgbClr val="00B0F0"/>
              </a:solidFill>
            </a:rPr>
            <a:t>- Confidence in validation capabilities and satellite performance</a:t>
          </a:r>
        </a:p>
        <a:p>
          <a:pPr marL="0" lvl="0" indent="0" algn="l" defTabSz="711200">
            <a:spcBef>
              <a:spcPct val="0"/>
            </a:spcBef>
            <a:spcAft>
              <a:spcPct val="35000"/>
            </a:spcAft>
            <a:buNone/>
          </a:pPr>
          <a:endParaRPr lang="en-US" sz="1100" i="1" kern="1200"/>
        </a:p>
      </dsp:txBody>
      <dsp:txXfrm>
        <a:off x="1696131" y="2359922"/>
        <a:ext cx="3045447" cy="1292007"/>
      </dsp:txXfrm>
    </dsp:sp>
    <dsp:sp modelId="{86F0E68F-07C6-452D-97D2-DEFB10D87816}">
      <dsp:nvSpPr>
        <dsp:cNvPr id="0" name=""/>
        <dsp:cNvSpPr/>
      </dsp:nvSpPr>
      <dsp:spPr>
        <a:xfrm>
          <a:off x="5272225" y="2359922"/>
          <a:ext cx="1292007" cy="12920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543546" y="2631243"/>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841091" y="2359922"/>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Open challenges</a:t>
          </a:r>
        </a:p>
        <a:p>
          <a:pPr marL="0" lvl="0" indent="0" algn="l" defTabSz="711200">
            <a:lnSpc>
              <a:spcPct val="100000"/>
            </a:lnSpc>
            <a:spcBef>
              <a:spcPct val="0"/>
            </a:spcBef>
            <a:spcAft>
              <a:spcPct val="35000"/>
            </a:spcAft>
            <a:buNone/>
          </a:pPr>
          <a:r>
            <a:rPr lang="en-US" sz="1600" i="1" kern="1200"/>
            <a:t>Replicating range of real world conditions in cost effective manner</a:t>
          </a:r>
        </a:p>
        <a:p>
          <a:pPr marL="0" lvl="0" indent="0" algn="l" defTabSz="711200">
            <a:lnSpc>
              <a:spcPct val="100000"/>
            </a:lnSpc>
            <a:spcBef>
              <a:spcPct val="0"/>
            </a:spcBef>
            <a:spcAft>
              <a:spcPct val="35000"/>
            </a:spcAft>
            <a:buNone/>
          </a:pPr>
          <a:r>
            <a:rPr lang="en-US" sz="1600" i="1" kern="1200"/>
            <a:t>Wide range of Ts needed</a:t>
          </a:r>
        </a:p>
        <a:p>
          <a:pPr marL="0" lvl="0" indent="0" algn="l" defTabSz="711200">
            <a:lnSpc>
              <a:spcPct val="100000"/>
            </a:lnSpc>
            <a:spcBef>
              <a:spcPct val="0"/>
            </a:spcBef>
            <a:spcAft>
              <a:spcPct val="35000"/>
            </a:spcAft>
            <a:buNone/>
          </a:pPr>
          <a:r>
            <a:rPr lang="en-US" sz="1600" i="1" kern="1200"/>
            <a:t>Assessing representativeness</a:t>
          </a:r>
        </a:p>
      </dsp:txBody>
      <dsp:txXfrm>
        <a:off x="6841091" y="2359922"/>
        <a:ext cx="3045447" cy="12920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27265" y="382124"/>
          <a:ext cx="1292007" cy="129200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398586" y="653446"/>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696131" y="382124"/>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b="1" kern="1200"/>
            <a:t>Project Start:  </a:t>
          </a:r>
          <a:r>
            <a:rPr lang="en-US" sz="1500" kern="1200"/>
            <a:t>2023 (CEOS &amp; GSICS)</a:t>
          </a:r>
        </a:p>
        <a:p>
          <a:pPr marL="0" lvl="0" indent="0" algn="l" defTabSz="666750">
            <a:lnSpc>
              <a:spcPct val="100000"/>
            </a:lnSpc>
            <a:spcBef>
              <a:spcPct val="0"/>
            </a:spcBef>
            <a:spcAft>
              <a:spcPct val="35000"/>
            </a:spcAft>
            <a:buNone/>
          </a:pPr>
          <a:r>
            <a:rPr lang="en-US" sz="1500" kern="1200"/>
            <a:t>Concept and satellites:  TRUTHS ~2000 CLARREO ~2013</a:t>
          </a:r>
        </a:p>
        <a:p>
          <a:pPr marL="0" lvl="0" indent="0" algn="l" defTabSz="666750">
            <a:lnSpc>
              <a:spcPct val="100000"/>
            </a:lnSpc>
            <a:spcBef>
              <a:spcPct val="0"/>
            </a:spcBef>
            <a:spcAft>
              <a:spcPct val="35000"/>
            </a:spcAft>
            <a:buNone/>
          </a:pPr>
          <a:endParaRPr lang="en-US" sz="1500" i="1" kern="1200"/>
        </a:p>
      </dsp:txBody>
      <dsp:txXfrm>
        <a:off x="1696131" y="382124"/>
        <a:ext cx="3045447" cy="1292007"/>
      </dsp:txXfrm>
    </dsp:sp>
    <dsp:sp modelId="{2478ADBC-E8EB-480D-AEA4-A76C8A65246F}">
      <dsp:nvSpPr>
        <dsp:cNvPr id="0" name=""/>
        <dsp:cNvSpPr/>
      </dsp:nvSpPr>
      <dsp:spPr>
        <a:xfrm>
          <a:off x="5272225" y="382124"/>
          <a:ext cx="1292007" cy="129200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543546" y="653446"/>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841091" y="382124"/>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endParaRPr lang="en-US" sz="1600" b="1" kern="1200"/>
        </a:p>
        <a:p>
          <a:pPr marL="0" lvl="0" indent="0" algn="l" defTabSz="711200">
            <a:lnSpc>
              <a:spcPct val="100000"/>
            </a:lnSpc>
            <a:spcBef>
              <a:spcPct val="0"/>
            </a:spcBef>
            <a:spcAft>
              <a:spcPct val="35000"/>
            </a:spcAft>
            <a:buNone/>
          </a:pPr>
          <a:r>
            <a:rPr lang="en-US" sz="1600" b="1" kern="1200"/>
            <a:t>Project Objectives</a:t>
          </a:r>
        </a:p>
        <a:p>
          <a:pPr marL="0" lvl="0" indent="0" algn="l" defTabSz="711200">
            <a:lnSpc>
              <a:spcPct val="100000"/>
            </a:lnSpc>
            <a:spcBef>
              <a:spcPct val="0"/>
            </a:spcBef>
            <a:spcAft>
              <a:spcPct val="35000"/>
            </a:spcAft>
            <a:buNone/>
          </a:pPr>
          <a:r>
            <a:rPr lang="en-US" sz="1600" i="1" kern="1200"/>
            <a:t>- To create a means to </a:t>
          </a:r>
          <a:r>
            <a:rPr lang="en-US" sz="1600" i="1" kern="1200" err="1"/>
            <a:t>harmonise</a:t>
          </a:r>
          <a:r>
            <a:rPr lang="en-US" sz="1600" i="1" kern="1200"/>
            <a:t> at climate quality EO system of systems</a:t>
          </a:r>
        </a:p>
        <a:p>
          <a:pPr marL="0" lvl="0" indent="0" algn="l" defTabSz="711200">
            <a:lnSpc>
              <a:spcPct val="100000"/>
            </a:lnSpc>
            <a:spcBef>
              <a:spcPct val="0"/>
            </a:spcBef>
            <a:spcAft>
              <a:spcPct val="35000"/>
            </a:spcAft>
            <a:buNone/>
          </a:pPr>
          <a:r>
            <a:rPr lang="en-US" sz="1600" i="1" kern="1200"/>
            <a:t>- Encourage development for all technology domains</a:t>
          </a:r>
        </a:p>
        <a:p>
          <a:pPr marL="0" lvl="0" indent="0" algn="l" defTabSz="711200">
            <a:lnSpc>
              <a:spcPct val="100000"/>
            </a:lnSpc>
            <a:spcBef>
              <a:spcPct val="0"/>
            </a:spcBef>
            <a:spcAft>
              <a:spcPct val="35000"/>
            </a:spcAft>
            <a:buNone/>
          </a:pPr>
          <a:r>
            <a:rPr lang="en-US" sz="1600" i="1" kern="1200"/>
            <a:t>- Demonstrate value/necessity</a:t>
          </a:r>
        </a:p>
        <a:p>
          <a:pPr marL="0" lvl="0" indent="0" algn="l" defTabSz="711200">
            <a:lnSpc>
              <a:spcPct val="100000"/>
            </a:lnSpc>
            <a:spcBef>
              <a:spcPct val="0"/>
            </a:spcBef>
            <a:spcAft>
              <a:spcPct val="35000"/>
            </a:spcAft>
            <a:buNone/>
          </a:pPr>
          <a:endParaRPr lang="en-US" sz="1600" i="1" kern="1200"/>
        </a:p>
        <a:p>
          <a:pPr marL="0" lvl="0" indent="0" algn="l" defTabSz="711200">
            <a:lnSpc>
              <a:spcPct val="100000"/>
            </a:lnSpc>
            <a:spcBef>
              <a:spcPct val="0"/>
            </a:spcBef>
            <a:spcAft>
              <a:spcPct val="35000"/>
            </a:spcAft>
            <a:buNone/>
          </a:pPr>
          <a:endParaRPr lang="en-US" sz="1100" i="1" kern="1200"/>
        </a:p>
      </dsp:txBody>
      <dsp:txXfrm>
        <a:off x="6841091" y="382124"/>
        <a:ext cx="3045447" cy="1292007"/>
      </dsp:txXfrm>
    </dsp:sp>
    <dsp:sp modelId="{AFE2345F-BC5F-40C6-8AC3-C8582BC92068}">
      <dsp:nvSpPr>
        <dsp:cNvPr id="0" name=""/>
        <dsp:cNvSpPr/>
      </dsp:nvSpPr>
      <dsp:spPr>
        <a:xfrm>
          <a:off x="127265" y="2359922"/>
          <a:ext cx="1292007" cy="129200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398586" y="2631243"/>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696131" y="2359922"/>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solidFill>
                <a:srgbClr val="00B0F0"/>
              </a:solidFill>
            </a:rPr>
            <a:t>Outcomes on going:</a:t>
          </a:r>
        </a:p>
        <a:p>
          <a:pPr marL="0" lvl="0" indent="0" algn="l" defTabSz="711200">
            <a:lnSpc>
              <a:spcPct val="100000"/>
            </a:lnSpc>
            <a:spcBef>
              <a:spcPct val="0"/>
            </a:spcBef>
            <a:spcAft>
              <a:spcPct val="35000"/>
            </a:spcAft>
            <a:buNone/>
          </a:pPr>
          <a:r>
            <a:rPr lang="en-US" sz="1600" kern="1200">
              <a:solidFill>
                <a:srgbClr val="00B0F0"/>
              </a:solidFill>
            </a:rPr>
            <a:t>- Formal Definition</a:t>
          </a:r>
        </a:p>
        <a:p>
          <a:pPr marL="0" lvl="0" indent="0" algn="l" defTabSz="711200">
            <a:lnSpc>
              <a:spcPct val="100000"/>
            </a:lnSpc>
            <a:spcBef>
              <a:spcPct val="0"/>
            </a:spcBef>
            <a:spcAft>
              <a:spcPct val="35000"/>
            </a:spcAft>
            <a:buNone/>
          </a:pPr>
          <a:r>
            <a:rPr lang="en-US" sz="1600" kern="1200">
              <a:solidFill>
                <a:srgbClr val="00B0F0"/>
              </a:solidFill>
            </a:rPr>
            <a:t> - International collaboration to create vision</a:t>
          </a:r>
        </a:p>
        <a:p>
          <a:pPr marL="0" lvl="0" indent="0" algn="l" defTabSz="711200">
            <a:lnSpc>
              <a:spcPct val="100000"/>
            </a:lnSpc>
            <a:spcBef>
              <a:spcPct val="0"/>
            </a:spcBef>
            <a:spcAft>
              <a:spcPct val="35000"/>
            </a:spcAft>
            <a:buNone/>
          </a:pPr>
          <a:r>
            <a:rPr lang="en-US" sz="1600" kern="1200">
              <a:solidFill>
                <a:srgbClr val="00B0F0"/>
              </a:solidFill>
            </a:rPr>
            <a:t>- Means to evidence SI-traceability and performance</a:t>
          </a:r>
        </a:p>
        <a:p>
          <a:pPr marL="0" lvl="0" indent="0" algn="l" defTabSz="711200">
            <a:lnSpc>
              <a:spcPct val="100000"/>
            </a:lnSpc>
            <a:spcBef>
              <a:spcPct val="0"/>
            </a:spcBef>
            <a:spcAft>
              <a:spcPct val="35000"/>
            </a:spcAft>
            <a:buNone/>
          </a:pPr>
          <a:r>
            <a:rPr lang="en-US" sz="1600" i="1" kern="1200">
              <a:solidFill>
                <a:srgbClr val="00B0F0"/>
              </a:solidFill>
            </a:rPr>
            <a:t>- Strategy to utilise</a:t>
          </a:r>
        </a:p>
        <a:p>
          <a:pPr marL="0" lvl="0" indent="0" algn="l" defTabSz="711200">
            <a:spcBef>
              <a:spcPct val="0"/>
            </a:spcBef>
            <a:spcAft>
              <a:spcPct val="35000"/>
            </a:spcAft>
            <a:buNone/>
          </a:pPr>
          <a:endParaRPr lang="en-US" sz="1100" i="1" kern="1200"/>
        </a:p>
      </dsp:txBody>
      <dsp:txXfrm>
        <a:off x="1696131" y="2359922"/>
        <a:ext cx="3045447" cy="1292007"/>
      </dsp:txXfrm>
    </dsp:sp>
    <dsp:sp modelId="{86F0E68F-07C6-452D-97D2-DEFB10D87816}">
      <dsp:nvSpPr>
        <dsp:cNvPr id="0" name=""/>
        <dsp:cNvSpPr/>
      </dsp:nvSpPr>
      <dsp:spPr>
        <a:xfrm>
          <a:off x="5272225" y="2359922"/>
          <a:ext cx="1292007" cy="129200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543546" y="2631243"/>
          <a:ext cx="749364" cy="74936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841091" y="2359922"/>
          <a:ext cx="3045447" cy="129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endParaRPr lang="en-US" sz="1600" b="1" kern="1200"/>
        </a:p>
        <a:p>
          <a:pPr marL="0" lvl="0" indent="0" algn="l" defTabSz="711200">
            <a:lnSpc>
              <a:spcPct val="100000"/>
            </a:lnSpc>
            <a:spcBef>
              <a:spcPct val="0"/>
            </a:spcBef>
            <a:spcAft>
              <a:spcPct val="35000"/>
            </a:spcAft>
            <a:buNone/>
          </a:pPr>
          <a:endParaRPr lang="en-US" sz="1600" b="1" kern="1200"/>
        </a:p>
        <a:p>
          <a:pPr marL="0" lvl="0" indent="0" algn="l" defTabSz="711200">
            <a:lnSpc>
              <a:spcPct val="100000"/>
            </a:lnSpc>
            <a:spcBef>
              <a:spcPct val="0"/>
            </a:spcBef>
            <a:spcAft>
              <a:spcPct val="35000"/>
            </a:spcAft>
            <a:buNone/>
          </a:pPr>
          <a:r>
            <a:rPr lang="en-US" sz="1600" b="1" kern="1200"/>
            <a:t>Open challenges</a:t>
          </a:r>
        </a:p>
        <a:p>
          <a:pPr marL="0" lvl="0" indent="0" algn="l" defTabSz="711200">
            <a:lnSpc>
              <a:spcPct val="100000"/>
            </a:lnSpc>
            <a:spcBef>
              <a:spcPct val="0"/>
            </a:spcBef>
            <a:spcAft>
              <a:spcPct val="35000"/>
            </a:spcAft>
            <a:buNone/>
          </a:pPr>
          <a:r>
            <a:rPr lang="en-US" sz="1600" i="1" kern="1200"/>
            <a:t>Funding to take forward </a:t>
          </a:r>
        </a:p>
        <a:p>
          <a:pPr marL="0" lvl="0" indent="0" algn="l" defTabSz="711200">
            <a:lnSpc>
              <a:spcPct val="100000"/>
            </a:lnSpc>
            <a:spcBef>
              <a:spcPct val="0"/>
            </a:spcBef>
            <a:spcAft>
              <a:spcPct val="35000"/>
            </a:spcAft>
            <a:buNone/>
          </a:pPr>
          <a:r>
            <a:rPr lang="en-US" sz="1600" i="1" kern="1200"/>
            <a:t>Demonstrating the added value for non climate applications</a:t>
          </a:r>
        </a:p>
        <a:p>
          <a:pPr marL="0" lvl="0" indent="0" algn="l" defTabSz="711200">
            <a:lnSpc>
              <a:spcPct val="100000"/>
            </a:lnSpc>
            <a:spcBef>
              <a:spcPct val="0"/>
            </a:spcBef>
            <a:spcAft>
              <a:spcPct val="35000"/>
            </a:spcAft>
            <a:buNone/>
          </a:pPr>
          <a:r>
            <a:rPr lang="en-US" sz="1600" i="1" kern="1200"/>
            <a:t>Clarity on </a:t>
          </a:r>
          <a:r>
            <a:rPr lang="en-US" sz="1600" i="1" kern="1200" err="1"/>
            <a:t>FRMsat</a:t>
          </a:r>
          <a:r>
            <a:rPr lang="en-US" sz="1600" i="1" kern="1200"/>
            <a:t> and FRMs from space</a:t>
          </a:r>
        </a:p>
        <a:p>
          <a:pPr marL="0" lvl="0" indent="0" algn="l" defTabSz="711200">
            <a:lnSpc>
              <a:spcPct val="100000"/>
            </a:lnSpc>
            <a:spcBef>
              <a:spcPct val="0"/>
            </a:spcBef>
            <a:spcAft>
              <a:spcPct val="35000"/>
            </a:spcAft>
            <a:buNone/>
          </a:pPr>
          <a:endParaRPr lang="en-US" sz="1600" i="1" kern="1200"/>
        </a:p>
        <a:p>
          <a:pPr marL="0" lvl="0" indent="0" algn="l" defTabSz="711200">
            <a:lnSpc>
              <a:spcPct val="100000"/>
            </a:lnSpc>
            <a:spcBef>
              <a:spcPct val="0"/>
            </a:spcBef>
            <a:spcAft>
              <a:spcPct val="35000"/>
            </a:spcAft>
            <a:buNone/>
          </a:pPr>
          <a:endParaRPr lang="en-US" sz="1600" i="1" kern="1200"/>
        </a:p>
      </dsp:txBody>
      <dsp:txXfrm>
        <a:off x="6841091" y="2359922"/>
        <a:ext cx="3045447" cy="12920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2024-2026</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Project Objectives</a:t>
          </a:r>
        </a:p>
        <a:p>
          <a:pPr marL="0" lvl="0" indent="0" algn="l" defTabSz="622300">
            <a:lnSpc>
              <a:spcPct val="100000"/>
            </a:lnSpc>
            <a:spcBef>
              <a:spcPct val="0"/>
            </a:spcBef>
            <a:spcAft>
              <a:spcPct val="35000"/>
            </a:spcAft>
            <a:buNone/>
          </a:pPr>
          <a:r>
            <a:rPr lang="en-GB" sz="1100" b="0" i="0" u="none" kern="1200" dirty="0"/>
            <a:t>Developing field measurement protocols for validating earth observation-based fire products. The project team is applying airborne data collected in a field campaign in September 2024 over Canada to compile uncertainty information will support confidence in </a:t>
          </a:r>
          <a:r>
            <a:rPr lang="en-GB" sz="1100" b="1" i="0" kern="1200" dirty="0">
              <a:hlinkClick xmlns:r="http://schemas.openxmlformats.org/officeDocument/2006/relationships" r:id="rId3"/>
            </a:rPr>
            <a:t>Sentinel-3</a:t>
          </a:r>
          <a:r>
            <a:rPr lang="en-GB" sz="1100" b="0" i="0" u="none" kern="1200" dirty="0"/>
            <a:t> fire observations.</a:t>
          </a:r>
          <a:endParaRPr lang="en-US" sz="1100" b="1" kern="1200" dirty="0"/>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Expected Outcomes</a:t>
          </a:r>
        </a:p>
        <a:p>
          <a:pPr marL="0" lvl="0" indent="0" algn="l" defTabSz="622300">
            <a:lnSpc>
              <a:spcPct val="100000"/>
            </a:lnSpc>
            <a:spcBef>
              <a:spcPct val="0"/>
            </a:spcBef>
            <a:spcAft>
              <a:spcPct val="35000"/>
            </a:spcAft>
            <a:buNone/>
          </a:pPr>
          <a:r>
            <a:rPr lang="en-GB" sz="1200" b="0" i="0" u="none" kern="1200" dirty="0"/>
            <a:t>Developing methods to validate fire radiative power (FRP) measurements obtained via satellite Earth observations, including establishing reliable validation standards for active fire and FRP data</a:t>
          </a:r>
          <a:endParaRPr lang="en-US" sz="1200" kern="1200" dirty="0"/>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dirty="0"/>
            <a:t>Open challenges</a:t>
          </a:r>
        </a:p>
        <a:p>
          <a:pPr marL="0" lvl="0" indent="0" algn="l" defTabSz="711200">
            <a:lnSpc>
              <a:spcPct val="100000"/>
            </a:lnSpc>
            <a:spcBef>
              <a:spcPct val="0"/>
            </a:spcBef>
            <a:spcAft>
              <a:spcPct val="35000"/>
            </a:spcAft>
            <a:buNone/>
          </a:pPr>
          <a:r>
            <a:rPr lang="en-US" sz="1600" kern="1200" dirty="0"/>
            <a:t>Building a community-agreed protocol and quality assurance practices</a:t>
          </a:r>
        </a:p>
      </dsp:txBody>
      <dsp:txXfrm>
        <a:off x="6424659" y="2359922"/>
        <a:ext cx="2907852" cy="12336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Project Q1 2025 / end 2025</a:t>
          </a:r>
        </a:p>
        <a:p>
          <a:pPr marL="0" lvl="0" indent="0" algn="l" defTabSz="800100">
            <a:lnSpc>
              <a:spcPct val="100000"/>
            </a:lnSpc>
            <a:spcBef>
              <a:spcPct val="0"/>
            </a:spcBef>
            <a:spcAft>
              <a:spcPct val="35000"/>
            </a:spcAft>
            <a:buNone/>
          </a:pPr>
          <a:r>
            <a:rPr lang="en-US" sz="2000" i="1" kern="1200"/>
            <a:t>CCN1 / continuation in preparation </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Project Objectives</a:t>
          </a:r>
          <a:endParaRPr lang="en-US" sz="1100" i="1" kern="1200"/>
        </a:p>
        <a:p>
          <a:pPr marL="0" lvl="0" indent="0" algn="l" defTabSz="488950">
            <a:lnSpc>
              <a:spcPct val="100000"/>
            </a:lnSpc>
            <a:spcBef>
              <a:spcPct val="0"/>
            </a:spcBef>
            <a:spcAft>
              <a:spcPct val="35000"/>
            </a:spcAft>
            <a:buNone/>
          </a:pPr>
          <a:r>
            <a:rPr lang="en-US" sz="1100" i="0" kern="1200"/>
            <a:t>•Review state of the art;</a:t>
          </a:r>
          <a:r>
            <a:rPr lang="en-US" sz="1100" kern="1200"/>
            <a:t> identify "reuse" items from FRM4VEG &amp; FRM4SOC that are applicable to water Cal/Val with drones, review existing uncertainty estimates; identify gaps and community needs through expert consultation and collaborative workshops ; build roadmap</a:t>
          </a:r>
          <a:endParaRPr lang="en-GB" sz="1100" kern="1200"/>
        </a:p>
        <a:p>
          <a:pPr marL="0" lvl="0" indent="0" algn="l" defTabSz="488950">
            <a:spcBef>
              <a:spcPct val="0"/>
            </a:spcBef>
            <a:spcAft>
              <a:spcPct val="35000"/>
            </a:spcAft>
            <a:buNone/>
          </a:pPr>
          <a:endParaRPr lang="en-US" sz="1100" i="1" kern="1200" dirty="0"/>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Expected Outcomes</a:t>
          </a:r>
          <a:endParaRPr lang="en-GB" sz="1200" kern="1200"/>
        </a:p>
        <a:p>
          <a:pPr marL="0" lvl="0" indent="0" algn="l" defTabSz="533400">
            <a:lnSpc>
              <a:spcPct val="100000"/>
            </a:lnSpc>
            <a:spcBef>
              <a:spcPct val="0"/>
            </a:spcBef>
            <a:spcAft>
              <a:spcPct val="35000"/>
            </a:spcAft>
            <a:buNone/>
          </a:pPr>
          <a:r>
            <a:rPr lang="en-US" sz="1200" kern="1200"/>
            <a:t>•The initial phase  focused on community awareness, gap analysis, and defining a roadmap toward FRM-compliant UAV aquatic reflectance. Next phases will implement the roadmap through intercomparison campaigns, validation activities, and development of harmonized protocols, uncertainty workflows, metadata standards, and FAIR data practices for drone-based satellite Cal/Val.</a:t>
          </a:r>
          <a:endParaRPr lang="en-US" kern="1200"/>
        </a:p>
        <a:p>
          <a:pPr marL="0" lvl="0" indent="0" algn="l" defTabSz="533400">
            <a:spcBef>
              <a:spcPct val="0"/>
            </a:spcBef>
            <a:spcAft>
              <a:spcPct val="35000"/>
            </a:spcAft>
            <a:buNone/>
          </a:pPr>
          <a:endParaRPr lang="en-US" sz="1200" i="1" kern="1200" dirty="0"/>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Open challenges</a:t>
          </a:r>
          <a:endParaRPr lang="en-GB" sz="1100" kern="1200"/>
        </a:p>
        <a:p>
          <a:pPr marL="0" lvl="0" indent="0" algn="l" defTabSz="488950">
            <a:lnSpc>
              <a:spcPct val="100000"/>
            </a:lnSpc>
            <a:spcBef>
              <a:spcPct val="0"/>
            </a:spcBef>
            <a:spcAft>
              <a:spcPct val="35000"/>
            </a:spcAft>
            <a:buNone/>
          </a:pPr>
          <a:r>
            <a:rPr lang="en-GB" sz="1100" kern="1200"/>
            <a:t>•Drone technology has strong potential for satellite Cal/Val of water quality, but harmonized guidance and protocols are still lacking. Key gaps include SI-traceable calibration, standardized acquisition methods, validated glint/atmospheric/BRDF corrections, uncertainty budgets, FAIR metadata standards, and UAV–satellite match-up guidance..</a:t>
          </a:r>
        </a:p>
        <a:p>
          <a:pPr marL="0" lvl="0" indent="0" algn="l" defTabSz="488950">
            <a:spcBef>
              <a:spcPct val="0"/>
            </a:spcBef>
            <a:spcAft>
              <a:spcPct val="35000"/>
            </a:spcAft>
            <a:buNone/>
          </a:pPr>
          <a:endParaRPr lang="en-GB" sz="1100" i="0" kern="1200" dirty="0"/>
        </a:p>
      </dsp:txBody>
      <dsp:txXfrm>
        <a:off x="6424659" y="2359922"/>
        <a:ext cx="2907852" cy="12336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56197" y="367192"/>
          <a:ext cx="1306940" cy="130694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430655" y="641649"/>
          <a:ext cx="758025" cy="7580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743197" y="367192"/>
          <a:ext cx="3080646" cy="13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Project Nov 2023/Q3 2027</a:t>
          </a:r>
        </a:p>
        <a:p>
          <a:pPr marL="0" lvl="0" indent="0" algn="l" defTabSz="666750">
            <a:lnSpc>
              <a:spcPct val="90000"/>
            </a:lnSpc>
            <a:spcBef>
              <a:spcPct val="0"/>
            </a:spcBef>
            <a:spcAft>
              <a:spcPct val="35000"/>
            </a:spcAft>
            <a:buNone/>
          </a:pPr>
          <a:r>
            <a:rPr lang="en-GB" sz="1500" i="1" kern="1200" err="1"/>
            <a:t>TIRCALNet</a:t>
          </a:r>
          <a:r>
            <a:rPr lang="en-GB" sz="1500" i="1" kern="1200"/>
            <a:t> Architecture Design Phase</a:t>
          </a:r>
          <a:endParaRPr lang="en-US" sz="1500" i="1" kern="1200"/>
        </a:p>
      </dsp:txBody>
      <dsp:txXfrm>
        <a:off x="1743197" y="367192"/>
        <a:ext cx="3080646" cy="1306940"/>
      </dsp:txXfrm>
    </dsp:sp>
    <dsp:sp modelId="{2478ADBC-E8EB-480D-AEA4-A76C8A65246F}">
      <dsp:nvSpPr>
        <dsp:cNvPr id="0" name=""/>
        <dsp:cNvSpPr/>
      </dsp:nvSpPr>
      <dsp:spPr>
        <a:xfrm>
          <a:off x="5360622" y="367192"/>
          <a:ext cx="1306940" cy="130694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635080" y="641649"/>
          <a:ext cx="758025" cy="7580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947622" y="367192"/>
          <a:ext cx="3080646" cy="13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Project Objectives</a:t>
          </a:r>
        </a:p>
        <a:p>
          <a:pPr marL="0" lvl="0" indent="0" algn="l" defTabSz="666750">
            <a:lnSpc>
              <a:spcPct val="90000"/>
            </a:lnSpc>
            <a:spcBef>
              <a:spcPct val="0"/>
            </a:spcBef>
            <a:spcAft>
              <a:spcPct val="35000"/>
            </a:spcAft>
            <a:buNone/>
          </a:pPr>
          <a:r>
            <a:rPr lang="en-US" sz="1500" i="1" kern="1200"/>
            <a:t>-Sensitivity Study of </a:t>
          </a:r>
          <a:r>
            <a:rPr lang="en-US" sz="1500" i="1" kern="1200" err="1"/>
            <a:t>ToA</a:t>
          </a:r>
          <a:r>
            <a:rPr lang="en-US" sz="1500" i="1" kern="1200"/>
            <a:t> uncertainty</a:t>
          </a:r>
        </a:p>
        <a:p>
          <a:pPr marL="0" lvl="0" indent="0" algn="l" defTabSz="666750">
            <a:lnSpc>
              <a:spcPct val="90000"/>
            </a:lnSpc>
            <a:spcBef>
              <a:spcPct val="0"/>
            </a:spcBef>
            <a:spcAft>
              <a:spcPct val="35000"/>
            </a:spcAft>
            <a:buNone/>
          </a:pPr>
          <a:r>
            <a:rPr lang="en-US" sz="1500" i="1" kern="1200"/>
            <a:t>- </a:t>
          </a:r>
          <a:r>
            <a:rPr lang="en-US" sz="1500" i="1" kern="1200" err="1"/>
            <a:t>TIRCALnet</a:t>
          </a:r>
          <a:r>
            <a:rPr lang="en-US" sz="1500" i="1" kern="1200"/>
            <a:t> site design</a:t>
          </a:r>
        </a:p>
        <a:p>
          <a:pPr marL="0" lvl="0" indent="0" algn="l" defTabSz="666750">
            <a:lnSpc>
              <a:spcPct val="90000"/>
            </a:lnSpc>
            <a:spcBef>
              <a:spcPct val="0"/>
            </a:spcBef>
            <a:spcAft>
              <a:spcPct val="35000"/>
            </a:spcAft>
            <a:buNone/>
          </a:pPr>
          <a:r>
            <a:rPr lang="en-US" sz="1500" i="1" kern="1200"/>
            <a:t>- Definition of an operational network service</a:t>
          </a:r>
        </a:p>
      </dsp:txBody>
      <dsp:txXfrm>
        <a:off x="6947622" y="367192"/>
        <a:ext cx="3080646" cy="1306940"/>
      </dsp:txXfrm>
    </dsp:sp>
    <dsp:sp modelId="{AFE2345F-BC5F-40C6-8AC3-C8582BC92068}">
      <dsp:nvSpPr>
        <dsp:cNvPr id="0" name=""/>
        <dsp:cNvSpPr/>
      </dsp:nvSpPr>
      <dsp:spPr>
        <a:xfrm>
          <a:off x="156197" y="2359922"/>
          <a:ext cx="1306940" cy="130694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430655" y="2634379"/>
          <a:ext cx="758025" cy="7580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743197" y="2359922"/>
          <a:ext cx="3080646" cy="13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Expected Outcomes</a:t>
          </a:r>
        </a:p>
        <a:p>
          <a:pPr marL="0" lvl="0" indent="0" algn="l" defTabSz="666750">
            <a:lnSpc>
              <a:spcPct val="90000"/>
            </a:lnSpc>
            <a:spcBef>
              <a:spcPct val="0"/>
            </a:spcBef>
            <a:spcAft>
              <a:spcPct val="35000"/>
            </a:spcAft>
            <a:buNone/>
          </a:pPr>
          <a:r>
            <a:rPr lang="en-US" sz="1500" i="1" kern="1200"/>
            <a:t>A network to aid </a:t>
          </a:r>
          <a:r>
            <a:rPr lang="en-US" sz="1500" i="1" kern="1200" err="1"/>
            <a:t>ToA</a:t>
          </a:r>
          <a:r>
            <a:rPr lang="en-US" sz="1500" i="1" kern="1200"/>
            <a:t> radiometric calibration/validation of thermal sensors</a:t>
          </a:r>
        </a:p>
      </dsp:txBody>
      <dsp:txXfrm>
        <a:off x="1743197" y="2359922"/>
        <a:ext cx="3080646" cy="1306940"/>
      </dsp:txXfrm>
    </dsp:sp>
    <dsp:sp modelId="{86F0E68F-07C6-452D-97D2-DEFB10D87816}">
      <dsp:nvSpPr>
        <dsp:cNvPr id="0" name=""/>
        <dsp:cNvSpPr/>
      </dsp:nvSpPr>
      <dsp:spPr>
        <a:xfrm>
          <a:off x="5360622" y="2359922"/>
          <a:ext cx="1306940" cy="130694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635080" y="2634379"/>
          <a:ext cx="758025" cy="75802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947622" y="2359922"/>
          <a:ext cx="3080646" cy="130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Open challenges</a:t>
          </a:r>
        </a:p>
        <a:p>
          <a:pPr marL="0" lvl="0" indent="0" algn="l" defTabSz="666750">
            <a:lnSpc>
              <a:spcPct val="90000"/>
            </a:lnSpc>
            <a:spcBef>
              <a:spcPct val="0"/>
            </a:spcBef>
            <a:spcAft>
              <a:spcPct val="35000"/>
            </a:spcAft>
            <a:buNone/>
          </a:pPr>
          <a:r>
            <a:rPr lang="en-US" sz="1500" i="1" kern="1200"/>
            <a:t>- Biggest challenge for land-based site is an accurate characterization of the site surface throughout the year</a:t>
          </a:r>
        </a:p>
        <a:p>
          <a:pPr marL="0" lvl="0" indent="0" algn="l" defTabSz="666750">
            <a:lnSpc>
              <a:spcPct val="90000"/>
            </a:lnSpc>
            <a:spcBef>
              <a:spcPct val="0"/>
            </a:spcBef>
            <a:spcAft>
              <a:spcPct val="35000"/>
            </a:spcAft>
            <a:buNone/>
          </a:pPr>
          <a:r>
            <a:rPr lang="en-US" sz="1500" i="1" kern="1200"/>
            <a:t>- Full uncertainty chain to </a:t>
          </a:r>
          <a:r>
            <a:rPr lang="en-US" sz="1500" i="1" kern="1200" err="1"/>
            <a:t>ToA</a:t>
          </a:r>
          <a:endParaRPr lang="en-US" sz="1500" i="1" kern="1200"/>
        </a:p>
        <a:p>
          <a:pPr marL="0" lvl="0" indent="0" algn="l" defTabSz="666750">
            <a:lnSpc>
              <a:spcPct val="90000"/>
            </a:lnSpc>
            <a:spcBef>
              <a:spcPct val="0"/>
            </a:spcBef>
            <a:spcAft>
              <a:spcPct val="35000"/>
            </a:spcAft>
            <a:buNone/>
          </a:pPr>
          <a:r>
            <a:rPr lang="en-US" sz="1500" i="1" kern="1200"/>
            <a:t>- Development of operational concept from prototype sites</a:t>
          </a:r>
        </a:p>
      </dsp:txBody>
      <dsp:txXfrm>
        <a:off x="6947622" y="2359922"/>
        <a:ext cx="3080646" cy="13069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Aptos Display" panose="02110004020202020204"/>
            </a:rPr>
            <a:t>H2020 HYPERNETS</a:t>
          </a:r>
          <a:br>
            <a:rPr lang="en-US" sz="1600" i="0" kern="1200">
              <a:latin typeface="Aptos Display" panose="02110004020202020204"/>
            </a:rPr>
          </a:br>
          <a:r>
            <a:rPr lang="en-US" sz="1600" i="0" kern="1200">
              <a:latin typeface="Aptos Display" panose="02110004020202020204"/>
            </a:rPr>
            <a:t>Feb 2018 –April 2023</a:t>
          </a:r>
          <a:br>
            <a:rPr lang="en-US" sz="1600" i="0" kern="1200">
              <a:latin typeface="Aptos Display" panose="02110004020202020204"/>
            </a:rPr>
          </a:br>
          <a:r>
            <a:rPr lang="en-US" sz="1600" i="0" kern="1200">
              <a:latin typeface="Aptos Display" panose="02110004020202020204"/>
            </a:rPr>
            <a:t>ESA Hypernet-POP</a:t>
          </a:r>
          <a:br>
            <a:rPr lang="en-US" sz="1600" i="0" kern="1200">
              <a:latin typeface="Aptos Display" panose="02110004020202020204"/>
            </a:rPr>
          </a:br>
          <a:r>
            <a:rPr lang="en-US" sz="1600" i="0" kern="1200">
              <a:latin typeface="Aptos Display" panose="02110004020202020204"/>
            </a:rPr>
            <a:t>2022-April 2027</a:t>
          </a:r>
          <a:endParaRPr lang="en-US" sz="1800" i="1" kern="1200">
            <a:latin typeface="Aptos Display" panose="02110004020202020204"/>
          </a:endParaRPr>
        </a:p>
        <a:p>
          <a:pPr marL="0" lvl="0" indent="0" algn="l" defTabSz="711200">
            <a:lnSpc>
              <a:spcPct val="100000"/>
            </a:lnSpc>
            <a:spcBef>
              <a:spcPct val="0"/>
            </a:spcBef>
            <a:spcAft>
              <a:spcPct val="35000"/>
            </a:spcAft>
            <a:buNone/>
          </a:pPr>
          <a:r>
            <a:rPr lang="en-US" sz="1800" i="1" kern="1200"/>
            <a:t>continuation in preparation </a:t>
          </a:r>
          <a:endParaRPr lang="en-US" sz="1800" i="1" kern="1200" dirty="0"/>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Project Objectives</a:t>
          </a:r>
        </a:p>
        <a:p>
          <a:pPr marL="0" lvl="0" indent="0" algn="l" defTabSz="488950">
            <a:lnSpc>
              <a:spcPct val="100000"/>
            </a:lnSpc>
            <a:spcBef>
              <a:spcPct val="0"/>
            </a:spcBef>
            <a:spcAft>
              <a:spcPct val="35000"/>
            </a:spcAft>
            <a:buNone/>
          </a:pPr>
          <a:r>
            <a:rPr lang="en-GB" sz="1100" i="1" kern="1200"/>
            <a:t>To have a fully operational data processing and distribution system, taking near real-time (e.g. daily) data from multiple validation sites, deployed worldwide, performing processing to a) water reflectance and b) land surface reflectance with associated uncertainties and providing data publicly via a) WATERHYPERNET and b) LANDHYPERNET web site data portals.</a:t>
          </a:r>
          <a:endParaRPr lang="en-US" sz="1100" i="1" kern="1200"/>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Expected Outcomes</a:t>
          </a:r>
        </a:p>
        <a:p>
          <a:pPr marL="0" lvl="0" indent="0" algn="l" defTabSz="533400">
            <a:lnSpc>
              <a:spcPct val="100000"/>
            </a:lnSpc>
            <a:spcBef>
              <a:spcPct val="0"/>
            </a:spcBef>
            <a:spcAft>
              <a:spcPct val="35000"/>
            </a:spcAft>
            <a:buNone/>
          </a:pPr>
          <a:r>
            <a:rPr lang="en-US" sz="1200" kern="1200"/>
            <a:t>Hyperspectral quality-controlled high-quality data from Panthyr and Hypstar systems</a:t>
          </a:r>
          <a:endParaRPr lang="en-US" sz="1200" kern="1200" dirty="0"/>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Open challenges</a:t>
          </a:r>
        </a:p>
        <a:p>
          <a:pPr marL="0" lvl="0" indent="0" algn="l" defTabSz="488950">
            <a:lnSpc>
              <a:spcPct val="100000"/>
            </a:lnSpc>
            <a:spcBef>
              <a:spcPct val="0"/>
            </a:spcBef>
            <a:spcAft>
              <a:spcPct val="35000"/>
            </a:spcAft>
            <a:buNone/>
          </a:pPr>
          <a:r>
            <a:rPr lang="en-US" sz="1100" kern="1200"/>
            <a:t>Sustainability</a:t>
          </a:r>
          <a:endParaRPr lang="en-US" sz="1100" kern="1200">
            <a:latin typeface="Aptos Display" panose="02110004020202020204"/>
          </a:endParaRPr>
        </a:p>
        <a:p>
          <a:pPr marL="0" lvl="0" indent="0" algn="l" defTabSz="488950">
            <a:lnSpc>
              <a:spcPct val="100000"/>
            </a:lnSpc>
            <a:spcBef>
              <a:spcPct val="0"/>
            </a:spcBef>
            <a:spcAft>
              <a:spcPct val="35000"/>
            </a:spcAft>
            <a:buNone/>
          </a:pPr>
          <a:r>
            <a:rPr lang="en-US" sz="1100" kern="1200">
              <a:latin typeface="Aptos Display" panose="02110004020202020204"/>
            </a:rPr>
            <a:t> </a:t>
          </a:r>
          <a:r>
            <a:rPr lang="en-US" sz="1100" kern="1200"/>
            <a:t>•Characterisation of the site spatial and angular variability </a:t>
          </a:r>
        </a:p>
        <a:p>
          <a:pPr marL="0" lvl="0" indent="0" algn="l" defTabSz="488950">
            <a:lnSpc>
              <a:spcPct val="100000"/>
            </a:lnSpc>
            <a:spcBef>
              <a:spcPct val="0"/>
            </a:spcBef>
            <a:spcAft>
              <a:spcPct val="35000"/>
            </a:spcAft>
            <a:buNone/>
          </a:pPr>
          <a:r>
            <a:rPr lang="en-US" sz="1100" kern="1200"/>
            <a:t>•</a:t>
          </a:r>
          <a:r>
            <a:rPr lang="en-US" sz="1100" i="1" kern="1200"/>
            <a:t>Extension of spectral range to 2.5 micron</a:t>
          </a:r>
          <a:endParaRPr lang="en-US" sz="1100" kern="1200"/>
        </a:p>
        <a:p>
          <a:pPr marL="0" lvl="0" indent="0" algn="l" defTabSz="488950">
            <a:lnSpc>
              <a:spcPct val="100000"/>
            </a:lnSpc>
            <a:spcBef>
              <a:spcPct val="0"/>
            </a:spcBef>
            <a:spcAft>
              <a:spcPct val="35000"/>
            </a:spcAft>
            <a:buNone/>
          </a:pPr>
          <a:endParaRPr lang="en-US" sz="1100" kern="1200" dirty="0"/>
        </a:p>
      </dsp:txBody>
      <dsp:txXfrm>
        <a:off x="6424659" y="2359922"/>
        <a:ext cx="2907852" cy="123363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nl-NL" sz="1100" b="1" kern="1200"/>
            <a:t>Project start/end</a:t>
          </a:r>
        </a:p>
        <a:p>
          <a:pPr marL="0" lvl="0" indent="0" algn="l" defTabSz="488950">
            <a:lnSpc>
              <a:spcPct val="90000"/>
            </a:lnSpc>
            <a:spcBef>
              <a:spcPct val="0"/>
            </a:spcBef>
            <a:spcAft>
              <a:spcPct val="35000"/>
            </a:spcAft>
            <a:buNone/>
          </a:pPr>
          <a:r>
            <a:rPr lang="nl-NL" sz="1100" kern="1200"/>
            <a:t>2022, </a:t>
          </a:r>
          <a:r>
            <a:rPr lang="nl-NL" sz="1100" kern="1200" err="1"/>
            <a:t>to</a:t>
          </a:r>
          <a:r>
            <a:rPr lang="nl-NL" sz="1100" kern="1200"/>
            <a:t> date</a:t>
          </a:r>
          <a:endParaRPr lang="en-US" sz="1100" i="1" kern="1200"/>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Objectives</a:t>
          </a:r>
        </a:p>
        <a:p>
          <a:pPr marL="0" lvl="0" indent="0" algn="l" defTabSz="488950">
            <a:lnSpc>
              <a:spcPct val="90000"/>
            </a:lnSpc>
            <a:spcBef>
              <a:spcPct val="0"/>
            </a:spcBef>
            <a:spcAft>
              <a:spcPct val="35000"/>
            </a:spcAft>
            <a:buNone/>
          </a:pPr>
          <a:r>
            <a:rPr lang="en-US" sz="1100" kern="1200"/>
            <a:t>Standardize </a:t>
          </a:r>
          <a:r>
            <a:rPr lang="en-US" sz="1100" kern="1200" err="1"/>
            <a:t>cal</a:t>
          </a:r>
          <a:r>
            <a:rPr lang="en-US" sz="1100" kern="1200"/>
            <a:t>/</a:t>
          </a:r>
          <a:r>
            <a:rPr lang="en-US" sz="1100" kern="1200" err="1"/>
            <a:t>val</a:t>
          </a:r>
          <a:r>
            <a:rPr lang="en-US" sz="1100" kern="1200"/>
            <a:t> and facilitate collaboration between sensors.</a:t>
          </a:r>
        </a:p>
        <a:p>
          <a:pPr marL="0" lvl="0" indent="0" algn="l" defTabSz="488950">
            <a:lnSpc>
              <a:spcPct val="90000"/>
            </a:lnSpc>
            <a:spcBef>
              <a:spcPct val="0"/>
            </a:spcBef>
            <a:spcAft>
              <a:spcPct val="35000"/>
            </a:spcAft>
            <a:buNone/>
          </a:pPr>
          <a:r>
            <a:rPr lang="en-US" sz="1100" kern="1200"/>
            <a:t>Provide reference data and tools.</a:t>
          </a:r>
        </a:p>
        <a:p>
          <a:pPr marL="0" lvl="0" indent="0" algn="l" defTabSz="488950">
            <a:lnSpc>
              <a:spcPct val="90000"/>
            </a:lnSpc>
            <a:spcBef>
              <a:spcPct val="0"/>
            </a:spcBef>
            <a:spcAft>
              <a:spcPct val="35000"/>
            </a:spcAft>
            <a:buNone/>
          </a:pPr>
          <a:r>
            <a:rPr lang="en-US" sz="1100" kern="1200"/>
            <a:t>Provide </a:t>
          </a:r>
          <a:r>
            <a:rPr lang="en-US" sz="1100" kern="1200" err="1"/>
            <a:t>cal</a:t>
          </a:r>
          <a:r>
            <a:rPr lang="en-US" sz="1100" kern="1200"/>
            <a:t>/</a:t>
          </a:r>
          <a:r>
            <a:rPr lang="en-US" sz="1100" kern="1200" err="1"/>
            <a:t>val</a:t>
          </a:r>
          <a:r>
            <a:rPr lang="en-US" sz="1100" kern="1200"/>
            <a:t> guidelines and standards.</a:t>
          </a:r>
        </a:p>
        <a:p>
          <a:pPr marL="0" lvl="0" indent="0" algn="l" defTabSz="488950">
            <a:lnSpc>
              <a:spcPct val="90000"/>
            </a:lnSpc>
            <a:spcBef>
              <a:spcPct val="0"/>
            </a:spcBef>
            <a:spcAft>
              <a:spcPct val="35000"/>
            </a:spcAft>
            <a:buNone/>
          </a:pPr>
          <a:r>
            <a:rPr lang="en-US" sz="1100" kern="1200"/>
            <a:t>Define requirements for natural and artificial targets.</a:t>
          </a:r>
        </a:p>
        <a:p>
          <a:pPr marL="0" lvl="0" indent="0" algn="l" defTabSz="488950">
            <a:lnSpc>
              <a:spcPct val="90000"/>
            </a:lnSpc>
            <a:spcBef>
              <a:spcPct val="0"/>
            </a:spcBef>
            <a:spcAft>
              <a:spcPct val="35000"/>
            </a:spcAft>
            <a:buNone/>
          </a:pPr>
          <a:r>
            <a:rPr lang="en-US" sz="1100" kern="1200"/>
            <a:t>Define “certification” procedures for calibration  sites. </a:t>
          </a:r>
        </a:p>
        <a:p>
          <a:pPr marL="0" lvl="0" indent="0" algn="l" defTabSz="488950">
            <a:lnSpc>
              <a:spcPct val="90000"/>
            </a:lnSpc>
            <a:spcBef>
              <a:spcPct val="0"/>
            </a:spcBef>
            <a:spcAft>
              <a:spcPct val="35000"/>
            </a:spcAft>
            <a:buNone/>
          </a:pPr>
          <a:r>
            <a:rPr lang="en-US" sz="1100" kern="1200"/>
            <a:t>Curate sites and provide information to the community</a:t>
          </a:r>
          <a:endParaRPr lang="en-US" sz="1100" i="1" kern="1200"/>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481037"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Expected outcomes</a:t>
          </a:r>
        </a:p>
        <a:p>
          <a:pPr marL="0" lvl="0" indent="0" algn="l" defTabSz="488950">
            <a:lnSpc>
              <a:spcPct val="90000"/>
            </a:lnSpc>
            <a:spcBef>
              <a:spcPct val="0"/>
            </a:spcBef>
            <a:spcAft>
              <a:spcPct val="35000"/>
            </a:spcAft>
            <a:buNone/>
          </a:pPr>
          <a:r>
            <a:rPr lang="en-US" sz="1100" kern="1200" err="1">
              <a:latin typeface="Aptos" panose="020B0004020202020204" pitchFamily="34" charset="0"/>
            </a:rPr>
            <a:t>SARCalNet</a:t>
          </a:r>
          <a:r>
            <a:rPr lang="en-US" sz="1100" kern="1200">
              <a:latin typeface="Aptos" panose="020B0004020202020204" pitchFamily="34" charset="0"/>
            </a:rPr>
            <a:t> Web-portal up and running.</a:t>
          </a:r>
        </a:p>
        <a:p>
          <a:pPr marL="0" lvl="0" indent="0" algn="l" defTabSz="488950">
            <a:lnSpc>
              <a:spcPct val="90000"/>
            </a:lnSpc>
            <a:spcBef>
              <a:spcPct val="0"/>
            </a:spcBef>
            <a:spcAft>
              <a:spcPct val="35000"/>
            </a:spcAft>
            <a:buNone/>
          </a:pPr>
          <a:r>
            <a:rPr lang="en-US" sz="1100" kern="1200" err="1">
              <a:latin typeface="Aptos" panose="020B0004020202020204" pitchFamily="34" charset="0"/>
            </a:rPr>
            <a:t>SARCalNet</a:t>
          </a:r>
          <a:r>
            <a:rPr lang="en-US" sz="1100" kern="1200">
              <a:latin typeface="Aptos" panose="020B0004020202020204" pitchFamily="34" charset="0"/>
            </a:rPr>
            <a:t> DB online and accessible.</a:t>
          </a:r>
        </a:p>
        <a:p>
          <a:pPr marL="0" lvl="0" indent="0" algn="l" defTabSz="488950">
            <a:lnSpc>
              <a:spcPct val="90000"/>
            </a:lnSpc>
            <a:spcBef>
              <a:spcPct val="0"/>
            </a:spcBef>
            <a:spcAft>
              <a:spcPct val="35000"/>
            </a:spcAft>
            <a:buNone/>
          </a:pPr>
          <a:r>
            <a:rPr lang="en-US" sz="1100" kern="1200" err="1">
              <a:latin typeface="Aptos" panose="020B0004020202020204" pitchFamily="34" charset="0"/>
            </a:rPr>
            <a:t>SARCalNet</a:t>
          </a:r>
          <a:r>
            <a:rPr lang="en-US" sz="1100" kern="1200">
              <a:latin typeface="Aptos" panose="020B0004020202020204" pitchFamily="34" charset="0"/>
            </a:rPr>
            <a:t> DB includes (May 2026): 381 targets in  56 Calibration Sites over 15 Countries. It is ever expanding.</a:t>
          </a:r>
          <a:endParaRPr lang="en-US" sz="1100" kern="1200">
            <a:solidFill>
              <a:srgbClr val="0F9ED6"/>
            </a:solidFill>
            <a:latin typeface="Aptos" panose="020B0004020202020204" pitchFamily="34" charset="0"/>
          </a:endParaRPr>
        </a:p>
        <a:p>
          <a:pPr marL="0" lvl="0" indent="0" algn="l" defTabSz="488950">
            <a:lnSpc>
              <a:spcPct val="90000"/>
            </a:lnSpc>
            <a:spcBef>
              <a:spcPct val="0"/>
            </a:spcBef>
            <a:spcAft>
              <a:spcPct val="35000"/>
            </a:spcAft>
            <a:buNone/>
          </a:pPr>
          <a:r>
            <a:rPr lang="en-US" sz="1100" kern="1200">
              <a:solidFill>
                <a:srgbClr val="0F9ED6"/>
              </a:solidFill>
              <a:latin typeface="Aptos" panose="020B0004020202020204" pitchFamily="34" charset="0"/>
            </a:rPr>
            <a:t>Definition of “requirements” and “guideline” documents is ongoing.</a:t>
          </a:r>
        </a:p>
        <a:p>
          <a:pPr marL="0" lvl="0" indent="0" algn="l" defTabSz="488950">
            <a:lnSpc>
              <a:spcPct val="90000"/>
            </a:lnSpc>
            <a:spcBef>
              <a:spcPct val="0"/>
            </a:spcBef>
            <a:spcAft>
              <a:spcPct val="35000"/>
            </a:spcAft>
            <a:buNone/>
          </a:pPr>
          <a:r>
            <a:rPr lang="en-US" sz="1100" kern="1200">
              <a:solidFill>
                <a:srgbClr val="0F9ED6"/>
              </a:solidFill>
              <a:latin typeface="Aptos" panose="020B0004020202020204" pitchFamily="34" charset="0"/>
            </a:rPr>
            <a:t>Curation and endorsement process is ongoing.</a:t>
          </a:r>
        </a:p>
        <a:p>
          <a:pPr marL="0" lvl="0" indent="0" algn="l" defTabSz="488950">
            <a:lnSpc>
              <a:spcPct val="90000"/>
            </a:lnSpc>
            <a:spcBef>
              <a:spcPct val="0"/>
            </a:spcBef>
            <a:spcAft>
              <a:spcPct val="35000"/>
            </a:spcAft>
            <a:buNone/>
          </a:pPr>
          <a:r>
            <a:rPr lang="en-US" sz="1100" kern="1200">
              <a:solidFill>
                <a:srgbClr val="0F9ED6"/>
              </a:solidFill>
              <a:latin typeface="Aptos" panose="020B0004020202020204" pitchFamily="34" charset="0"/>
            </a:rPr>
            <a:t>Evolution: Active Transponders; CR angle dependent RCS;</a:t>
          </a:r>
          <a:r>
            <a:rPr lang="en-US" sz="1100" kern="1200">
              <a:solidFill>
                <a:srgbClr val="7030A0"/>
              </a:solidFill>
              <a:latin typeface="Aptos" panose="020B0004020202020204" pitchFamily="34" charset="0"/>
              <a:cs typeface="Calibri" panose="020F0502020204030204" pitchFamily="34" charset="0"/>
            </a:rPr>
            <a:t> </a:t>
          </a:r>
          <a:r>
            <a:rPr lang="en-US" sz="1100" kern="1200">
              <a:solidFill>
                <a:srgbClr val="0F9ED6"/>
              </a:solidFill>
              <a:latin typeface="Aptos" panose="020B0004020202020204" pitchFamily="34" charset="0"/>
              <a:cs typeface="Calibri" panose="020F0502020204030204" pitchFamily="34" charset="0"/>
            </a:rPr>
            <a:t>Accuracy for RCS determinate via electromagnetic simulation; Automatic data analysis and reference results.</a:t>
          </a:r>
          <a:r>
            <a:rPr lang="en-US" sz="1100" kern="1200">
              <a:solidFill>
                <a:srgbClr val="0F9ED6"/>
              </a:solidFill>
              <a:latin typeface="Aptos" panose="020B0004020202020204" pitchFamily="34" charset="0"/>
            </a:rPr>
            <a:t> </a:t>
          </a:r>
        </a:p>
      </dsp:txBody>
      <dsp:txXfrm>
        <a:off x="1481037"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Open challenges</a:t>
          </a:r>
        </a:p>
        <a:p>
          <a:pPr marL="0" lvl="0" indent="0" algn="l" defTabSz="488950">
            <a:lnSpc>
              <a:spcPct val="90000"/>
            </a:lnSpc>
            <a:spcBef>
              <a:spcPct val="0"/>
            </a:spcBef>
            <a:spcAft>
              <a:spcPct val="35000"/>
            </a:spcAft>
            <a:buNone/>
          </a:pPr>
          <a:r>
            <a:rPr lang="en-GB" sz="1100" i="0" kern="1200"/>
            <a:t>Part of the curation and endorsement process based on best efforts.</a:t>
          </a:r>
        </a:p>
        <a:p>
          <a:pPr marL="0" lvl="0" indent="0" algn="l" defTabSz="488950">
            <a:lnSpc>
              <a:spcPct val="90000"/>
            </a:lnSpc>
            <a:spcBef>
              <a:spcPct val="0"/>
            </a:spcBef>
            <a:spcAft>
              <a:spcPct val="35000"/>
            </a:spcAft>
            <a:buNone/>
          </a:pPr>
          <a:r>
            <a:rPr lang="en-GB" sz="1100" i="0" kern="1200"/>
            <a:t>Involvement of data providers and users.</a:t>
          </a:r>
          <a:endParaRPr lang="en-US" sz="1100" i="0" kern="1200"/>
        </a:p>
      </dsp:txBody>
      <dsp:txXfrm>
        <a:off x="6424659" y="2359922"/>
        <a:ext cx="2907852" cy="12336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2019  - 2026 </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Project Objectives</a:t>
          </a:r>
        </a:p>
        <a:p>
          <a:pPr marL="0" lvl="0" indent="0" algn="l" defTabSz="666750">
            <a:lnSpc>
              <a:spcPct val="90000"/>
            </a:lnSpc>
            <a:spcBef>
              <a:spcPct val="0"/>
            </a:spcBef>
            <a:spcAft>
              <a:spcPct val="35000"/>
            </a:spcAft>
            <a:buNone/>
          </a:pPr>
          <a:r>
            <a:rPr lang="en-GB" sz="1500" i="1" kern="1200"/>
            <a:t>Web-based environment to visualize, validate, monitor, assess and exploit Satellite Salinity data</a:t>
          </a:r>
        </a:p>
        <a:p>
          <a:pPr marL="0" lvl="0" indent="0" algn="l" defTabSz="666750">
            <a:lnSpc>
              <a:spcPct val="90000"/>
            </a:lnSpc>
            <a:spcBef>
              <a:spcPct val="0"/>
            </a:spcBef>
            <a:spcAft>
              <a:spcPct val="35000"/>
            </a:spcAft>
            <a:buNone/>
          </a:pPr>
          <a:r>
            <a:rPr lang="en-US" sz="1500" i="1" kern="1200"/>
            <a:t>R&amp;D  on validation domain</a:t>
          </a:r>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Expected Outcomes</a:t>
          </a:r>
        </a:p>
        <a:p>
          <a:pPr marL="0" lvl="0" indent="0" algn="l" defTabSz="666750">
            <a:lnSpc>
              <a:spcPct val="90000"/>
            </a:lnSpc>
            <a:spcBef>
              <a:spcPct val="0"/>
            </a:spcBef>
            <a:spcAft>
              <a:spcPct val="35000"/>
            </a:spcAft>
            <a:buNone/>
          </a:pPr>
          <a:r>
            <a:rPr lang="en-US" sz="1500" i="1" kern="1200"/>
            <a:t>Matchup database</a:t>
          </a:r>
        </a:p>
        <a:p>
          <a:pPr marL="0" lvl="0" indent="0" algn="l" defTabSz="666750">
            <a:lnSpc>
              <a:spcPct val="90000"/>
            </a:lnSpc>
            <a:spcBef>
              <a:spcPct val="0"/>
            </a:spcBef>
            <a:spcAft>
              <a:spcPct val="35000"/>
            </a:spcAft>
            <a:buNone/>
          </a:pPr>
          <a:r>
            <a:rPr lang="en-US" sz="1500" i="1" kern="1200"/>
            <a:t>Satellite Salinity validation report</a:t>
          </a:r>
        </a:p>
        <a:p>
          <a:pPr marL="0" lvl="0" indent="0" algn="l" defTabSz="666750">
            <a:lnSpc>
              <a:spcPct val="90000"/>
            </a:lnSpc>
            <a:spcBef>
              <a:spcPct val="0"/>
            </a:spcBef>
            <a:spcAft>
              <a:spcPct val="35000"/>
            </a:spcAft>
            <a:buNone/>
          </a:pPr>
          <a:r>
            <a:rPr lang="en-US" sz="1500" i="1" kern="1200"/>
            <a:t>Scientific publication</a:t>
          </a:r>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Open challenges</a:t>
          </a:r>
        </a:p>
        <a:p>
          <a:pPr marL="0" lvl="0" indent="0" algn="l" defTabSz="666750">
            <a:lnSpc>
              <a:spcPct val="90000"/>
            </a:lnSpc>
            <a:spcBef>
              <a:spcPct val="0"/>
            </a:spcBef>
            <a:spcAft>
              <a:spcPct val="35000"/>
            </a:spcAft>
            <a:buNone/>
          </a:pPr>
          <a:r>
            <a:rPr lang="en-US" sz="1500" i="1" kern="1200"/>
            <a:t>Long term funding</a:t>
          </a:r>
        </a:p>
      </dsp:txBody>
      <dsp:txXfrm>
        <a:off x="6424659" y="2359922"/>
        <a:ext cx="2907852" cy="1233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20F4-CC6C-4B6C-8CB1-D6CABEB6B02F}">
      <dsp:nvSpPr>
        <dsp:cNvPr id="0" name=""/>
        <dsp:cNvSpPr/>
      </dsp:nvSpPr>
      <dsp:spPr>
        <a:xfrm>
          <a:off x="54943" y="0"/>
          <a:ext cx="1862674" cy="801921"/>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Concept &amp; </a:t>
          </a:r>
          <a:br>
            <a:rPr lang="en-US" sz="1400" kern="1200">
              <a:latin typeface="Calibri" panose="020F0502020204030204" pitchFamily="34" charset="0"/>
              <a:cs typeface="Calibri" panose="020F0502020204030204" pitchFamily="34" charset="0"/>
            </a:rPr>
          </a:br>
          <a:r>
            <a:rPr lang="en-US" sz="1400" kern="1200">
              <a:latin typeface="Calibri" panose="020F0502020204030204" pitchFamily="34" charset="0"/>
              <a:cs typeface="Calibri" panose="020F0502020204030204" pitchFamily="34" charset="0"/>
            </a:rPr>
            <a:t>research</a:t>
          </a:r>
        </a:p>
      </dsp:txBody>
      <dsp:txXfrm>
        <a:off x="54943" y="0"/>
        <a:ext cx="1662194" cy="801921"/>
      </dsp:txXfrm>
    </dsp:sp>
    <dsp:sp modelId="{698C1024-4BCC-4DFC-AFC3-143ACC11A04F}">
      <dsp:nvSpPr>
        <dsp:cNvPr id="0" name=""/>
        <dsp:cNvSpPr/>
      </dsp:nvSpPr>
      <dsp:spPr>
        <a:xfrm>
          <a:off x="955816" y="0"/>
          <a:ext cx="2898681" cy="801921"/>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Development </a:t>
          </a:r>
          <a:br>
            <a:rPr lang="en-US" sz="1400" kern="1200">
              <a:latin typeface="Calibri" panose="020F0502020204030204" pitchFamily="34" charset="0"/>
              <a:cs typeface="Calibri" panose="020F0502020204030204" pitchFamily="34" charset="0"/>
            </a:rPr>
          </a:br>
          <a:r>
            <a:rPr lang="en-US" sz="1400" kern="1200">
              <a:latin typeface="Calibri" panose="020F0502020204030204" pitchFamily="34" charset="0"/>
              <a:cs typeface="Calibri" panose="020F0502020204030204" pitchFamily="34" charset="0"/>
            </a:rPr>
            <a:t>&amp; qualification</a:t>
          </a:r>
        </a:p>
      </dsp:txBody>
      <dsp:txXfrm>
        <a:off x="1356777" y="0"/>
        <a:ext cx="2096760" cy="801921"/>
      </dsp:txXfrm>
    </dsp:sp>
    <dsp:sp modelId="{273D5003-150E-4E81-89CA-0E0D25B4A981}">
      <dsp:nvSpPr>
        <dsp:cNvPr id="0" name=""/>
        <dsp:cNvSpPr/>
      </dsp:nvSpPr>
      <dsp:spPr>
        <a:xfrm>
          <a:off x="3179887" y="0"/>
          <a:ext cx="3050030" cy="80192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Operations</a:t>
          </a:r>
        </a:p>
      </dsp:txBody>
      <dsp:txXfrm>
        <a:off x="3580848" y="0"/>
        <a:ext cx="2248109" cy="801921"/>
      </dsp:txXfrm>
    </dsp:sp>
    <dsp:sp modelId="{31566098-170E-4A55-85A4-B92CB6C4DFDA}">
      <dsp:nvSpPr>
        <dsp:cNvPr id="0" name=""/>
        <dsp:cNvSpPr/>
      </dsp:nvSpPr>
      <dsp:spPr>
        <a:xfrm>
          <a:off x="5480440" y="0"/>
          <a:ext cx="3077626" cy="80192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panose="020F0502020204030204" pitchFamily="34" charset="0"/>
              <a:cs typeface="Calibri" panose="020F0502020204030204" pitchFamily="34" charset="0"/>
            </a:rPr>
            <a:t>Maintenance and evolution</a:t>
          </a:r>
        </a:p>
      </dsp:txBody>
      <dsp:txXfrm>
        <a:off x="5881401" y="0"/>
        <a:ext cx="2275705" cy="8019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965F4-DF20-144E-997C-12A556C75C16}">
      <dsp:nvSpPr>
        <dsp:cNvPr id="0" name=""/>
        <dsp:cNvSpPr/>
      </dsp:nvSpPr>
      <dsp:spPr>
        <a:xfrm>
          <a:off x="0" y="265429"/>
          <a:ext cx="5747139" cy="1216215"/>
        </a:xfrm>
        <a:prstGeom prst="roundRect">
          <a:avLst/>
        </a:prstGeom>
        <a:solidFill>
          <a:schemeClr val="tx1">
            <a:lumMod val="10000"/>
            <a:lumOff val="90000"/>
          </a:schemeClr>
        </a:solidFill>
        <a:ln w="412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FF0000"/>
              </a:solidFill>
              <a:latin typeface="Aptos" panose="02110004020202020204"/>
              <a:ea typeface="+mn-ea"/>
              <a:cs typeface="+mn-cs"/>
            </a:rPr>
            <a:t>When: </a:t>
          </a:r>
          <a:r>
            <a:rPr lang="en-US" sz="2200" kern="1200">
              <a:latin typeface="Aptos" panose="02110004020202020204"/>
              <a:ea typeface="+mn-ea"/>
              <a:cs typeface="+mn-cs"/>
            </a:rPr>
            <a:t>Wed 20 May, PM session</a:t>
          </a:r>
        </a:p>
      </dsp:txBody>
      <dsp:txXfrm>
        <a:off x="59371" y="324800"/>
        <a:ext cx="5628397" cy="1097473"/>
      </dsp:txXfrm>
    </dsp:sp>
    <dsp:sp modelId="{33832407-3135-914D-9F56-A4A300430A74}">
      <dsp:nvSpPr>
        <dsp:cNvPr id="0" name=""/>
        <dsp:cNvSpPr/>
      </dsp:nvSpPr>
      <dsp:spPr>
        <a:xfrm>
          <a:off x="0" y="1545004"/>
          <a:ext cx="5747139" cy="1216215"/>
        </a:xfrm>
        <a:prstGeom prst="roundRect">
          <a:avLst/>
        </a:prstGeom>
        <a:solidFill>
          <a:schemeClr val="tx1">
            <a:lumMod val="10000"/>
            <a:lumOff val="90000"/>
          </a:schemeClr>
        </a:solidFill>
        <a:ln w="412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solidFill>
                <a:srgbClr val="FF0000"/>
              </a:solidFill>
              <a:latin typeface="Aptos"/>
              <a:ea typeface="+mn-ea"/>
              <a:cs typeface="+mn-cs"/>
            </a:rPr>
            <a:t>How: </a:t>
          </a:r>
          <a:r>
            <a:rPr lang="en-US" sz="2200" kern="1200">
              <a:latin typeface="Aptos"/>
              <a:ea typeface="+mn-ea"/>
              <a:cs typeface="+mn-cs"/>
            </a:rPr>
            <a:t>Just come on stage and present your validation/comparison results (please pre-send the slides to Emma to easy the process)</a:t>
          </a:r>
        </a:p>
      </dsp:txBody>
      <dsp:txXfrm>
        <a:off x="59371" y="1604375"/>
        <a:ext cx="5628397" cy="1097473"/>
      </dsp:txXfrm>
    </dsp:sp>
    <dsp:sp modelId="{6CBB44A1-72EA-0546-AEE4-73236E842FA7}">
      <dsp:nvSpPr>
        <dsp:cNvPr id="0" name=""/>
        <dsp:cNvSpPr/>
      </dsp:nvSpPr>
      <dsp:spPr>
        <a:xfrm>
          <a:off x="0" y="2824580"/>
          <a:ext cx="5747139" cy="1216215"/>
        </a:xfrm>
        <a:prstGeom prst="roundRect">
          <a:avLst/>
        </a:prstGeom>
        <a:solidFill>
          <a:schemeClr val="tx1">
            <a:lumMod val="10000"/>
            <a:lumOff val="90000"/>
          </a:schemeClr>
        </a:solidFill>
        <a:ln w="412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FF0000"/>
              </a:solidFill>
              <a:latin typeface="Aptos" panose="02110004020202020204"/>
              <a:ea typeface="+mn-ea"/>
              <a:cs typeface="+mn-cs"/>
            </a:rPr>
            <a:t>Who: </a:t>
          </a:r>
          <a:r>
            <a:rPr lang="en-US" sz="2200" kern="1200">
              <a:latin typeface="Aptos" panose="02110004020202020204"/>
              <a:ea typeface="+mn-ea"/>
              <a:cs typeface="+mn-cs"/>
            </a:rPr>
            <a:t>All the good scientists and validation lovers in the room</a:t>
          </a:r>
        </a:p>
      </dsp:txBody>
      <dsp:txXfrm>
        <a:off x="59371" y="2883951"/>
        <a:ext cx="5628397" cy="1097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start/end</a:t>
          </a:r>
        </a:p>
        <a:p>
          <a:pPr marL="0" lvl="0" indent="0" algn="l" defTabSz="488950">
            <a:lnSpc>
              <a:spcPct val="90000"/>
            </a:lnSpc>
            <a:spcBef>
              <a:spcPct val="0"/>
            </a:spcBef>
            <a:spcAft>
              <a:spcPct val="35000"/>
            </a:spcAft>
            <a:buNone/>
          </a:pPr>
          <a:r>
            <a:rPr lang="en-GB" sz="1100" i="1" kern="1200"/>
            <a:t>2016/ to date</a:t>
          </a:r>
        </a:p>
        <a:p>
          <a:pPr marL="0" lvl="0" indent="0" algn="l" defTabSz="488950">
            <a:lnSpc>
              <a:spcPct val="90000"/>
            </a:lnSpc>
            <a:spcBef>
              <a:spcPct val="0"/>
            </a:spcBef>
            <a:spcAft>
              <a:spcPct val="35000"/>
            </a:spcAft>
            <a:buNone/>
          </a:pPr>
          <a:r>
            <a:rPr lang="en-GB" sz="1100" i="1" kern="1200"/>
            <a:t>FRMGHG 1.0 2016/2021</a:t>
          </a:r>
        </a:p>
        <a:p>
          <a:pPr marL="0" lvl="0" indent="0" algn="l" defTabSz="488950">
            <a:lnSpc>
              <a:spcPct val="90000"/>
            </a:lnSpc>
            <a:spcBef>
              <a:spcPct val="0"/>
            </a:spcBef>
            <a:spcAft>
              <a:spcPct val="35000"/>
            </a:spcAft>
            <a:buNone/>
          </a:pPr>
          <a:r>
            <a:rPr lang="en-GB" sz="1100" i="1" kern="1200"/>
            <a:t>FRMGHG 2.0 2021/2026</a:t>
          </a:r>
          <a:endParaRPr lang="en-US" sz="1100" i="1" kern="1200"/>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6715"/>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Objectives</a:t>
          </a:r>
        </a:p>
        <a:p>
          <a:pPr marL="0" lvl="0" indent="0" algn="l" defTabSz="488950">
            <a:lnSpc>
              <a:spcPct val="90000"/>
            </a:lnSpc>
            <a:spcBef>
              <a:spcPct val="0"/>
            </a:spcBef>
            <a:spcAft>
              <a:spcPct val="35000"/>
            </a:spcAft>
            <a:buNone/>
          </a:pPr>
          <a:r>
            <a:rPr lang="en-GB" sz="1100" b="0" i="0" kern="1200"/>
            <a:t>Intercomparison of instruments and harmonization of retrievals and products from collocated new and established GHG observation ground-based instrumentations to get Fiducial Reference Measurements (FRMs) for Greenhouse Gases (GHGs). </a:t>
          </a:r>
        </a:p>
        <a:p>
          <a:pPr marL="0" lvl="0" indent="0" algn="l" defTabSz="488950">
            <a:lnSpc>
              <a:spcPct val="90000"/>
            </a:lnSpc>
            <a:spcBef>
              <a:spcPct val="0"/>
            </a:spcBef>
            <a:spcAft>
              <a:spcPct val="35000"/>
            </a:spcAft>
            <a:buNone/>
          </a:pPr>
          <a:r>
            <a:rPr lang="en-GB" sz="1100" b="0" i="0" kern="1200"/>
            <a:t>Dataset used for validation of satellite missions targeting: carbon dioxide (CO</a:t>
          </a:r>
          <a:r>
            <a:rPr lang="en-GB" sz="1100" b="0" i="0" kern="1200" baseline="-25000"/>
            <a:t>2</a:t>
          </a:r>
          <a:r>
            <a:rPr lang="en-GB" sz="1100" b="0" i="0" kern="1200"/>
            <a:t>),methane (CH</a:t>
          </a:r>
          <a:r>
            <a:rPr lang="en-GB" sz="1100" b="0" i="0" kern="1200" baseline="-25000"/>
            <a:t>4</a:t>
          </a:r>
          <a:r>
            <a:rPr lang="en-GB" sz="1100" b="0" i="0" kern="1200"/>
            <a:t>), carbon monoxide (CO) and other climate relevant trace gases</a:t>
          </a:r>
          <a:endParaRPr lang="en-US" sz="1100" b="0" kern="1200"/>
        </a:p>
        <a:p>
          <a:pPr marL="0" lvl="0" indent="0" algn="l" defTabSz="488950">
            <a:lnSpc>
              <a:spcPct val="90000"/>
            </a:lnSpc>
            <a:spcBef>
              <a:spcPct val="0"/>
            </a:spcBef>
            <a:spcAft>
              <a:spcPct val="35000"/>
            </a:spcAft>
            <a:buFont typeface="Arial"/>
            <a:buNone/>
          </a:pPr>
          <a:endParaRPr lang="en-US" sz="1100" b="1" i="1" kern="1200"/>
        </a:p>
      </dsp:txBody>
      <dsp:txXfrm>
        <a:off x="6424659" y="446715"/>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t>Expected Outcomes</a:t>
          </a:r>
        </a:p>
        <a:p>
          <a:pPr marL="0" lvl="0" indent="0" algn="l" defTabSz="533400">
            <a:lnSpc>
              <a:spcPct val="90000"/>
            </a:lnSpc>
            <a:spcBef>
              <a:spcPct val="0"/>
            </a:spcBef>
            <a:spcAft>
              <a:spcPct val="35000"/>
            </a:spcAft>
            <a:buNone/>
          </a:pPr>
          <a:r>
            <a:rPr lang="en-US" sz="1100" b="1" kern="1200"/>
            <a:t>FRM4GHG1.0</a:t>
          </a:r>
        </a:p>
        <a:p>
          <a:pPr marL="0" lvl="0" indent="0" algn="l" defTabSz="533400">
            <a:lnSpc>
              <a:spcPct val="90000"/>
            </a:lnSpc>
            <a:spcBef>
              <a:spcPct val="0"/>
            </a:spcBef>
            <a:spcAft>
              <a:spcPct val="35000"/>
            </a:spcAft>
            <a:buNone/>
          </a:pPr>
          <a:r>
            <a:rPr lang="en-US" sz="1100" kern="1200"/>
            <a:t>Inter-comparison of ground based transportable </a:t>
          </a:r>
        </a:p>
        <a:p>
          <a:pPr marL="0" lvl="0" indent="0" algn="l" defTabSz="533400">
            <a:lnSpc>
              <a:spcPct val="90000"/>
            </a:lnSpc>
            <a:spcBef>
              <a:spcPct val="0"/>
            </a:spcBef>
            <a:spcAft>
              <a:spcPct val="35000"/>
            </a:spcAft>
            <a:buNone/>
          </a:pPr>
          <a:r>
            <a:rPr lang="en-US" sz="1100" kern="1200"/>
            <a:t>FTIR systems with reference to TCCON – measurement campaign in </a:t>
          </a:r>
          <a:r>
            <a:rPr lang="en-GB" altLang="nl-BE" sz="1100" kern="1200" err="1"/>
            <a:t>Sodankyla</a:t>
          </a:r>
          <a:r>
            <a:rPr lang="en-GB" altLang="nl-BE" sz="1100" kern="1200"/>
            <a:t>/Finland</a:t>
          </a:r>
          <a:r>
            <a:rPr lang="en-US" sz="1100" kern="1200"/>
            <a:t> </a:t>
          </a:r>
        </a:p>
        <a:p>
          <a:pPr marL="0" lvl="0" indent="0" algn="l" defTabSz="533400">
            <a:lnSpc>
              <a:spcPct val="90000"/>
            </a:lnSpc>
            <a:spcBef>
              <a:spcPct val="0"/>
            </a:spcBef>
            <a:spcAft>
              <a:spcPct val="35000"/>
            </a:spcAft>
            <a:buNone/>
          </a:pPr>
          <a:r>
            <a:rPr lang="en-GB" altLang="nl-BE" sz="1100" kern="1200"/>
            <a:t>P</a:t>
          </a:r>
          <a:r>
            <a:rPr lang="en-US" altLang="nl-BE" sz="1100" kern="1200" err="1"/>
            <a:t>rovide</a:t>
          </a:r>
          <a:r>
            <a:rPr lang="en-US" altLang="nl-BE" sz="1100" kern="1200"/>
            <a:t> a guideline for further development of new observation sites to complement the TCCON network</a:t>
          </a:r>
          <a:endParaRPr lang="en-US" sz="1100" kern="1200"/>
        </a:p>
        <a:p>
          <a:pPr marL="0" lvl="0" indent="0" algn="l" defTabSz="533400">
            <a:lnSpc>
              <a:spcPct val="90000"/>
            </a:lnSpc>
            <a:spcBef>
              <a:spcPct val="0"/>
            </a:spcBef>
            <a:spcAft>
              <a:spcPct val="35000"/>
            </a:spcAft>
            <a:buNone/>
          </a:pPr>
          <a:r>
            <a:rPr lang="en-US" sz="1100" kern="1200"/>
            <a:t>Target Products: </a:t>
          </a:r>
          <a:r>
            <a:rPr lang="en-US" sz="1100" b="1" kern="1200"/>
            <a:t>CO, CO2, CH4, (HCHO)</a:t>
          </a:r>
        </a:p>
        <a:p>
          <a:pPr marL="0" lvl="0" indent="0" algn="l" defTabSz="533400">
            <a:lnSpc>
              <a:spcPct val="90000"/>
            </a:lnSpc>
            <a:spcBef>
              <a:spcPct val="0"/>
            </a:spcBef>
            <a:spcAft>
              <a:spcPct val="35000"/>
            </a:spcAft>
            <a:buNone/>
          </a:pPr>
          <a:r>
            <a:rPr lang="en-US" sz="1100" b="1" i="1" kern="1200"/>
            <a:t>FRM4GHG2.0</a:t>
          </a:r>
        </a:p>
        <a:p>
          <a:pPr marL="0" lvl="0" indent="0" algn="l" defTabSz="533400">
            <a:lnSpc>
              <a:spcPct val="90000"/>
            </a:lnSpc>
            <a:spcBef>
              <a:spcPct val="0"/>
            </a:spcBef>
            <a:spcAft>
              <a:spcPct val="35000"/>
            </a:spcAft>
            <a:buNone/>
          </a:pPr>
          <a:r>
            <a:rPr lang="en-GB" sz="1100" b="0" kern="1200">
              <a:latin typeface="+mn-lt"/>
            </a:rPr>
            <a:t>Improve instruments of low-resolution spectrometers; Evolve algorithms; Address network harmonization (TCCON and COCCON)</a:t>
          </a:r>
          <a:endParaRPr lang="en-US" sz="1100" b="1" i="1" kern="1200"/>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Open challenges</a:t>
          </a:r>
        </a:p>
        <a:p>
          <a:pPr marL="0" lvl="0" indent="0" algn="l" defTabSz="488950">
            <a:lnSpc>
              <a:spcPct val="90000"/>
            </a:lnSpc>
            <a:spcBef>
              <a:spcPct val="0"/>
            </a:spcBef>
            <a:spcAft>
              <a:spcPct val="35000"/>
            </a:spcAft>
            <a:buNone/>
          </a:pPr>
          <a:r>
            <a:rPr lang="en-GB" sz="1100" kern="1200"/>
            <a:t>Achieving full FRM maturity with rigorously traceable uncertainty estimates across all observing systems. </a:t>
          </a:r>
        </a:p>
        <a:p>
          <a:pPr marL="0" lvl="0" indent="0" algn="l" defTabSz="488950">
            <a:lnSpc>
              <a:spcPct val="90000"/>
            </a:lnSpc>
            <a:spcBef>
              <a:spcPct val="0"/>
            </a:spcBef>
            <a:spcAft>
              <a:spcPct val="35000"/>
            </a:spcAft>
            <a:buNone/>
          </a:pPr>
          <a:r>
            <a:rPr lang="en-GB" sz="1100" kern="1200"/>
            <a:t>Maintaining long-term calibration stability and instrument consistency </a:t>
          </a:r>
        </a:p>
        <a:p>
          <a:pPr marL="0" lvl="0" indent="0" algn="l" defTabSz="488950">
            <a:lnSpc>
              <a:spcPct val="90000"/>
            </a:lnSpc>
            <a:spcBef>
              <a:spcPct val="0"/>
            </a:spcBef>
            <a:spcAft>
              <a:spcPct val="35000"/>
            </a:spcAft>
            <a:buNone/>
          </a:pPr>
          <a:r>
            <a:rPr lang="en-GB" sz="1100" kern="1200"/>
            <a:t>Harmonization between networks (TCCON, NDACC, COCCON)</a:t>
          </a:r>
        </a:p>
        <a:p>
          <a:pPr marL="0" lvl="0" indent="0" algn="l" defTabSz="488950">
            <a:lnSpc>
              <a:spcPct val="90000"/>
            </a:lnSpc>
            <a:spcBef>
              <a:spcPct val="0"/>
            </a:spcBef>
            <a:spcAft>
              <a:spcPct val="35000"/>
            </a:spcAft>
            <a:buNone/>
          </a:pPr>
          <a:r>
            <a:rPr lang="en-GB" sz="1100" kern="1200"/>
            <a:t>Ship measurements over the ocean</a:t>
          </a:r>
          <a:endParaRPr lang="en-GB" sz="1100" b="0" kern="1200"/>
        </a:p>
      </dsp:txBody>
      <dsp:txXfrm>
        <a:off x="6424659" y="2359922"/>
        <a:ext cx="2907852" cy="123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595970"/>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855033"/>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595970"/>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1" kern="1200"/>
            <a:t>Project start/end</a:t>
          </a:r>
        </a:p>
        <a:p>
          <a:pPr marL="0" lvl="0" indent="0" algn="l" defTabSz="666750">
            <a:lnSpc>
              <a:spcPct val="90000"/>
            </a:lnSpc>
            <a:spcBef>
              <a:spcPct val="0"/>
            </a:spcBef>
            <a:spcAft>
              <a:spcPct val="35000"/>
            </a:spcAft>
            <a:buNone/>
          </a:pPr>
          <a:r>
            <a:rPr lang="en-US" sz="1500" b="1" kern="1200"/>
            <a:t>COCCON PROCEEDS</a:t>
          </a:r>
          <a:r>
            <a:rPr lang="en-US" sz="1500" kern="1200"/>
            <a:t>: 2017 – 2023</a:t>
          </a:r>
        </a:p>
        <a:p>
          <a:pPr marL="0" lvl="0" indent="0" algn="l" defTabSz="666750">
            <a:lnSpc>
              <a:spcPct val="90000"/>
            </a:lnSpc>
            <a:spcBef>
              <a:spcPct val="0"/>
            </a:spcBef>
            <a:spcAft>
              <a:spcPct val="35000"/>
            </a:spcAft>
            <a:buNone/>
          </a:pPr>
          <a:r>
            <a:rPr lang="en-US" sz="1500" b="1" kern="1200"/>
            <a:t>COCCON OPERA:</a:t>
          </a:r>
          <a:r>
            <a:rPr lang="en-US" sz="1500" kern="1200"/>
            <a:t> 2023 – 2027</a:t>
          </a:r>
        </a:p>
        <a:p>
          <a:pPr marL="0" lvl="0" indent="0" algn="l" defTabSz="666750">
            <a:lnSpc>
              <a:spcPct val="90000"/>
            </a:lnSpc>
            <a:spcBef>
              <a:spcPct val="0"/>
            </a:spcBef>
            <a:spcAft>
              <a:spcPct val="35000"/>
            </a:spcAft>
            <a:buNone/>
          </a:pPr>
          <a:endParaRPr lang="en-US" sz="1500" i="1" kern="1200"/>
        </a:p>
      </dsp:txBody>
      <dsp:txXfrm>
        <a:off x="1512151" y="595970"/>
        <a:ext cx="2907852" cy="1233634"/>
      </dsp:txXfrm>
    </dsp:sp>
    <dsp:sp modelId="{2478ADBC-E8EB-480D-AEA4-A76C8A65246F}">
      <dsp:nvSpPr>
        <dsp:cNvPr id="0" name=""/>
        <dsp:cNvSpPr/>
      </dsp:nvSpPr>
      <dsp:spPr>
        <a:xfrm>
          <a:off x="4926675" y="595970"/>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855033"/>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595970"/>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Project Objectives</a:t>
          </a:r>
        </a:p>
        <a:p>
          <a:pPr marL="0" lvl="0" indent="0" algn="l" defTabSz="488950">
            <a:lnSpc>
              <a:spcPct val="90000"/>
            </a:lnSpc>
            <a:spcBef>
              <a:spcPct val="0"/>
            </a:spcBef>
            <a:spcAft>
              <a:spcPct val="35000"/>
            </a:spcAft>
            <a:buNone/>
          </a:pPr>
          <a:r>
            <a:rPr lang="en-GB" sz="1000" kern="1200"/>
            <a:t>Build a </a:t>
          </a:r>
          <a:r>
            <a:rPr lang="en-GB" sz="1000" b="1" kern="1200"/>
            <a:t>low-cost, standardized FTIR-based network</a:t>
          </a:r>
          <a:r>
            <a:rPr lang="en-GB" sz="1000" kern="1200"/>
            <a:t> for greenhouse-gas column measurements.</a:t>
          </a:r>
        </a:p>
        <a:p>
          <a:pPr marL="0" lvl="0" indent="0" algn="l" defTabSz="488950">
            <a:lnSpc>
              <a:spcPct val="90000"/>
            </a:lnSpc>
            <a:spcBef>
              <a:spcPct val="0"/>
            </a:spcBef>
            <a:spcAft>
              <a:spcPct val="35000"/>
            </a:spcAft>
            <a:buNone/>
          </a:pPr>
          <a:r>
            <a:rPr lang="en-GB" sz="1000" kern="1200"/>
            <a:t>Provide </a:t>
          </a:r>
          <a:r>
            <a:rPr lang="en-GB" sz="1000" b="1" kern="1200"/>
            <a:t>Fiducial Reference Measurements (FRM)</a:t>
          </a:r>
          <a:r>
            <a:rPr lang="en-GB" sz="1000" kern="1200"/>
            <a:t> for: CO₂ and CH₄</a:t>
          </a:r>
        </a:p>
        <a:p>
          <a:pPr marL="0" lvl="0" indent="0" algn="l" defTabSz="488950">
            <a:lnSpc>
              <a:spcPct val="90000"/>
            </a:lnSpc>
            <a:spcBef>
              <a:spcPct val="0"/>
            </a:spcBef>
            <a:spcAft>
              <a:spcPct val="35000"/>
            </a:spcAft>
            <a:buNone/>
          </a:pPr>
          <a:r>
            <a:rPr lang="en-GB" sz="1000" kern="1200"/>
            <a:t>Support validation of atmospheric satellite missions</a:t>
          </a:r>
        </a:p>
        <a:p>
          <a:pPr marL="0" lvl="0" indent="0" algn="l" defTabSz="488950">
            <a:lnSpc>
              <a:spcPct val="90000"/>
            </a:lnSpc>
            <a:spcBef>
              <a:spcPct val="0"/>
            </a:spcBef>
            <a:spcAft>
              <a:spcPct val="35000"/>
            </a:spcAft>
            <a:buNone/>
          </a:pPr>
          <a:r>
            <a:rPr lang="en-GB" sz="1000" kern="1200"/>
            <a:t>Harmonize instruments and retrievals across distributed stations by: using common spectrometer configuration standards, standardized calibration procedures, centralized processing (e.g., COCCON Central Facility).</a:t>
          </a:r>
        </a:p>
        <a:p>
          <a:pPr marL="0" lvl="0" indent="0" algn="l" defTabSz="488950">
            <a:lnSpc>
              <a:spcPct val="90000"/>
            </a:lnSpc>
            <a:spcBef>
              <a:spcPct val="0"/>
            </a:spcBef>
            <a:spcAft>
              <a:spcPct val="35000"/>
            </a:spcAft>
            <a:buNone/>
          </a:pPr>
          <a:r>
            <a:rPr lang="en-GB" sz="1000" kern="1200"/>
            <a:t>Enable </a:t>
          </a:r>
          <a:r>
            <a:rPr lang="en-GB" sz="1000" b="1" kern="1200"/>
            <a:t>dense spatial sampling</a:t>
          </a:r>
          <a:r>
            <a:rPr lang="en-GB" sz="1000" kern="1200"/>
            <a:t> not covered by high-end networks like TCCON. </a:t>
          </a:r>
        </a:p>
        <a:p>
          <a:pPr marL="0" lvl="0" indent="0" algn="l" defTabSz="488950">
            <a:lnSpc>
              <a:spcPct val="90000"/>
            </a:lnSpc>
            <a:spcBef>
              <a:spcPct val="0"/>
            </a:spcBef>
            <a:spcAft>
              <a:spcPct val="35000"/>
            </a:spcAft>
            <a:buNone/>
          </a:pPr>
          <a:endParaRPr lang="en-GB" sz="1100" b="1" kern="1200"/>
        </a:p>
        <a:p>
          <a:pPr marL="0" lvl="0" indent="0" algn="l" defTabSz="488950">
            <a:lnSpc>
              <a:spcPct val="90000"/>
            </a:lnSpc>
            <a:spcBef>
              <a:spcPct val="0"/>
            </a:spcBef>
            <a:spcAft>
              <a:spcPct val="35000"/>
            </a:spcAft>
            <a:buNone/>
          </a:pPr>
          <a:endParaRPr lang="en-US" sz="1100" i="1" kern="1200"/>
        </a:p>
      </dsp:txBody>
      <dsp:txXfrm>
        <a:off x="6424659" y="595970"/>
        <a:ext cx="2907852" cy="1233634"/>
      </dsp:txXfrm>
    </dsp:sp>
    <dsp:sp modelId="{AFE2345F-BC5F-40C6-8AC3-C8582BC92068}">
      <dsp:nvSpPr>
        <dsp:cNvPr id="0" name=""/>
        <dsp:cNvSpPr/>
      </dsp:nvSpPr>
      <dsp:spPr>
        <a:xfrm>
          <a:off x="14166" y="2579081"/>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838144"/>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579081"/>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00050">
            <a:lnSpc>
              <a:spcPct val="90000"/>
            </a:lnSpc>
            <a:spcBef>
              <a:spcPct val="0"/>
            </a:spcBef>
            <a:spcAft>
              <a:spcPct val="35000"/>
            </a:spcAft>
            <a:buNone/>
          </a:pPr>
          <a:r>
            <a:rPr lang="en-US" sz="900" b="1" kern="1200"/>
            <a:t>Expected Outcomes</a:t>
          </a:r>
        </a:p>
        <a:p>
          <a:pPr marL="0" lvl="0" indent="0" algn="l" defTabSz="400050">
            <a:lnSpc>
              <a:spcPct val="90000"/>
            </a:lnSpc>
            <a:spcBef>
              <a:spcPct val="0"/>
            </a:spcBef>
            <a:spcAft>
              <a:spcPct val="35000"/>
            </a:spcAft>
            <a:buNone/>
          </a:pPr>
          <a:r>
            <a:rPr lang="en-US" sz="900" b="1" kern="1200"/>
            <a:t>COCCON PROCEEDS</a:t>
          </a:r>
          <a:r>
            <a:rPr lang="en-US" sz="900" kern="1200"/>
            <a:t>:</a:t>
          </a:r>
        </a:p>
        <a:p>
          <a:pPr marL="0" lvl="0" indent="0" algn="l" defTabSz="400050">
            <a:lnSpc>
              <a:spcPct val="90000"/>
            </a:lnSpc>
            <a:spcBef>
              <a:spcPct val="0"/>
            </a:spcBef>
            <a:spcAft>
              <a:spcPct val="35000"/>
            </a:spcAft>
            <a:buNone/>
          </a:pPr>
          <a:r>
            <a:rPr lang="en-US" sz="900" kern="1200"/>
            <a:t>FTIR EM27/SUN – Prototype for </a:t>
          </a:r>
          <a:r>
            <a:rPr lang="en-US" sz="900" kern="1200" err="1"/>
            <a:t>centralised</a:t>
          </a:r>
          <a:r>
            <a:rPr lang="en-US" sz="900" kern="1200"/>
            <a:t> data collection and processing facility</a:t>
          </a:r>
        </a:p>
        <a:p>
          <a:pPr marL="0" lvl="0" indent="0" algn="l" defTabSz="400050">
            <a:lnSpc>
              <a:spcPct val="90000"/>
            </a:lnSpc>
            <a:spcBef>
              <a:spcPct val="0"/>
            </a:spcBef>
            <a:spcAft>
              <a:spcPct val="35000"/>
            </a:spcAft>
            <a:buFont typeface="Arial"/>
            <a:buNone/>
          </a:pPr>
          <a:r>
            <a:rPr lang="en-US" sz="900" kern="1200"/>
            <a:t>CO, CO2, CH4 Spectra generation from the raw interferograms</a:t>
          </a:r>
        </a:p>
        <a:p>
          <a:pPr marL="0" lvl="0" indent="0" algn="l" defTabSz="400050">
            <a:lnSpc>
              <a:spcPct val="90000"/>
            </a:lnSpc>
            <a:spcBef>
              <a:spcPct val="0"/>
            </a:spcBef>
            <a:spcAft>
              <a:spcPct val="35000"/>
            </a:spcAft>
            <a:buFont typeface="Arial"/>
            <a:buNone/>
          </a:pPr>
          <a:r>
            <a:rPr lang="en-US" sz="900" kern="1200"/>
            <a:t>Perform a quality screening for discarding invalid spectra</a:t>
          </a:r>
        </a:p>
        <a:p>
          <a:pPr marL="0" lvl="0" indent="0" algn="l" defTabSz="400050">
            <a:lnSpc>
              <a:spcPct val="90000"/>
            </a:lnSpc>
            <a:spcBef>
              <a:spcPct val="0"/>
            </a:spcBef>
            <a:spcAft>
              <a:spcPct val="35000"/>
            </a:spcAft>
            <a:buFont typeface="Arial"/>
            <a:buNone/>
          </a:pPr>
          <a:r>
            <a:rPr lang="en-US" sz="900" kern="1200"/>
            <a:t>Demonstration of the validity of the workflow and of the generated spectra by performing a quantitative spectral analysis </a:t>
          </a:r>
        </a:p>
        <a:p>
          <a:pPr marL="0" lvl="0" indent="0" algn="l" defTabSz="400050">
            <a:lnSpc>
              <a:spcPct val="90000"/>
            </a:lnSpc>
            <a:spcBef>
              <a:spcPct val="0"/>
            </a:spcBef>
            <a:spcAft>
              <a:spcPct val="35000"/>
            </a:spcAft>
            <a:buFont typeface="Arial"/>
            <a:buNone/>
          </a:pPr>
          <a:r>
            <a:rPr lang="en-US" sz="900" b="1" kern="1200"/>
            <a:t>COCCON OPERA:</a:t>
          </a:r>
          <a:r>
            <a:rPr lang="en-US" sz="900" kern="1200"/>
            <a:t> 2023 – 2027</a:t>
          </a:r>
        </a:p>
        <a:p>
          <a:pPr marL="0" lvl="0" indent="0" algn="l" defTabSz="400050">
            <a:lnSpc>
              <a:spcPct val="90000"/>
            </a:lnSpc>
            <a:spcBef>
              <a:spcPct val="0"/>
            </a:spcBef>
            <a:spcAft>
              <a:spcPct val="35000"/>
            </a:spcAft>
            <a:buFont typeface="Arial"/>
            <a:buNone/>
          </a:pPr>
          <a:r>
            <a:rPr lang="en-US" sz="900" u="sng" kern="1200"/>
            <a:t>Network processing Operations, including</a:t>
          </a:r>
          <a:r>
            <a:rPr lang="en-US" sz="900" kern="1200"/>
            <a:t>: </a:t>
          </a:r>
        </a:p>
        <a:p>
          <a:pPr marL="0" lvl="0" indent="0" algn="l" defTabSz="400050">
            <a:lnSpc>
              <a:spcPct val="90000"/>
            </a:lnSpc>
            <a:spcBef>
              <a:spcPct val="0"/>
            </a:spcBef>
            <a:spcAft>
              <a:spcPct val="35000"/>
            </a:spcAft>
            <a:buFont typeface="Arial"/>
            <a:buNone/>
          </a:pPr>
          <a:r>
            <a:rPr lang="en-US" sz="900" kern="1200"/>
            <a:t>central processing, network operation and reporting, </a:t>
          </a:r>
        </a:p>
        <a:p>
          <a:pPr marL="0" lvl="0" indent="0" algn="l" defTabSz="400050">
            <a:lnSpc>
              <a:spcPct val="90000"/>
            </a:lnSpc>
            <a:spcBef>
              <a:spcPct val="0"/>
            </a:spcBef>
            <a:spcAft>
              <a:spcPct val="35000"/>
            </a:spcAft>
            <a:buFont typeface="Arial"/>
            <a:buNone/>
          </a:pPr>
          <a:r>
            <a:rPr lang="en-US" sz="900" kern="1200"/>
            <a:t>data dissemination to EVDC, COCCON Web services, </a:t>
          </a:r>
        </a:p>
        <a:p>
          <a:pPr marL="0" lvl="0" indent="0" algn="l" defTabSz="400050">
            <a:lnSpc>
              <a:spcPct val="90000"/>
            </a:lnSpc>
            <a:spcBef>
              <a:spcPct val="0"/>
            </a:spcBef>
            <a:spcAft>
              <a:spcPct val="35000"/>
            </a:spcAft>
            <a:buFont typeface="Arial"/>
            <a:buNone/>
          </a:pPr>
          <a:r>
            <a:rPr lang="en-US" sz="900" kern="1200"/>
            <a:t>set up of ca 6 EM27/SUN instruments in Spain (collaboration AEMET)</a:t>
          </a:r>
        </a:p>
        <a:p>
          <a:pPr marL="0" lvl="0" indent="0" algn="l" defTabSz="400050">
            <a:lnSpc>
              <a:spcPct val="90000"/>
            </a:lnSpc>
            <a:spcBef>
              <a:spcPct val="0"/>
            </a:spcBef>
            <a:spcAft>
              <a:spcPct val="35000"/>
            </a:spcAft>
            <a:buFont typeface="Arial"/>
            <a:buNone/>
          </a:pPr>
          <a:r>
            <a:rPr lang="en-US" sz="900" u="sng" kern="1200"/>
            <a:t>R&amp;D: COCCON instrument evolution </a:t>
          </a:r>
        </a:p>
        <a:p>
          <a:pPr marL="0" lvl="0" indent="0" algn="l" defTabSz="400050">
            <a:lnSpc>
              <a:spcPct val="90000"/>
            </a:lnSpc>
            <a:spcBef>
              <a:spcPct val="0"/>
            </a:spcBef>
            <a:spcAft>
              <a:spcPct val="35000"/>
            </a:spcAft>
            <a:buNone/>
          </a:pPr>
          <a:endParaRPr lang="en-US" sz="1100" b="1" i="1" kern="1200"/>
        </a:p>
      </dsp:txBody>
      <dsp:txXfrm>
        <a:off x="1512151" y="2579081"/>
        <a:ext cx="2907852" cy="1233634"/>
      </dsp:txXfrm>
    </dsp:sp>
    <dsp:sp modelId="{86F0E68F-07C6-452D-97D2-DEFB10D87816}">
      <dsp:nvSpPr>
        <dsp:cNvPr id="0" name=""/>
        <dsp:cNvSpPr/>
      </dsp:nvSpPr>
      <dsp:spPr>
        <a:xfrm>
          <a:off x="4908010" y="2579081"/>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838144"/>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579081"/>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1" kern="1200"/>
            <a:t>Open challenges</a:t>
          </a:r>
        </a:p>
        <a:p>
          <a:pPr marL="0" lvl="0" indent="0" algn="l" defTabSz="488950">
            <a:lnSpc>
              <a:spcPct val="90000"/>
            </a:lnSpc>
            <a:spcBef>
              <a:spcPct val="0"/>
            </a:spcBef>
            <a:spcAft>
              <a:spcPct val="35000"/>
            </a:spcAft>
            <a:buNone/>
          </a:pPr>
          <a:r>
            <a:rPr lang="en-GB" sz="900" kern="1200"/>
            <a:t>Network is growing fast, important: </a:t>
          </a:r>
        </a:p>
        <a:p>
          <a:pPr marL="0" lvl="0" indent="0" algn="l" defTabSz="488950">
            <a:lnSpc>
              <a:spcPct val="90000"/>
            </a:lnSpc>
            <a:spcBef>
              <a:spcPct val="0"/>
            </a:spcBef>
            <a:spcAft>
              <a:spcPct val="35000"/>
            </a:spcAft>
            <a:buNone/>
          </a:pPr>
          <a:r>
            <a:rPr lang="en-GB" sz="900" kern="1200"/>
            <a:t>Ensuring long-term </a:t>
          </a:r>
          <a:r>
            <a:rPr lang="en-GB" sz="900" b="0" kern="1200"/>
            <a:t>instrument calibration stability </a:t>
          </a:r>
          <a:r>
            <a:rPr lang="en-GB" sz="900" kern="1200"/>
            <a:t>across many distributed stations.</a:t>
          </a:r>
        </a:p>
        <a:p>
          <a:pPr marL="0" lvl="0" indent="0" algn="l" defTabSz="488950">
            <a:lnSpc>
              <a:spcPct val="90000"/>
            </a:lnSpc>
            <a:spcBef>
              <a:spcPct val="0"/>
            </a:spcBef>
            <a:spcAft>
              <a:spcPct val="35000"/>
            </a:spcAft>
            <a:buNone/>
          </a:pPr>
          <a:r>
            <a:rPr lang="en-GB" sz="900" kern="1200"/>
            <a:t>Harmonizing data quality across heterogeneous operators</a:t>
          </a:r>
        </a:p>
        <a:p>
          <a:pPr marL="0" lvl="0" indent="0" algn="l" defTabSz="488950">
            <a:lnSpc>
              <a:spcPct val="90000"/>
            </a:lnSpc>
            <a:spcBef>
              <a:spcPct val="0"/>
            </a:spcBef>
            <a:spcAft>
              <a:spcPct val="35000"/>
            </a:spcAft>
            <a:buNone/>
          </a:pPr>
          <a:r>
            <a:rPr lang="en-GB" sz="900" kern="1200"/>
            <a:t>Scaling data processing and QA/QC </a:t>
          </a:r>
        </a:p>
        <a:p>
          <a:pPr marL="0" lvl="0" indent="0" algn="l" defTabSz="488950">
            <a:lnSpc>
              <a:spcPct val="90000"/>
            </a:lnSpc>
            <a:spcBef>
              <a:spcPct val="0"/>
            </a:spcBef>
            <a:spcAft>
              <a:spcPct val="35000"/>
            </a:spcAft>
            <a:buNone/>
          </a:pPr>
          <a:r>
            <a:rPr lang="en-GB" sz="900" kern="1200"/>
            <a:t>Ensuring traceable uncertainty propagation comparable to higher-end systems like TCCON. </a:t>
          </a:r>
        </a:p>
        <a:p>
          <a:pPr marL="0" lvl="0" indent="0" algn="l" defTabSz="488950">
            <a:lnSpc>
              <a:spcPct val="90000"/>
            </a:lnSpc>
            <a:spcBef>
              <a:spcPct val="0"/>
            </a:spcBef>
            <a:spcAft>
              <a:spcPct val="35000"/>
            </a:spcAft>
            <a:buNone/>
          </a:pPr>
          <a:r>
            <a:rPr lang="en-GB" sz="900" kern="1200"/>
            <a:t>Long-term sustainability of operations (beyond ESA project funding cycles).</a:t>
          </a:r>
        </a:p>
        <a:p>
          <a:pPr marL="0" lvl="0" indent="0" algn="l" defTabSz="488950">
            <a:lnSpc>
              <a:spcPct val="90000"/>
            </a:lnSpc>
            <a:spcBef>
              <a:spcPct val="0"/>
            </a:spcBef>
            <a:spcAft>
              <a:spcPct val="35000"/>
            </a:spcAft>
            <a:buNone/>
          </a:pPr>
          <a:r>
            <a:rPr lang="en-GB" sz="900" kern="1200"/>
            <a:t>Achieving full FRM maturity with rigorously traceable uncertainty estimates across all observing systems.</a:t>
          </a:r>
          <a:r>
            <a:rPr lang="en-GB" sz="1000" kern="1200"/>
            <a:t> </a:t>
          </a:r>
        </a:p>
        <a:p>
          <a:pPr marL="0" lvl="0" indent="0" algn="l" defTabSz="488950">
            <a:lnSpc>
              <a:spcPct val="90000"/>
            </a:lnSpc>
            <a:spcBef>
              <a:spcPct val="0"/>
            </a:spcBef>
            <a:spcAft>
              <a:spcPct val="35000"/>
            </a:spcAft>
            <a:buNone/>
          </a:pPr>
          <a:endParaRPr lang="en-GB" sz="1100" b="0" kern="1200"/>
        </a:p>
      </dsp:txBody>
      <dsp:txXfrm>
        <a:off x="6424659" y="2579081"/>
        <a:ext cx="2907852" cy="12336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16102" y="138243"/>
          <a:ext cx="1535889" cy="15358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43863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981110"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May 2024 – June 2028</a:t>
          </a:r>
        </a:p>
        <a:p>
          <a:pPr marL="0" lvl="0" indent="0" algn="l" defTabSz="622300">
            <a:lnSpc>
              <a:spcPct val="90000"/>
            </a:lnSpc>
            <a:spcBef>
              <a:spcPct val="0"/>
            </a:spcBef>
            <a:spcAft>
              <a:spcPct val="35000"/>
            </a:spcAft>
            <a:buNone/>
          </a:pPr>
          <a:r>
            <a:rPr lang="en-GB" sz="1400" i="0" kern="1200"/>
            <a:t>Build on St3TART (2021-2023)</a:t>
          </a:r>
        </a:p>
        <a:p>
          <a:pPr marL="0" lvl="0" indent="0" algn="l" defTabSz="622300">
            <a:lnSpc>
              <a:spcPct val="90000"/>
            </a:lnSpc>
            <a:spcBef>
              <a:spcPct val="0"/>
            </a:spcBef>
            <a:spcAft>
              <a:spcPct val="35000"/>
            </a:spcAft>
            <a:buNone/>
          </a:pPr>
          <a:r>
            <a:rPr lang="en-US" sz="1400" i="0" kern="1200"/>
            <a:t>Set up phase of FRM sites (May/Dec 2024)</a:t>
          </a:r>
        </a:p>
        <a:p>
          <a:pPr marL="0" lvl="0" indent="0" algn="l" defTabSz="622300">
            <a:lnSpc>
              <a:spcPct val="90000"/>
            </a:lnSpc>
            <a:spcBef>
              <a:spcPct val="0"/>
            </a:spcBef>
            <a:spcAft>
              <a:spcPct val="35000"/>
            </a:spcAft>
            <a:buNone/>
          </a:pPr>
          <a:r>
            <a:rPr lang="en-US" sz="1400" i="0" kern="1200"/>
            <a:t>Rehearsal phase to demonstrate operational readiness (Jan/Apr 2025) </a:t>
          </a:r>
        </a:p>
        <a:p>
          <a:pPr marL="0" lvl="0" indent="0" algn="l" defTabSz="622300">
            <a:lnSpc>
              <a:spcPct val="90000"/>
            </a:lnSpc>
            <a:spcBef>
              <a:spcPct val="0"/>
            </a:spcBef>
            <a:spcAft>
              <a:spcPct val="35000"/>
            </a:spcAft>
            <a:buNone/>
          </a:pPr>
          <a:r>
            <a:rPr lang="en-US" sz="1400" i="0" kern="1200"/>
            <a:t>Routine Operational phase to provide FRM for altimetry L2 Hydro-</a:t>
          </a:r>
          <a:r>
            <a:rPr lang="en-US" sz="1400" i="0" kern="1200" err="1"/>
            <a:t>Cryo</a:t>
          </a:r>
          <a:r>
            <a:rPr lang="en-US" sz="1400" i="0" kern="1200"/>
            <a:t> validation</a:t>
          </a:r>
        </a:p>
      </dsp:txBody>
      <dsp:txXfrm>
        <a:off x="1981110" y="138243"/>
        <a:ext cx="3620310" cy="1535889"/>
      </dsp:txXfrm>
    </dsp:sp>
    <dsp:sp modelId="{2478ADBC-E8EB-480D-AEA4-A76C8A65246F}">
      <dsp:nvSpPr>
        <dsp:cNvPr id="0" name=""/>
        <dsp:cNvSpPr/>
      </dsp:nvSpPr>
      <dsp:spPr>
        <a:xfrm>
          <a:off x="6232232" y="138243"/>
          <a:ext cx="1535889" cy="153588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655476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8097241"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1" kern="1200"/>
            <a:t>Project Objectives</a:t>
          </a:r>
        </a:p>
        <a:p>
          <a:pPr marL="0" lvl="0" indent="0" algn="l" defTabSz="666750">
            <a:lnSpc>
              <a:spcPct val="90000"/>
            </a:lnSpc>
            <a:spcBef>
              <a:spcPct val="0"/>
            </a:spcBef>
            <a:spcAft>
              <a:spcPct val="35000"/>
            </a:spcAft>
            <a:buNone/>
          </a:pPr>
          <a:r>
            <a:rPr lang="en-GB" sz="1500" b="0" i="1" u="none" kern="1200"/>
            <a:t>Operationally provide FRM to support the validation activities and foster exploitation of the Sentinel-3 SAR altimeter Hydro-</a:t>
          </a:r>
          <a:r>
            <a:rPr lang="en-GB" sz="1500" b="0" i="1" u="none" kern="1200" err="1"/>
            <a:t>Cryo</a:t>
          </a:r>
          <a:r>
            <a:rPr lang="en-GB" sz="1500" b="0" i="1" u="none" kern="1200"/>
            <a:t> thematic data products over Inland Waters, Sea Ice and Land Ice.</a:t>
          </a:r>
          <a:endParaRPr lang="en-US" sz="1500" i="1" kern="1200"/>
        </a:p>
      </dsp:txBody>
      <dsp:txXfrm>
        <a:off x="8097241" y="138243"/>
        <a:ext cx="3620310" cy="1535889"/>
      </dsp:txXfrm>
    </dsp:sp>
    <dsp:sp modelId="{AFE2345F-BC5F-40C6-8AC3-C8582BC92068}">
      <dsp:nvSpPr>
        <dsp:cNvPr id="0" name=""/>
        <dsp:cNvSpPr/>
      </dsp:nvSpPr>
      <dsp:spPr>
        <a:xfrm>
          <a:off x="116102" y="2359922"/>
          <a:ext cx="1535889" cy="153588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43863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981110"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Expected Outcomes</a:t>
          </a:r>
        </a:p>
        <a:p>
          <a:pPr marL="0" lvl="0" indent="0" algn="l" defTabSz="622300">
            <a:lnSpc>
              <a:spcPct val="90000"/>
            </a:lnSpc>
            <a:spcBef>
              <a:spcPct val="0"/>
            </a:spcBef>
            <a:spcAft>
              <a:spcPct val="35000"/>
            </a:spcAft>
            <a:buNone/>
          </a:pPr>
          <a:r>
            <a:rPr lang="en-GB" sz="1200" b="0" i="0" kern="1200"/>
            <a:t>Establish and operate FRM super and opportunity sites and opportunity sites</a:t>
          </a:r>
        </a:p>
        <a:p>
          <a:pPr marL="0" lvl="0" indent="0" algn="l" defTabSz="622300">
            <a:lnSpc>
              <a:spcPct val="90000"/>
            </a:lnSpc>
            <a:spcBef>
              <a:spcPct val="0"/>
            </a:spcBef>
            <a:spcAft>
              <a:spcPct val="35000"/>
            </a:spcAft>
            <a:buNone/>
          </a:pPr>
          <a:r>
            <a:rPr lang="en-GB" sz="1200" b="0" i="0" kern="1200"/>
            <a:t>Develop operational plans for FRM provision;</a:t>
          </a:r>
        </a:p>
        <a:p>
          <a:pPr marL="0" lvl="0" indent="0" algn="l" defTabSz="622300">
            <a:lnSpc>
              <a:spcPct val="90000"/>
            </a:lnSpc>
            <a:spcBef>
              <a:spcPct val="0"/>
            </a:spcBef>
            <a:spcAft>
              <a:spcPct val="35000"/>
            </a:spcAft>
            <a:buNone/>
          </a:pPr>
          <a:r>
            <a:rPr lang="en-GB" sz="1200" b="0" i="0" kern="1200"/>
            <a:t>Acquire, process and deliver FRM data for Cal/Val activities, including uncertainty characterization;</a:t>
          </a:r>
        </a:p>
        <a:p>
          <a:pPr marL="0" lvl="0" indent="0" algn="l" defTabSz="622300">
            <a:lnSpc>
              <a:spcPct val="90000"/>
            </a:lnSpc>
            <a:spcBef>
              <a:spcPct val="0"/>
            </a:spcBef>
            <a:spcAft>
              <a:spcPct val="35000"/>
            </a:spcAft>
            <a:buNone/>
          </a:pPr>
          <a:r>
            <a:rPr lang="en-GB" sz="1200" b="0" i="0" kern="1200"/>
            <a:t>Foster new initiatives and community engagement</a:t>
          </a:r>
        </a:p>
        <a:p>
          <a:pPr marL="0" lvl="0" indent="0" algn="l" defTabSz="622300">
            <a:lnSpc>
              <a:spcPct val="90000"/>
            </a:lnSpc>
            <a:spcBef>
              <a:spcPct val="0"/>
            </a:spcBef>
            <a:spcAft>
              <a:spcPct val="35000"/>
            </a:spcAft>
            <a:buNone/>
          </a:pPr>
          <a:r>
            <a:rPr lang="en-GB" sz="1200" b="0" i="0" kern="1200"/>
            <a:t>Contribute to future Altimetry missions by developing a roadmap.</a:t>
          </a:r>
          <a:endParaRPr lang="en-US" sz="1200" i="1" kern="1200"/>
        </a:p>
      </dsp:txBody>
      <dsp:txXfrm>
        <a:off x="1981110" y="2359922"/>
        <a:ext cx="3620310" cy="1535889"/>
      </dsp:txXfrm>
    </dsp:sp>
    <dsp:sp modelId="{86F0E68F-07C6-452D-97D2-DEFB10D87816}">
      <dsp:nvSpPr>
        <dsp:cNvPr id="0" name=""/>
        <dsp:cNvSpPr/>
      </dsp:nvSpPr>
      <dsp:spPr>
        <a:xfrm>
          <a:off x="6232232" y="2359922"/>
          <a:ext cx="1535889" cy="153588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655476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8097241"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b="1" kern="1200"/>
            <a:t>Open challenges</a:t>
          </a:r>
        </a:p>
        <a:p>
          <a:pPr marL="0" lvl="0" indent="0" algn="l" defTabSz="666750">
            <a:lnSpc>
              <a:spcPct val="90000"/>
            </a:lnSpc>
            <a:spcBef>
              <a:spcPct val="0"/>
            </a:spcBef>
            <a:spcAft>
              <a:spcPct val="35000"/>
            </a:spcAft>
            <a:buNone/>
          </a:pPr>
          <a:r>
            <a:rPr lang="en-US" sz="1500" i="1" kern="1200"/>
            <a:t>Continuity of FRMs in polar regions</a:t>
          </a:r>
        </a:p>
        <a:p>
          <a:pPr marL="0" lvl="0" indent="0" algn="l" defTabSz="666750">
            <a:lnSpc>
              <a:spcPct val="90000"/>
            </a:lnSpc>
            <a:spcBef>
              <a:spcPct val="0"/>
            </a:spcBef>
            <a:spcAft>
              <a:spcPct val="35000"/>
            </a:spcAft>
            <a:buNone/>
          </a:pPr>
          <a:r>
            <a:rPr lang="en-US" sz="1500" i="1" kern="1200"/>
            <a:t>Standardize and harmonized data processing across national networks</a:t>
          </a:r>
        </a:p>
      </dsp:txBody>
      <dsp:txXfrm>
        <a:off x="8097241" y="2359922"/>
        <a:ext cx="3620310" cy="15358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16102" y="138243"/>
          <a:ext cx="1535889" cy="15358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43863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981110"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Oct  2024 – Oct 2026</a:t>
          </a:r>
        </a:p>
        <a:p>
          <a:pPr marL="0" lvl="0" indent="0" algn="l" defTabSz="622300">
            <a:lnSpc>
              <a:spcPct val="90000"/>
            </a:lnSpc>
            <a:spcBef>
              <a:spcPct val="0"/>
            </a:spcBef>
            <a:spcAft>
              <a:spcPct val="35000"/>
            </a:spcAft>
            <a:buNone/>
          </a:pPr>
          <a:r>
            <a:rPr lang="en-US" sz="1400" i="0" kern="1200"/>
            <a:t>Provision of roadmap for Cal/Val activities and FRM needs for the validation of CRITSAL L2 Hydro-</a:t>
          </a:r>
          <a:r>
            <a:rPr lang="en-US" sz="1400" i="0" kern="1200" err="1"/>
            <a:t>Cryo</a:t>
          </a:r>
          <a:r>
            <a:rPr lang="en-US" sz="1400" i="0" kern="1200"/>
            <a:t> data products</a:t>
          </a:r>
        </a:p>
      </dsp:txBody>
      <dsp:txXfrm>
        <a:off x="1981110" y="138243"/>
        <a:ext cx="3620310" cy="1535889"/>
      </dsp:txXfrm>
    </dsp:sp>
    <dsp:sp modelId="{2478ADBC-E8EB-480D-AEA4-A76C8A65246F}">
      <dsp:nvSpPr>
        <dsp:cNvPr id="0" name=""/>
        <dsp:cNvSpPr/>
      </dsp:nvSpPr>
      <dsp:spPr>
        <a:xfrm>
          <a:off x="6232232" y="138243"/>
          <a:ext cx="1535889" cy="153588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655476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8097241"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t>Project Objectives</a:t>
          </a:r>
        </a:p>
        <a:p>
          <a:pPr marL="0" lvl="0" indent="0" algn="l" defTabSz="533400">
            <a:lnSpc>
              <a:spcPct val="90000"/>
            </a:lnSpc>
            <a:spcBef>
              <a:spcPct val="0"/>
            </a:spcBef>
            <a:spcAft>
              <a:spcPct val="35000"/>
            </a:spcAft>
            <a:buNone/>
          </a:pPr>
          <a:r>
            <a:rPr lang="en-GB" sz="1200" b="0" i="0" kern="1200"/>
            <a:t>To provide a roadmap for the calibration and validation of the CRISTAL Level-2 data products, covering cryosphere (sea ice, icebergs, land ice) and inland water domains. </a:t>
          </a:r>
        </a:p>
        <a:p>
          <a:pPr marL="0" lvl="0" indent="0" algn="l" defTabSz="533400">
            <a:lnSpc>
              <a:spcPct val="90000"/>
            </a:lnSpc>
            <a:spcBef>
              <a:spcPct val="0"/>
            </a:spcBef>
            <a:spcAft>
              <a:spcPct val="35000"/>
            </a:spcAft>
            <a:buNone/>
          </a:pPr>
          <a:r>
            <a:rPr lang="en-GB" sz="1200" b="0" i="0" kern="1200"/>
            <a:t>To provide tools to preliminarily assess the effectiveness of the proposed validation methods and measurements, </a:t>
          </a:r>
          <a:endParaRPr lang="en-US" sz="1200" i="1" kern="1200"/>
        </a:p>
      </dsp:txBody>
      <dsp:txXfrm>
        <a:off x="8097241" y="138243"/>
        <a:ext cx="3620310" cy="1535889"/>
      </dsp:txXfrm>
    </dsp:sp>
    <dsp:sp modelId="{AFE2345F-BC5F-40C6-8AC3-C8582BC92068}">
      <dsp:nvSpPr>
        <dsp:cNvPr id="0" name=""/>
        <dsp:cNvSpPr/>
      </dsp:nvSpPr>
      <dsp:spPr>
        <a:xfrm>
          <a:off x="116102" y="2359922"/>
          <a:ext cx="1535889" cy="153588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43863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981110"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Expected Outcomes</a:t>
          </a:r>
        </a:p>
        <a:p>
          <a:pPr marL="0" lvl="0" indent="0" algn="l" defTabSz="622300">
            <a:lnSpc>
              <a:spcPct val="90000"/>
            </a:lnSpc>
            <a:spcBef>
              <a:spcPct val="0"/>
            </a:spcBef>
            <a:spcAft>
              <a:spcPct val="35000"/>
            </a:spcAft>
            <a:buNone/>
          </a:pPr>
          <a:r>
            <a:rPr lang="en-GB" sz="1200" b="0" i="0" kern="1200"/>
            <a:t>Definition of Cal/Val methods and protocols</a:t>
          </a:r>
        </a:p>
        <a:p>
          <a:pPr marL="0" lvl="0" indent="0" algn="l" defTabSz="622300">
            <a:lnSpc>
              <a:spcPct val="90000"/>
            </a:lnSpc>
            <a:spcBef>
              <a:spcPct val="0"/>
            </a:spcBef>
            <a:spcAft>
              <a:spcPct val="35000"/>
            </a:spcAft>
            <a:buNone/>
          </a:pPr>
          <a:r>
            <a:rPr lang="en-GB" sz="1200" b="0" i="0" kern="1200"/>
            <a:t>Assessment of FRM sensor needs for CRISTAL L2 Hydro-</a:t>
          </a:r>
          <a:r>
            <a:rPr lang="en-GB" sz="1200" b="0" i="0" kern="1200" err="1"/>
            <a:t>Cryo</a:t>
          </a:r>
          <a:endParaRPr lang="en-GB" sz="1200" b="0" i="0" kern="1200"/>
        </a:p>
        <a:p>
          <a:pPr marL="0" lvl="0" indent="0" algn="l" defTabSz="622300">
            <a:lnSpc>
              <a:spcPct val="90000"/>
            </a:lnSpc>
            <a:spcBef>
              <a:spcPct val="0"/>
            </a:spcBef>
            <a:spcAft>
              <a:spcPct val="35000"/>
            </a:spcAft>
            <a:buNone/>
          </a:pPr>
          <a:r>
            <a:rPr lang="en-GB" sz="1200" b="0" i="0" kern="1200"/>
            <a:t>Cross-validation methodologies</a:t>
          </a:r>
        </a:p>
        <a:p>
          <a:pPr marL="0" lvl="0" indent="0" algn="l" defTabSz="622300">
            <a:lnSpc>
              <a:spcPct val="90000"/>
            </a:lnSpc>
            <a:spcBef>
              <a:spcPct val="0"/>
            </a:spcBef>
            <a:spcAft>
              <a:spcPct val="35000"/>
            </a:spcAft>
            <a:buNone/>
          </a:pPr>
          <a:r>
            <a:rPr lang="en-GB" sz="1200" b="0" i="0" kern="1200"/>
            <a:t>Validation strategies in synergies with Copernicus Expansion Missions</a:t>
          </a:r>
          <a:endParaRPr lang="en-US" sz="1200" i="1" kern="1200"/>
        </a:p>
      </dsp:txBody>
      <dsp:txXfrm>
        <a:off x="1981110" y="2359922"/>
        <a:ext cx="3620310" cy="1535889"/>
      </dsp:txXfrm>
    </dsp:sp>
    <dsp:sp modelId="{86F0E68F-07C6-452D-97D2-DEFB10D87816}">
      <dsp:nvSpPr>
        <dsp:cNvPr id="0" name=""/>
        <dsp:cNvSpPr/>
      </dsp:nvSpPr>
      <dsp:spPr>
        <a:xfrm>
          <a:off x="6232232" y="2359922"/>
          <a:ext cx="1535889" cy="153588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655476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8097241"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t>Open challenges</a:t>
          </a:r>
        </a:p>
        <a:p>
          <a:pPr marL="0" lvl="0" indent="0" algn="l" defTabSz="533400">
            <a:lnSpc>
              <a:spcPct val="90000"/>
            </a:lnSpc>
            <a:spcBef>
              <a:spcPct val="0"/>
            </a:spcBef>
            <a:spcAft>
              <a:spcPct val="35000"/>
            </a:spcAft>
            <a:buNone/>
          </a:pPr>
          <a:r>
            <a:rPr lang="en-US" sz="1200" i="1" kern="1200"/>
            <a:t>Continuity of FRMs in polar regions</a:t>
          </a:r>
        </a:p>
        <a:p>
          <a:pPr marL="0" lvl="0" indent="0" algn="l" defTabSz="533400">
            <a:lnSpc>
              <a:spcPct val="90000"/>
            </a:lnSpc>
            <a:spcBef>
              <a:spcPct val="0"/>
            </a:spcBef>
            <a:spcAft>
              <a:spcPct val="35000"/>
            </a:spcAft>
            <a:buNone/>
          </a:pPr>
          <a:r>
            <a:rPr lang="en-US" sz="1200" i="1" kern="1200"/>
            <a:t>Standardize and harmonized data processing across national networks</a:t>
          </a:r>
        </a:p>
        <a:p>
          <a:pPr marL="0" lvl="0" indent="0" algn="l" defTabSz="533400">
            <a:lnSpc>
              <a:spcPct val="90000"/>
            </a:lnSpc>
            <a:spcBef>
              <a:spcPct val="0"/>
            </a:spcBef>
            <a:spcAft>
              <a:spcPct val="35000"/>
            </a:spcAft>
            <a:buNone/>
          </a:pPr>
          <a:r>
            <a:rPr lang="en-US" sz="1200" i="1" kern="1200"/>
            <a:t>Multi-mission Cal/Val synergies</a:t>
          </a:r>
        </a:p>
      </dsp:txBody>
      <dsp:txXfrm>
        <a:off x="8097241" y="2359922"/>
        <a:ext cx="3620310" cy="15358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16102" y="138243"/>
          <a:ext cx="1535889" cy="153588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43863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981110"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2016– 2018</a:t>
          </a:r>
        </a:p>
        <a:p>
          <a:pPr marL="0" lvl="0" indent="0" algn="l" defTabSz="622300">
            <a:lnSpc>
              <a:spcPct val="100000"/>
            </a:lnSpc>
            <a:spcBef>
              <a:spcPct val="0"/>
            </a:spcBef>
            <a:spcAft>
              <a:spcPct val="35000"/>
            </a:spcAft>
            <a:buNone/>
          </a:pPr>
          <a:r>
            <a:rPr lang="en-US" sz="1200" b="0" i="0" u="none" kern="1200">
              <a:solidFill>
                <a:srgbClr val="E97132">
                  <a:hueOff val="0"/>
                  <a:satOff val="0"/>
                  <a:lumOff val="0"/>
                  <a:alphaOff val="0"/>
                </a:srgbClr>
              </a:solidFill>
              <a:latin typeface="Aptos" panose="02110004020202020204"/>
              <a:ea typeface="+mn-ea"/>
              <a:cs typeface="+mn-cs"/>
            </a:rPr>
            <a:t>Continued in SeRAC project and currently part of S3ALT MPC</a:t>
          </a:r>
        </a:p>
        <a:p>
          <a:pPr marL="0" lvl="0" indent="0" algn="l" defTabSz="622300">
            <a:lnSpc>
              <a:spcPct val="100000"/>
            </a:lnSpc>
            <a:spcBef>
              <a:spcPct val="0"/>
            </a:spcBef>
            <a:spcAft>
              <a:spcPct val="35000"/>
            </a:spcAft>
            <a:buNone/>
          </a:pPr>
          <a:r>
            <a:rPr lang="en-GB" sz="1200" b="0" i="0" u="none" kern="1200"/>
            <a:t>Define, maintain and support the </a:t>
          </a:r>
          <a:r>
            <a:rPr lang="en-GB" sz="1200" b="0" i="0" kern="1200"/>
            <a:t>absolute</a:t>
          </a:r>
          <a:r>
            <a:rPr lang="en-GB" sz="1200" b="0" i="0" u="none" kern="1200"/>
            <a:t> satellite altimeter calibration during the Operational and Commissioning Mission Phases</a:t>
          </a:r>
          <a:endParaRPr lang="en-US" sz="1200" i="0" kern="1200"/>
        </a:p>
      </dsp:txBody>
      <dsp:txXfrm>
        <a:off x="1981110" y="138243"/>
        <a:ext cx="3620310" cy="1535889"/>
      </dsp:txXfrm>
    </dsp:sp>
    <dsp:sp modelId="{2478ADBC-E8EB-480D-AEA4-A76C8A65246F}">
      <dsp:nvSpPr>
        <dsp:cNvPr id="0" name=""/>
        <dsp:cNvSpPr/>
      </dsp:nvSpPr>
      <dsp:spPr>
        <a:xfrm>
          <a:off x="6232232" y="138243"/>
          <a:ext cx="1535889" cy="153588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6554769" y="460780"/>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8097241" y="138243"/>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Project Objectives</a:t>
          </a:r>
        </a:p>
        <a:p>
          <a:pPr marL="0" lvl="0" indent="0" algn="l" defTabSz="711200">
            <a:lnSpc>
              <a:spcPct val="100000"/>
            </a:lnSpc>
            <a:spcBef>
              <a:spcPct val="0"/>
            </a:spcBef>
            <a:spcAft>
              <a:spcPct val="35000"/>
            </a:spcAft>
            <a:buNone/>
          </a:pPr>
          <a:r>
            <a:rPr lang="en-GB" sz="1400" b="0" i="0" kern="1200"/>
            <a:t>Transponder operations and routine calibration of altimetry missions (Sentinel-3A/B)</a:t>
          </a:r>
        </a:p>
        <a:p>
          <a:pPr marL="0" lvl="0" indent="0" algn="l" defTabSz="711200">
            <a:lnSpc>
              <a:spcPct val="100000"/>
            </a:lnSpc>
            <a:spcBef>
              <a:spcPct val="0"/>
            </a:spcBef>
            <a:spcAft>
              <a:spcPct val="35000"/>
            </a:spcAft>
            <a:buNone/>
          </a:pPr>
          <a:r>
            <a:rPr lang="en-GB" sz="1400" b="0" i="0" kern="1200"/>
            <a:t>Sigma0, datation, absolute range bias comutation</a:t>
          </a:r>
          <a:endParaRPr lang="en-US" sz="1400" i="1" kern="1200"/>
        </a:p>
      </dsp:txBody>
      <dsp:txXfrm>
        <a:off x="8097241" y="138243"/>
        <a:ext cx="3620310" cy="1535889"/>
      </dsp:txXfrm>
    </dsp:sp>
    <dsp:sp modelId="{AFE2345F-BC5F-40C6-8AC3-C8582BC92068}">
      <dsp:nvSpPr>
        <dsp:cNvPr id="0" name=""/>
        <dsp:cNvSpPr/>
      </dsp:nvSpPr>
      <dsp:spPr>
        <a:xfrm>
          <a:off x="116102" y="2359922"/>
          <a:ext cx="1535889" cy="153588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43863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981110"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t>Expected Outcomes</a:t>
          </a:r>
        </a:p>
        <a:p>
          <a:pPr marL="0" lvl="0" indent="0" algn="l" defTabSz="622300">
            <a:lnSpc>
              <a:spcPct val="100000"/>
            </a:lnSpc>
            <a:spcBef>
              <a:spcPct val="0"/>
            </a:spcBef>
            <a:spcAft>
              <a:spcPct val="35000"/>
            </a:spcAft>
            <a:buNone/>
          </a:pPr>
          <a:r>
            <a:rPr lang="en-GB" sz="1200" b="0" i="0" kern="1200"/>
            <a:t>FRM methodologies for Altimetry calibration</a:t>
          </a:r>
        </a:p>
        <a:p>
          <a:pPr marL="0" lvl="0" indent="0" algn="l" defTabSz="622300">
            <a:lnSpc>
              <a:spcPct val="100000"/>
            </a:lnSpc>
            <a:spcBef>
              <a:spcPct val="0"/>
            </a:spcBef>
            <a:spcAft>
              <a:spcPct val="35000"/>
            </a:spcAft>
            <a:buNone/>
          </a:pPr>
          <a:r>
            <a:rPr lang="en-GB" sz="1200" b="0" i="0" kern="1200"/>
            <a:t>Guidelines and protocols for the Calibration of Altimetry missions</a:t>
          </a:r>
        </a:p>
        <a:p>
          <a:pPr marL="0" lvl="0" indent="0" algn="l" defTabSz="622300">
            <a:lnSpc>
              <a:spcPct val="100000"/>
            </a:lnSpc>
            <a:spcBef>
              <a:spcPct val="0"/>
            </a:spcBef>
            <a:spcAft>
              <a:spcPct val="35000"/>
            </a:spcAft>
            <a:buNone/>
          </a:pPr>
          <a:r>
            <a:rPr lang="en-GB" sz="1200" b="0" i="0" kern="1200"/>
            <a:t>Routine calibrations during mission opertions</a:t>
          </a:r>
          <a:endParaRPr lang="en-US" sz="1200" i="1" kern="1200"/>
        </a:p>
      </dsp:txBody>
      <dsp:txXfrm>
        <a:off x="1981110" y="2359922"/>
        <a:ext cx="3620310" cy="1535889"/>
      </dsp:txXfrm>
    </dsp:sp>
    <dsp:sp modelId="{86F0E68F-07C6-452D-97D2-DEFB10D87816}">
      <dsp:nvSpPr>
        <dsp:cNvPr id="0" name=""/>
        <dsp:cNvSpPr/>
      </dsp:nvSpPr>
      <dsp:spPr>
        <a:xfrm>
          <a:off x="6232232" y="2359922"/>
          <a:ext cx="1535889" cy="153588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6554769" y="2682458"/>
          <a:ext cx="890815" cy="8908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8097241" y="2359922"/>
          <a:ext cx="3620310" cy="1535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b="1" kern="1200"/>
            <a:t>Open challenges</a:t>
          </a:r>
        </a:p>
        <a:p>
          <a:pPr marL="0" lvl="0" indent="0" algn="l" defTabSz="711200">
            <a:lnSpc>
              <a:spcPct val="100000"/>
            </a:lnSpc>
            <a:spcBef>
              <a:spcPct val="0"/>
            </a:spcBef>
            <a:spcAft>
              <a:spcPct val="35000"/>
            </a:spcAft>
            <a:buNone/>
          </a:pPr>
          <a:r>
            <a:rPr lang="en-US" sz="1400" i="1" kern="1200"/>
            <a:t>Maintenance of calibration sites</a:t>
          </a:r>
        </a:p>
        <a:p>
          <a:pPr marL="0" lvl="0" indent="0" algn="l" defTabSz="711200">
            <a:lnSpc>
              <a:spcPct val="100000"/>
            </a:lnSpc>
            <a:spcBef>
              <a:spcPct val="0"/>
            </a:spcBef>
            <a:spcAft>
              <a:spcPct val="35000"/>
            </a:spcAft>
            <a:buNone/>
          </a:pPr>
          <a:r>
            <a:rPr lang="en-US" sz="1400" i="1" kern="1200"/>
            <a:t>Automatization of calibration acquisition and data processing process</a:t>
          </a:r>
        </a:p>
        <a:p>
          <a:pPr marL="0" lvl="0" indent="0" algn="l" defTabSz="711200">
            <a:lnSpc>
              <a:spcPct val="100000"/>
            </a:lnSpc>
            <a:spcBef>
              <a:spcPct val="0"/>
            </a:spcBef>
            <a:spcAft>
              <a:spcPct val="35000"/>
            </a:spcAft>
            <a:buNone/>
          </a:pPr>
          <a:r>
            <a:rPr lang="en-US" sz="1400" i="1" kern="1200"/>
            <a:t>Multi-mission Cal/Val synergies</a:t>
          </a:r>
        </a:p>
      </dsp:txBody>
      <dsp:txXfrm>
        <a:off x="8097241" y="2359922"/>
        <a:ext cx="3620310" cy="15358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2014-Dec. 2028</a:t>
          </a:r>
        </a:p>
        <a:p>
          <a:pPr marL="0" lvl="0" indent="0" algn="l" defTabSz="622300">
            <a:lnSpc>
              <a:spcPct val="90000"/>
            </a:lnSpc>
            <a:spcBef>
              <a:spcPct val="0"/>
            </a:spcBef>
            <a:spcAft>
              <a:spcPct val="35000"/>
            </a:spcAft>
            <a:buNone/>
          </a:pPr>
          <a:r>
            <a:rPr lang="en-US" sz="1400" i="1" kern="1200"/>
            <a:t>Long standing project for </a:t>
          </a:r>
          <a:r>
            <a:rPr lang="en-US" sz="1400" i="1" kern="1200" err="1"/>
            <a:t>CryoSat</a:t>
          </a:r>
          <a:r>
            <a:rPr lang="en-US" sz="1400" i="1" kern="1200"/>
            <a:t> </a:t>
          </a:r>
          <a:r>
            <a:rPr lang="en-US" sz="1400" i="1" kern="1200" err="1"/>
            <a:t>cal</a:t>
          </a:r>
          <a:r>
            <a:rPr lang="en-US" sz="1400" i="1" kern="1200"/>
            <a:t>/</a:t>
          </a:r>
          <a:r>
            <a:rPr lang="en-US" sz="1400" i="1" kern="1200" err="1"/>
            <a:t>val</a:t>
          </a:r>
          <a:r>
            <a:rPr lang="en-US" sz="1400" i="1" kern="1200"/>
            <a:t> based on transponder</a:t>
          </a:r>
        </a:p>
        <a:p>
          <a:pPr marL="0" lvl="0" indent="0" algn="l" defTabSz="622300">
            <a:lnSpc>
              <a:spcPct val="90000"/>
            </a:lnSpc>
            <a:spcBef>
              <a:spcPct val="0"/>
            </a:spcBef>
            <a:spcAft>
              <a:spcPct val="35000"/>
            </a:spcAft>
            <a:buNone/>
          </a:pPr>
          <a:r>
            <a:rPr lang="en-US" sz="1400" i="1" kern="1200"/>
            <a:t>Perimeter of activities extended with time (additional transponders and tide gauges)</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Project Objectives</a:t>
          </a:r>
        </a:p>
        <a:p>
          <a:pPr marL="0" lvl="0" indent="0" algn="l" defTabSz="622300">
            <a:lnSpc>
              <a:spcPct val="90000"/>
            </a:lnSpc>
            <a:spcBef>
              <a:spcPct val="0"/>
            </a:spcBef>
            <a:spcAft>
              <a:spcPct val="35000"/>
            </a:spcAft>
            <a:buNone/>
          </a:pPr>
          <a:r>
            <a:rPr lang="en-US" sz="1400" i="1" kern="1200"/>
            <a:t>To provide continuous monitoring of SIRAL and L1 products quality</a:t>
          </a:r>
        </a:p>
        <a:p>
          <a:pPr marL="0" lvl="0" indent="0" algn="l" defTabSz="622300">
            <a:lnSpc>
              <a:spcPct val="90000"/>
            </a:lnSpc>
            <a:spcBef>
              <a:spcPct val="0"/>
            </a:spcBef>
            <a:spcAft>
              <a:spcPct val="35000"/>
            </a:spcAft>
            <a:buNone/>
          </a:pPr>
          <a:r>
            <a:rPr lang="en-US" sz="1400" i="1" kern="1200"/>
            <a:t>To assess long-term trends in SIRAL parameters</a:t>
          </a:r>
        </a:p>
        <a:p>
          <a:pPr marL="0" lvl="0" indent="0" algn="l" defTabSz="622300">
            <a:lnSpc>
              <a:spcPct val="90000"/>
            </a:lnSpc>
            <a:spcBef>
              <a:spcPct val="0"/>
            </a:spcBef>
            <a:spcAft>
              <a:spcPct val="35000"/>
            </a:spcAft>
            <a:buNone/>
          </a:pPr>
          <a:r>
            <a:rPr lang="en-US" sz="1400" i="1" kern="1200"/>
            <a:t>To provide </a:t>
          </a:r>
          <a:r>
            <a:rPr lang="en-US" sz="1400" i="1" kern="1200" err="1"/>
            <a:t>cal</a:t>
          </a:r>
          <a:r>
            <a:rPr lang="en-US" sz="1400" i="1" kern="1200"/>
            <a:t>/</a:t>
          </a:r>
          <a:r>
            <a:rPr lang="en-US" sz="1400" i="1" kern="1200" err="1"/>
            <a:t>val</a:t>
          </a:r>
          <a:r>
            <a:rPr lang="en-US" sz="1400" i="1" kern="1200"/>
            <a:t> of </a:t>
          </a:r>
          <a:r>
            <a:rPr lang="en-US" sz="1400" i="1" kern="1200" err="1"/>
            <a:t>CryoSat</a:t>
          </a:r>
          <a:r>
            <a:rPr lang="en-US" sz="1400" i="1" kern="1200"/>
            <a:t> Products by sea surface measurements</a:t>
          </a:r>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Expected Outcomes</a:t>
          </a:r>
        </a:p>
        <a:p>
          <a:pPr marL="0" lvl="0" indent="0" algn="l" defTabSz="622300">
            <a:lnSpc>
              <a:spcPct val="90000"/>
            </a:lnSpc>
            <a:spcBef>
              <a:spcPct val="0"/>
            </a:spcBef>
            <a:spcAft>
              <a:spcPct val="35000"/>
            </a:spcAft>
            <a:buNone/>
          </a:pPr>
          <a:r>
            <a:rPr lang="en-US" sz="1400" i="1" kern="1200"/>
            <a:t>Assess performance in range, </a:t>
          </a:r>
          <a:r>
            <a:rPr lang="en-US" sz="1400" i="1" kern="1200" err="1"/>
            <a:t>datation</a:t>
          </a:r>
          <a:r>
            <a:rPr lang="en-US" sz="1400" i="1" kern="1200"/>
            <a:t> and phase difference by intercomparison with different </a:t>
          </a:r>
          <a:r>
            <a:rPr lang="en-US" sz="1400" i="1" kern="1200" err="1"/>
            <a:t>equipments</a:t>
          </a:r>
          <a:r>
            <a:rPr lang="en-US" sz="1400" i="1" kern="1200"/>
            <a:t> (transponders, tide gauges) and exploiting different calibration tools as well as auxiliary information </a:t>
          </a:r>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kern="1200"/>
            <a:t>Open challenges</a:t>
          </a:r>
        </a:p>
        <a:p>
          <a:pPr marL="0" lvl="0" indent="0" algn="l" defTabSz="622300">
            <a:lnSpc>
              <a:spcPct val="90000"/>
            </a:lnSpc>
            <a:spcBef>
              <a:spcPct val="0"/>
            </a:spcBef>
            <a:spcAft>
              <a:spcPct val="35000"/>
            </a:spcAft>
            <a:buNone/>
          </a:pPr>
          <a:r>
            <a:rPr lang="en-US" sz="1400" i="1" kern="1200"/>
            <a:t>Identify the source of residual biases to properly compensate</a:t>
          </a:r>
        </a:p>
        <a:p>
          <a:pPr marL="0" lvl="0" indent="0" algn="l" defTabSz="622300">
            <a:lnSpc>
              <a:spcPct val="90000"/>
            </a:lnSpc>
            <a:spcBef>
              <a:spcPct val="0"/>
            </a:spcBef>
            <a:spcAft>
              <a:spcPct val="35000"/>
            </a:spcAft>
            <a:buNone/>
          </a:pPr>
          <a:r>
            <a:rPr lang="en-US" sz="1400" i="1" kern="1200"/>
            <a:t>Harmonization of calibration results from different transponders and processing techniques, with particular focus on phase difference</a:t>
          </a:r>
        </a:p>
        <a:p>
          <a:pPr marL="0" lvl="0" indent="0" algn="l" defTabSz="622300">
            <a:lnSpc>
              <a:spcPct val="90000"/>
            </a:lnSpc>
            <a:spcBef>
              <a:spcPct val="0"/>
            </a:spcBef>
            <a:spcAft>
              <a:spcPct val="35000"/>
            </a:spcAft>
            <a:buNone/>
          </a:pPr>
          <a:endParaRPr lang="en-US" sz="1400" i="1" kern="1200"/>
        </a:p>
      </dsp:txBody>
      <dsp:txXfrm>
        <a:off x="6424659" y="2359922"/>
        <a:ext cx="2907852" cy="12336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C7FED-379D-4084-B616-FA407A4AF680}">
      <dsp:nvSpPr>
        <dsp:cNvPr id="0" name=""/>
        <dsp:cNvSpPr/>
      </dsp:nvSpPr>
      <dsp:spPr>
        <a:xfrm>
          <a:off x="14166" y="440498"/>
          <a:ext cx="1233634" cy="123363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BDD86-05C0-485D-BAD6-6D3E2D45B3CE}">
      <dsp:nvSpPr>
        <dsp:cNvPr id="0" name=""/>
        <dsp:cNvSpPr/>
      </dsp:nvSpPr>
      <dsp:spPr>
        <a:xfrm>
          <a:off x="273229"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253193-E7A2-4004-94A7-5235C6C0D00D}">
      <dsp:nvSpPr>
        <dsp:cNvPr id="0" name=""/>
        <dsp:cNvSpPr/>
      </dsp:nvSpPr>
      <dsp:spPr>
        <a:xfrm>
          <a:off x="1512151"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2021  - 2027</a:t>
          </a:r>
        </a:p>
      </dsp:txBody>
      <dsp:txXfrm>
        <a:off x="1512151" y="440498"/>
        <a:ext cx="2907852" cy="1233634"/>
      </dsp:txXfrm>
    </dsp:sp>
    <dsp:sp modelId="{2478ADBC-E8EB-480D-AEA4-A76C8A65246F}">
      <dsp:nvSpPr>
        <dsp:cNvPr id="0" name=""/>
        <dsp:cNvSpPr/>
      </dsp:nvSpPr>
      <dsp:spPr>
        <a:xfrm>
          <a:off x="4926675" y="440498"/>
          <a:ext cx="1233634" cy="123363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B0394E-F950-4DC6-ACFE-B873798436FF}">
      <dsp:nvSpPr>
        <dsp:cNvPr id="0" name=""/>
        <dsp:cNvSpPr/>
      </dsp:nvSpPr>
      <dsp:spPr>
        <a:xfrm>
          <a:off x="5185738" y="699561"/>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E9FCF3-49D1-472A-8C69-A944902AA324}">
      <dsp:nvSpPr>
        <dsp:cNvPr id="0" name=""/>
        <dsp:cNvSpPr/>
      </dsp:nvSpPr>
      <dsp:spPr>
        <a:xfrm>
          <a:off x="6424659" y="440498"/>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Project Objectives</a:t>
          </a:r>
        </a:p>
        <a:p>
          <a:pPr marL="0" lvl="0" indent="0" algn="l" defTabSz="622300">
            <a:lnSpc>
              <a:spcPct val="90000"/>
            </a:lnSpc>
            <a:spcBef>
              <a:spcPct val="0"/>
            </a:spcBef>
            <a:spcAft>
              <a:spcPct val="35000"/>
            </a:spcAft>
            <a:buNone/>
          </a:pPr>
          <a:r>
            <a:rPr lang="en-GB" sz="1400" i="1" kern="1200"/>
            <a:t>Develop FRM concept for soil moisture</a:t>
          </a:r>
        </a:p>
        <a:p>
          <a:pPr marL="0" lvl="0" indent="0" algn="l" defTabSz="622300">
            <a:lnSpc>
              <a:spcPct val="90000"/>
            </a:lnSpc>
            <a:spcBef>
              <a:spcPct val="0"/>
            </a:spcBef>
            <a:spcAft>
              <a:spcPct val="35000"/>
            </a:spcAft>
            <a:buNone/>
          </a:pPr>
          <a:r>
            <a:rPr lang="en-US" sz="1400" i="1" kern="1200"/>
            <a:t>R&amp;D on validation</a:t>
          </a:r>
        </a:p>
        <a:p>
          <a:pPr marL="0" lvl="0" indent="0" algn="l" defTabSz="622300">
            <a:lnSpc>
              <a:spcPct val="90000"/>
            </a:lnSpc>
            <a:spcBef>
              <a:spcPct val="0"/>
            </a:spcBef>
            <a:spcAft>
              <a:spcPct val="35000"/>
            </a:spcAft>
            <a:buNone/>
          </a:pPr>
          <a:r>
            <a:rPr lang="en-US" sz="1400" i="1" kern="1200"/>
            <a:t>QA4SM Platform maintenance</a:t>
          </a:r>
        </a:p>
      </dsp:txBody>
      <dsp:txXfrm>
        <a:off x="6424659" y="440498"/>
        <a:ext cx="2907852" cy="1233634"/>
      </dsp:txXfrm>
    </dsp:sp>
    <dsp:sp modelId="{AFE2345F-BC5F-40C6-8AC3-C8582BC92068}">
      <dsp:nvSpPr>
        <dsp:cNvPr id="0" name=""/>
        <dsp:cNvSpPr/>
      </dsp:nvSpPr>
      <dsp:spPr>
        <a:xfrm>
          <a:off x="14166" y="2359922"/>
          <a:ext cx="1233634" cy="123363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0D3E12-F6C7-4DFC-AE27-30BFFC197BF0}">
      <dsp:nvSpPr>
        <dsp:cNvPr id="0" name=""/>
        <dsp:cNvSpPr/>
      </dsp:nvSpPr>
      <dsp:spPr>
        <a:xfrm>
          <a:off x="273229"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A83A4-E66F-491B-B737-E36AD2F4C7C8}">
      <dsp:nvSpPr>
        <dsp:cNvPr id="0" name=""/>
        <dsp:cNvSpPr/>
      </dsp:nvSpPr>
      <dsp:spPr>
        <a:xfrm>
          <a:off x="1512151"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Expected Outcomes</a:t>
          </a:r>
        </a:p>
        <a:p>
          <a:pPr marL="0" lvl="0" indent="0" algn="l" defTabSz="622300">
            <a:lnSpc>
              <a:spcPct val="90000"/>
            </a:lnSpc>
            <a:spcBef>
              <a:spcPct val="0"/>
            </a:spcBef>
            <a:spcAft>
              <a:spcPct val="35000"/>
            </a:spcAft>
            <a:buNone/>
          </a:pPr>
          <a:r>
            <a:rPr lang="en-US" sz="1400" i="1" kern="1200"/>
            <a:t>Improve methods </a:t>
          </a:r>
        </a:p>
        <a:p>
          <a:pPr marL="0" lvl="0" indent="0" algn="l" defTabSz="622300">
            <a:lnSpc>
              <a:spcPct val="90000"/>
            </a:lnSpc>
            <a:spcBef>
              <a:spcPct val="0"/>
            </a:spcBef>
            <a:spcAft>
              <a:spcPct val="35000"/>
            </a:spcAft>
            <a:buNone/>
          </a:pPr>
          <a:r>
            <a:rPr lang="en-US" sz="1400" i="1" kern="1200"/>
            <a:t>Identify gaps in FRM coverage</a:t>
          </a:r>
        </a:p>
        <a:p>
          <a:pPr marL="0" lvl="0" indent="0" algn="l" defTabSz="622300">
            <a:lnSpc>
              <a:spcPct val="90000"/>
            </a:lnSpc>
            <a:spcBef>
              <a:spcPct val="0"/>
            </a:spcBef>
            <a:spcAft>
              <a:spcPct val="35000"/>
            </a:spcAft>
            <a:buNone/>
          </a:pPr>
          <a:r>
            <a:rPr lang="en-US" sz="1400" i="1" kern="1200"/>
            <a:t>Develop validation good practice guidelines</a:t>
          </a:r>
        </a:p>
      </dsp:txBody>
      <dsp:txXfrm>
        <a:off x="1512151" y="2359922"/>
        <a:ext cx="2907852" cy="1233634"/>
      </dsp:txXfrm>
    </dsp:sp>
    <dsp:sp modelId="{86F0E68F-07C6-452D-97D2-DEFB10D87816}">
      <dsp:nvSpPr>
        <dsp:cNvPr id="0" name=""/>
        <dsp:cNvSpPr/>
      </dsp:nvSpPr>
      <dsp:spPr>
        <a:xfrm>
          <a:off x="4926675" y="2359922"/>
          <a:ext cx="1233634" cy="123363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36484-032C-4FBD-8FA4-C40C1EB0C953}">
      <dsp:nvSpPr>
        <dsp:cNvPr id="0" name=""/>
        <dsp:cNvSpPr/>
      </dsp:nvSpPr>
      <dsp:spPr>
        <a:xfrm>
          <a:off x="5185738" y="2618985"/>
          <a:ext cx="715507" cy="71550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E24A94-2068-4385-A282-3AA4ACCD0832}">
      <dsp:nvSpPr>
        <dsp:cNvPr id="0" name=""/>
        <dsp:cNvSpPr/>
      </dsp:nvSpPr>
      <dsp:spPr>
        <a:xfrm>
          <a:off x="6424659" y="2359922"/>
          <a:ext cx="2907852" cy="1233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Open challenges</a:t>
          </a:r>
        </a:p>
        <a:p>
          <a:pPr marL="0" lvl="0" indent="0" algn="l" defTabSz="622300">
            <a:lnSpc>
              <a:spcPct val="90000"/>
            </a:lnSpc>
            <a:spcBef>
              <a:spcPct val="0"/>
            </a:spcBef>
            <a:spcAft>
              <a:spcPct val="35000"/>
            </a:spcAft>
            <a:buNone/>
          </a:pPr>
          <a:r>
            <a:rPr lang="en-US" sz="1400" i="1" kern="1200"/>
            <a:t>Long term funding</a:t>
          </a:r>
        </a:p>
        <a:p>
          <a:pPr marL="0" lvl="0" indent="0" algn="l" defTabSz="622300">
            <a:lnSpc>
              <a:spcPct val="90000"/>
            </a:lnSpc>
            <a:spcBef>
              <a:spcPct val="0"/>
            </a:spcBef>
            <a:spcAft>
              <a:spcPct val="35000"/>
            </a:spcAft>
            <a:buNone/>
          </a:pPr>
          <a:r>
            <a:rPr lang="en-US" sz="1400" i="1" kern="1200"/>
            <a:t>FRM site tailored for satellite soil moisture validation </a:t>
          </a:r>
        </a:p>
      </dsp:txBody>
      <dsp:txXfrm>
        <a:off x="6424659" y="2359922"/>
        <a:ext cx="2907852" cy="123363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B6727-E8B8-D546-B330-C41EAD96282E}" type="datetimeFigureOut">
              <a:rPr lang="en-IT" smtClean="0"/>
              <a:t>15/05/26</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0E541-4064-1048-A9D3-A1FEDA288747}" type="slidenum">
              <a:rPr lang="en-IT" smtClean="0"/>
              <a:t>‹#›</a:t>
            </a:fld>
            <a:endParaRPr lang="en-IT"/>
          </a:p>
        </p:txBody>
      </p:sp>
    </p:spTree>
    <p:extLst>
      <p:ext uri="{BB962C8B-B14F-4D97-AF65-F5344CB8AC3E}">
        <p14:creationId xmlns:p14="http://schemas.microsoft.com/office/powerpoint/2010/main" val="209020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B80E-00B1-DAA3-CEFD-A3C3D8BEB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20ABB-48A6-2201-883C-36559D207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500AB-A57C-A941-A9AD-E113CBA396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0FC2FD-BF52-C48E-AA24-A34673C65E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366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AF1A3-8FC3-04D6-D308-C13FB09C4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DAF85-5168-D334-FF23-1E70BC511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D378C-B29D-6738-9EDA-8DCAD77776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8C22F1-5F98-BF9F-D086-E0B44D613F6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24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104AF7-D462-4231-9311-82AA00B643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39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2697F-6BB7-D401-5C3E-422BA449D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4D146-C52D-0BBB-FBB2-E4FECCDC0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DFFB3-950F-F786-BF76-72840ED5FB8A}"/>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5D67D239-701C-8DDC-057E-1099C4D2C5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4956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BA35A-D59E-1D70-7F8E-E59EB6724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889E8-8577-CCB3-A177-EF4C44529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69AA4-F244-8F9F-7505-2571A93A0CD3}"/>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C97F3625-3823-C56B-6844-8CFDBA4B3E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61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20D7-7556-65A1-E0D7-3880B3728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6A3B5-9F1F-6705-106C-D2D7C420A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D8F6F-E49D-5363-D621-0F7E23DEFFA6}"/>
              </a:ext>
            </a:extLst>
          </p:cNvPr>
          <p:cNvSpPr>
            <a:spLocks noGrp="1"/>
          </p:cNvSpPr>
          <p:nvPr>
            <p:ph type="body" idx="1"/>
          </p:nvPr>
        </p:nvSpPr>
        <p:spPr/>
        <p:txBody>
          <a:bodyPr/>
          <a:lstStyle/>
          <a:p>
            <a:endParaRPr lang="en-IT" sz="1000"/>
          </a:p>
        </p:txBody>
      </p:sp>
      <p:sp>
        <p:nvSpPr>
          <p:cNvPr id="4" name="Slide Number Placeholder 3">
            <a:extLst>
              <a:ext uri="{FF2B5EF4-FFF2-40B4-BE49-F238E27FC236}">
                <a16:creationId xmlns:a16="http://schemas.microsoft.com/office/drawing/2014/main" id="{58F7D2D1-4DD7-9928-F331-FFC0354BC1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815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696A3-DA1E-664B-876E-2EC33CC9A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E460B-D69D-5168-EB6E-FDA6D5A04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0B795-02C6-2607-C1A0-BF405326E6BD}"/>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E8825741-6437-7C82-AC1F-BEE4A0029F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532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3A88-383B-59BB-77DC-959DE5370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76D29-D952-194F-2AB5-3E31E0ABB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AE22CB-0EC0-79A7-5FC4-95E2C513DB43}"/>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88478A0B-6B8E-47CF-8D23-A319A8C21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196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Calibri" pitchFamily="34" charset="0"/>
                <a:ea typeface="+mn-ea"/>
                <a:cs typeface="+mn-cs"/>
              </a:rPr>
              <a:t>Obtaining confidence in a measured value requires a quantitative statement of its quality, which in turn necessitates the evaluation of the uncertainty associated with the value. The basis for the value and the associated uncertainty is traceability of measurement, involving the relationship of relevant quantities to national or international standards through an unbroken chain of measurement comparisons. </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09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169EA-987F-D62F-0FE3-9AA44627FE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AC67F-C459-0B2B-EFD3-CCFC6B9FB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7BAB7-C9D0-FC67-2FC5-59282B834BB3}"/>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71552ADE-105E-5407-1B97-7081B61368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529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D530E541-4064-1048-A9D3-A1FEDA288747}" type="slidenum">
              <a:rPr lang="en-IT" smtClean="0"/>
              <a:t>38</a:t>
            </a:fld>
            <a:endParaRPr lang="en-IT"/>
          </a:p>
        </p:txBody>
      </p:sp>
    </p:spTree>
    <p:extLst>
      <p:ext uri="{BB962C8B-B14F-4D97-AF65-F5344CB8AC3E}">
        <p14:creationId xmlns:p14="http://schemas.microsoft.com/office/powerpoint/2010/main" val="2778518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321B4-8CF8-9FDE-92E6-04DF4370C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FBFEC-CD1F-1519-D76A-328B19431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290B1-6865-0A26-6240-5D8FEDECFB5E}"/>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06E348FD-F3D1-7394-C241-6C1E0CCC4B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72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D530E541-4064-1048-A9D3-A1FEDA288747}" type="slidenum">
              <a:rPr lang="en-IT" smtClean="0"/>
              <a:t>40</a:t>
            </a:fld>
            <a:endParaRPr lang="en-IT"/>
          </a:p>
        </p:txBody>
      </p:sp>
    </p:spTree>
    <p:extLst>
      <p:ext uri="{BB962C8B-B14F-4D97-AF65-F5344CB8AC3E}">
        <p14:creationId xmlns:p14="http://schemas.microsoft.com/office/powerpoint/2010/main" val="2778518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8523-D80E-9F96-CA59-E58C62561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D33A7-B7B6-FB95-1C42-A9FC908D8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C40D5-A900-BC96-3C1E-D8678C62F41E}"/>
              </a:ext>
            </a:extLst>
          </p:cNvPr>
          <p:cNvSpPr>
            <a:spLocks noGrp="1"/>
          </p:cNvSpPr>
          <p:nvPr>
            <p:ph type="body" idx="1"/>
          </p:nvPr>
        </p:nvSpPr>
        <p:spPr/>
        <p:txBody>
          <a:bodyPr/>
          <a:lstStyle/>
          <a:p>
            <a:endParaRPr lang="en-IT"/>
          </a:p>
        </p:txBody>
      </p:sp>
      <p:sp>
        <p:nvSpPr>
          <p:cNvPr id="4" name="Slide Number Placeholder 3">
            <a:extLst>
              <a:ext uri="{FF2B5EF4-FFF2-40B4-BE49-F238E27FC236}">
                <a16:creationId xmlns:a16="http://schemas.microsoft.com/office/drawing/2014/main" id="{49097D87-EAD9-E662-FE62-43D021F92B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6241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D530E541-4064-1048-A9D3-A1FEDA288747}" type="slidenum">
              <a:rPr lang="en-IT" smtClean="0"/>
              <a:t>42</a:t>
            </a:fld>
            <a:endParaRPr lang="en-IT"/>
          </a:p>
        </p:txBody>
      </p:sp>
    </p:spTree>
    <p:extLst>
      <p:ext uri="{BB962C8B-B14F-4D97-AF65-F5344CB8AC3E}">
        <p14:creationId xmlns:p14="http://schemas.microsoft.com/office/powerpoint/2010/main" val="2778518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4635D0-92DF-514C-A594-73DE373A6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2249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D530E541-4064-1048-A9D3-A1FEDA288747}" type="slidenum">
              <a:rPr lang="en-IT" smtClean="0"/>
              <a:t>44</a:t>
            </a:fld>
            <a:endParaRPr lang="en-IT"/>
          </a:p>
        </p:txBody>
      </p:sp>
    </p:spTree>
    <p:extLst>
      <p:ext uri="{BB962C8B-B14F-4D97-AF65-F5344CB8AC3E}">
        <p14:creationId xmlns:p14="http://schemas.microsoft.com/office/powerpoint/2010/main" val="2778518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0E541-4064-1048-A9D3-A1FEDA288747}" type="slidenum">
              <a:rPr kumimoji="0" lang="en-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8518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4635D0-92DF-514C-A594-73DE373A64E1}" type="slidenum">
              <a:rPr kumimoji="0" lang="en-US"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226963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93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6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458788" y="692150"/>
            <a:ext cx="6153150" cy="346075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Geolocation</a:t>
            </a:r>
            <a:r>
              <a:rPr lang="en-GB" altLang="en-US" baseline="0"/>
              <a:t> </a:t>
            </a:r>
            <a:r>
              <a:rPr lang="en-GB" altLang="en-US" baseline="0" err="1"/>
              <a:t>ameliorer</a:t>
            </a:r>
            <a:r>
              <a:rPr lang="en-GB" altLang="en-US" baseline="0"/>
              <a:t> grace au best practise qui </a:t>
            </a:r>
            <a:r>
              <a:rPr lang="en-GB" altLang="en-US" baseline="0" err="1"/>
              <a:t>corrige</a:t>
            </a:r>
            <a:r>
              <a:rPr lang="en-GB" altLang="en-US" baseline="0"/>
              <a:t> de </a:t>
            </a:r>
            <a:r>
              <a:rPr lang="en-GB" altLang="en-US" baseline="0" err="1"/>
              <a:t>plusieurs</a:t>
            </a:r>
            <a:r>
              <a:rPr lang="en-GB" altLang="en-US" baseline="0"/>
              <a:t> </a:t>
            </a:r>
            <a:r>
              <a:rPr lang="en-GB" altLang="en-US" baseline="0" err="1"/>
              <a:t>effet</a:t>
            </a:r>
            <a:r>
              <a:rPr lang="en-GB" altLang="en-US" baseline="0"/>
              <a:t> pour localiser les transponders (</a:t>
            </a:r>
            <a:r>
              <a:rPr lang="en-GB" altLang="en-US" baseline="0" err="1"/>
              <a:t>tectonique</a:t>
            </a:r>
            <a:r>
              <a:rPr lang="en-GB" altLang="en-US" baseline="0"/>
              <a:t>, earth tide, atmospheric effect…) </a:t>
            </a:r>
            <a:r>
              <a:rPr lang="en-GB" altLang="en-US" baseline="0">
                <a:sym typeface="Wingdings" panose="05000000000000000000" pitchFamily="2" charset="2"/>
              </a:rPr>
              <a:t> </a:t>
            </a:r>
            <a:r>
              <a:rPr lang="en-GB" altLang="en-US" baseline="0" err="1">
                <a:sym typeface="Wingdings" panose="05000000000000000000" pitchFamily="2" charset="2"/>
              </a:rPr>
              <a:t>meilleures</a:t>
            </a:r>
            <a:r>
              <a:rPr lang="en-GB" altLang="en-US" baseline="0">
                <a:sym typeface="Wingdings" panose="05000000000000000000" pitchFamily="2" charset="2"/>
              </a:rPr>
              <a:t> </a:t>
            </a:r>
            <a:r>
              <a:rPr lang="en-GB" altLang="en-US" baseline="0" err="1">
                <a:sym typeface="Wingdings" panose="05000000000000000000" pitchFamily="2" charset="2"/>
              </a:rPr>
              <a:t>mesures</a:t>
            </a:r>
            <a:r>
              <a:rPr lang="en-GB" altLang="en-US" baseline="0">
                <a:sym typeface="Wingdings" panose="05000000000000000000" pitchFamily="2" charset="2"/>
              </a:rPr>
              <a:t>.</a:t>
            </a:r>
          </a:p>
          <a:p>
            <a:r>
              <a:rPr lang="en-GB" altLang="en-US" baseline="0">
                <a:sym typeface="Wingdings" panose="05000000000000000000" pitchFamily="2" charset="2"/>
              </a:rPr>
              <a:t>2 blocks correspond to the swath (iw1, iw2)  still largely with spec, inherent to the </a:t>
            </a:r>
            <a:r>
              <a:rPr lang="en-GB" altLang="en-US" baseline="0" err="1">
                <a:sym typeface="Wingdings" panose="05000000000000000000" pitchFamily="2" charset="2"/>
              </a:rPr>
              <a:t>algo</a:t>
            </a:r>
            <a:r>
              <a:rPr lang="en-GB" altLang="en-US" baseline="0">
                <a:sym typeface="Wingdings" panose="05000000000000000000" pitchFamily="2" charset="2"/>
              </a:rPr>
              <a:t> and improving would be to costly (time processing, new </a:t>
            </a:r>
            <a:r>
              <a:rPr lang="en-GB" altLang="en-US" baseline="0" err="1">
                <a:sym typeface="Wingdings" panose="05000000000000000000" pitchFamily="2" charset="2"/>
              </a:rPr>
              <a:t>algo</a:t>
            </a:r>
            <a:r>
              <a:rPr lang="en-GB" altLang="en-US" baseline="0">
                <a:sym typeface="Wingdings" panose="05000000000000000000" pitchFamily="2" charset="2"/>
              </a:rPr>
              <a:t>…</a:t>
            </a:r>
            <a:r>
              <a:rPr lang="en-GB" altLang="en-US" baseline="0" err="1">
                <a:sym typeface="Wingdings" panose="05000000000000000000" pitchFamily="2" charset="2"/>
              </a:rPr>
              <a:t>etc</a:t>
            </a:r>
            <a:r>
              <a:rPr lang="en-GB" altLang="en-US" baseline="0">
                <a:sym typeface="Wingdings" panose="05000000000000000000" pitchFamily="2" charset="2"/>
              </a:rPr>
              <a:t>…)</a:t>
            </a:r>
          </a:p>
          <a:p>
            <a:r>
              <a:rPr lang="en-GB" altLang="en-US" baseline="0">
                <a:sym typeface="Wingdings" panose="05000000000000000000" pitchFamily="2" charset="2"/>
              </a:rPr>
              <a:t>(3 m in azimuth – while pixel spacing in azimuth about 20 m) </a:t>
            </a:r>
            <a:endParaRPr lang="en-GB" altLang="en-US"/>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0634" eaLnBrk="0" hangingPunct="0">
              <a:spcBef>
                <a:spcPct val="30000"/>
              </a:spcBef>
              <a:defRPr sz="1200">
                <a:solidFill>
                  <a:schemeClr val="tx1"/>
                </a:solidFill>
                <a:latin typeface="Calibri" pitchFamily="34" charset="0"/>
                <a:ea typeface="MS PGothic" pitchFamily="34" charset="-128"/>
              </a:defRPr>
            </a:lvl1pPr>
            <a:lvl2pPr marL="741761" indent="-285293" defTabSz="860634" eaLnBrk="0" hangingPunct="0">
              <a:spcBef>
                <a:spcPct val="30000"/>
              </a:spcBef>
              <a:defRPr sz="1200">
                <a:solidFill>
                  <a:schemeClr val="tx1"/>
                </a:solidFill>
                <a:latin typeface="Calibri" pitchFamily="34" charset="0"/>
                <a:ea typeface="MS PGothic" pitchFamily="34" charset="-128"/>
              </a:defRPr>
            </a:lvl2pPr>
            <a:lvl3pPr marL="1141171" indent="-228234" defTabSz="860634" eaLnBrk="0" hangingPunct="0">
              <a:spcBef>
                <a:spcPct val="30000"/>
              </a:spcBef>
              <a:defRPr sz="1200">
                <a:solidFill>
                  <a:schemeClr val="tx1"/>
                </a:solidFill>
                <a:latin typeface="Calibri" pitchFamily="34" charset="0"/>
                <a:ea typeface="MS PGothic" pitchFamily="34" charset="-128"/>
              </a:defRPr>
            </a:lvl3pPr>
            <a:lvl4pPr marL="1597640" indent="-228234" defTabSz="860634" eaLnBrk="0" hangingPunct="0">
              <a:spcBef>
                <a:spcPct val="30000"/>
              </a:spcBef>
              <a:defRPr sz="1200">
                <a:solidFill>
                  <a:schemeClr val="tx1"/>
                </a:solidFill>
                <a:latin typeface="Calibri" pitchFamily="34" charset="0"/>
                <a:ea typeface="MS PGothic" pitchFamily="34" charset="-128"/>
              </a:defRPr>
            </a:lvl4pPr>
            <a:lvl5pPr marL="2054108" indent="-228234" defTabSz="860634" eaLnBrk="0" hangingPunct="0">
              <a:spcBef>
                <a:spcPct val="30000"/>
              </a:spcBef>
              <a:defRPr sz="1200">
                <a:solidFill>
                  <a:schemeClr val="tx1"/>
                </a:solidFill>
                <a:latin typeface="Calibri" pitchFamily="34" charset="0"/>
                <a:ea typeface="MS PGothic" pitchFamily="34" charset="-128"/>
              </a:defRPr>
            </a:lvl5pPr>
            <a:lvl6pPr marL="2510577"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7045"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3514"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9982" indent="-228234" defTabSz="860634"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marL="0" marR="0" lvl="0" indent="0" algn="r" defTabSz="860634" rtl="0" eaLnBrk="1" fontAlgn="base" latinLnBrk="0" hangingPunct="1">
              <a:lnSpc>
                <a:spcPct val="100000"/>
              </a:lnSpc>
              <a:spcBef>
                <a:spcPct val="0"/>
              </a:spcBef>
              <a:spcAft>
                <a:spcPct val="0"/>
              </a:spcAft>
              <a:buClrTx/>
              <a:buSzTx/>
              <a:buFontTx/>
              <a:buNone/>
              <a:tabLst/>
              <a:defRPr/>
            </a:pPr>
            <a:fld id="{E9CD9893-A8F2-4040-A289-F14BB5171C4F}" type="slidenum">
              <a:rPr kumimoji="0" lang="en-US" altLang="en-US" sz="1100"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pPr marL="0" marR="0" lvl="0" indent="0" algn="r" defTabSz="860634" rtl="0" eaLnBrk="1" fontAlgn="base" latinLnBrk="0" hangingPunct="1">
                <a:lnSpc>
                  <a:spcPct val="100000"/>
                </a:lnSpc>
                <a:spcBef>
                  <a:spcPct val="0"/>
                </a:spcBef>
                <a:spcAft>
                  <a:spcPct val="0"/>
                </a:spcAft>
                <a:buClrTx/>
                <a:buSzTx/>
                <a:buFontTx/>
                <a:buNone/>
                <a:tabLst/>
                <a:defRPr/>
              </a:pPr>
              <a:t>13</a:t>
            </a:fld>
            <a:endParaRPr kumimoji="0" lang="en-US" altLang="en-US" sz="1100"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2491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F57D7-2670-4E78-96DD-D9B2280512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12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Master" Target="../slideMasters/slideMaster6.xml"/><Relationship Id="rId5" Type="http://schemas.openxmlformats.org/officeDocument/2006/relationships/image" Target="../media/image39.emf"/><Relationship Id="rId4" Type="http://schemas.openxmlformats.org/officeDocument/2006/relationships/image" Target="../media/image44.emf"/></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8.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9FC5-FF9C-62AE-C505-C4ED70BAA0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AF740FF-3F92-7287-1C0E-2DC74156E2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24CE0C4A-3BC1-7E08-D8C4-216ECAFF6108}"/>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6CE971C5-15B1-4BC1-663E-39997CBAB804}"/>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33F2D09-ED84-ACCF-4DED-04D645A04344}"/>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3363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EDE0-8E13-BBAF-06E1-D9B775F6331E}"/>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6481F564-77B1-9A70-3810-89C8DF1531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839FA85B-B7AE-7A87-1BB5-5C150DD97825}"/>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58A0D40C-558F-82F6-C4DA-FE3B906FDE6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9DA875C4-2289-A992-5C7F-02E0E4124B7C}"/>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11399417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userDrawn="1"/>
        </p:nvSpPr>
        <p:spPr>
          <a:xfrm>
            <a:off x="11257557" y="6491870"/>
            <a:ext cx="869149" cy="338554"/>
          </a:xfrm>
          <a:prstGeom prst="rect">
            <a:avLst/>
          </a:prstGeom>
        </p:spPr>
        <p:txBody>
          <a:bodyPr wrap="none">
            <a:spAutoFit/>
          </a:bodyPr>
          <a:lstStyle/>
          <a:p>
            <a:r>
              <a:rPr lang="en-GB" sz="1600">
                <a:latin typeface="+mn-lt"/>
              </a:rPr>
              <a:t>Slide </a:t>
            </a:r>
            <a:fld id="{51A781E7-6089-440A-BC2D-EA2F408FBBE0}" type="slidenum">
              <a:rPr lang="en-GB" sz="1600" smtClean="0">
                <a:latin typeface="+mn-lt"/>
              </a:rPr>
              <a:t>‹#›</a:t>
            </a:fld>
            <a:endParaRPr lang="en-GB" sz="1600">
              <a:latin typeface="+mn-lt"/>
            </a:endParaRPr>
          </a:p>
        </p:txBody>
      </p:sp>
    </p:spTree>
    <p:extLst>
      <p:ext uri="{BB962C8B-B14F-4D97-AF65-F5344CB8AC3E}">
        <p14:creationId xmlns:p14="http://schemas.microsoft.com/office/powerpoint/2010/main" val="1607336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D475DE-7DD8-50BC-A465-E873CB05079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4F0B5929-44C2-CF9F-3AA3-9F15D57DB6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DA10133-47BD-A5CB-5F37-0FB46C89682A}"/>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ADA4D505-8F06-4528-1225-1C170ED6AD6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419D994-09B5-D2F1-3C2C-B3B33E1EF27A}"/>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2673761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65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F65F56-79D9-6929-DB4D-1A39A31D6477}"/>
              </a:ext>
            </a:extLst>
          </p:cNvPr>
          <p:cNvSpPr>
            <a:spLocks noGrp="1"/>
          </p:cNvSpPr>
          <p:nvPr>
            <p:ph type="body" sz="quarter" idx="10" hasCustomPrompt="1"/>
          </p:nvPr>
        </p:nvSpPr>
        <p:spPr>
          <a:xfrm>
            <a:off x="9189906" y="427718"/>
            <a:ext cx="2765425" cy="806450"/>
          </a:xfrm>
          <a:prstGeom prst="rect">
            <a:avLst/>
          </a:prstGeom>
        </p:spPr>
        <p:txBody>
          <a:bodyPr/>
          <a:lstStyle>
            <a:lvl1pPr marL="0" indent="0" algn="r">
              <a:buNone/>
              <a:defRPr sz="4000">
                <a:solidFill>
                  <a:schemeClr val="bg1"/>
                </a:solidFill>
                <a:latin typeface="NotesEsa" panose="02000506030000020004" pitchFamily="2" charset="77"/>
              </a:defRPr>
            </a:lvl1pPr>
          </a:lstStyle>
          <a:p>
            <a:pPr lvl="0"/>
            <a:r>
              <a:rPr lang="en-GB"/>
              <a:t>Title</a:t>
            </a:r>
            <a:endParaRPr lang="en-IT"/>
          </a:p>
        </p:txBody>
      </p:sp>
      <p:sp>
        <p:nvSpPr>
          <p:cNvPr id="9" name="Text Placeholder 8">
            <a:extLst>
              <a:ext uri="{FF2B5EF4-FFF2-40B4-BE49-F238E27FC236}">
                <a16:creationId xmlns:a16="http://schemas.microsoft.com/office/drawing/2014/main" id="{15D22E77-BB88-BB89-719C-33CA2DBBCC62}"/>
              </a:ext>
            </a:extLst>
          </p:cNvPr>
          <p:cNvSpPr>
            <a:spLocks noGrp="1"/>
          </p:cNvSpPr>
          <p:nvPr>
            <p:ph type="body" sz="quarter" idx="11" hasCustomPrompt="1"/>
          </p:nvPr>
        </p:nvSpPr>
        <p:spPr>
          <a:xfrm>
            <a:off x="8468954" y="1285195"/>
            <a:ext cx="3486377" cy="841375"/>
          </a:xfrm>
          <a:prstGeom prst="rect">
            <a:avLst/>
          </a:prstGeom>
        </p:spPr>
        <p:txBody>
          <a:bodyPr/>
          <a:lstStyle>
            <a:lvl1pPr marL="0" indent="0" algn="r">
              <a:buNone/>
              <a:defRPr sz="2400">
                <a:solidFill>
                  <a:schemeClr val="bg1"/>
                </a:solidFill>
                <a:latin typeface="NotesEsa" panose="02000506030000020004" pitchFamily="2" charset="77"/>
              </a:defRPr>
            </a:lvl1pPr>
          </a:lstStyle>
          <a:p>
            <a:pPr lvl="0"/>
            <a:r>
              <a:rPr lang="en-GB"/>
              <a:t>Author and co-authors Affiliations</a:t>
            </a:r>
            <a:endParaRPr lang="en-IT"/>
          </a:p>
        </p:txBody>
      </p:sp>
    </p:spTree>
    <p:extLst>
      <p:ext uri="{BB962C8B-B14F-4D97-AF65-F5344CB8AC3E}">
        <p14:creationId xmlns:p14="http://schemas.microsoft.com/office/powerpoint/2010/main" val="149916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646074-F4C5-21E5-B13A-B5F1F059F657}"/>
              </a:ext>
            </a:extLst>
          </p:cNvPr>
          <p:cNvPicPr>
            <a:picLocks noChangeAspect="1"/>
          </p:cNvPicPr>
          <p:nvPr userDrawn="1"/>
        </p:nvPicPr>
        <p:blipFill>
          <a:blip r:embed="rId2">
            <a:extLst>
              <a:ext uri="{28A0092B-C50C-407E-A947-70E740481C1C}">
                <a14:useLocalDpi xmlns:a14="http://schemas.microsoft.com/office/drawing/2010/main" val="0"/>
              </a:ext>
            </a:extLst>
          </a:blip>
          <a:srcRect b="84962"/>
          <a:stretch/>
        </p:blipFill>
        <p:spPr>
          <a:xfrm>
            <a:off x="1" y="0"/>
            <a:ext cx="12192000" cy="1043492"/>
          </a:xfrm>
          <a:prstGeom prst="rect">
            <a:avLst/>
          </a:prstGeom>
        </p:spPr>
      </p:pic>
      <p:sp>
        <p:nvSpPr>
          <p:cNvPr id="3" name="TextBox 2">
            <a:extLst>
              <a:ext uri="{FF2B5EF4-FFF2-40B4-BE49-F238E27FC236}">
                <a16:creationId xmlns:a16="http://schemas.microsoft.com/office/drawing/2014/main" id="{8C06425F-F3A8-578A-BEAE-DDD12A95E153}"/>
              </a:ext>
            </a:extLst>
          </p:cNvPr>
          <p:cNvSpPr txBox="1"/>
          <p:nvPr userDrawn="1"/>
        </p:nvSpPr>
        <p:spPr>
          <a:xfrm>
            <a:off x="8778239" y="211887"/>
            <a:ext cx="3331555" cy="523220"/>
          </a:xfrm>
          <a:prstGeom prst="rect">
            <a:avLst/>
          </a:prstGeom>
          <a:noFill/>
        </p:spPr>
        <p:txBody>
          <a:bodyPr wrap="square" rtlCol="0">
            <a:spAutoFit/>
          </a:bodyPr>
          <a:lstStyle/>
          <a:p>
            <a:pPr algn="r"/>
            <a:r>
              <a:rPr lang="en-GB" sz="1600">
                <a:solidFill>
                  <a:schemeClr val="bg1"/>
                </a:solidFill>
                <a:latin typeface="NotesEsa" panose="02000506030000020004" pitchFamily="2" charset="0"/>
              </a:rPr>
              <a:t>VH-RODA 2024 Workshop</a:t>
            </a:r>
          </a:p>
          <a:p>
            <a:pPr algn="r"/>
            <a:r>
              <a:rPr lang="en-GB" sz="1100">
                <a:solidFill>
                  <a:schemeClr val="bg1"/>
                </a:solidFill>
                <a:latin typeface="NotesEsa" panose="02000506030000020004" pitchFamily="2" charset="0"/>
              </a:rPr>
              <a:t>02 – 06 December  |  ESA-ESRIN, Frascati (Rome), Italy</a:t>
            </a:r>
          </a:p>
        </p:txBody>
      </p:sp>
      <p:sp>
        <p:nvSpPr>
          <p:cNvPr id="6" name="TextBox 5">
            <a:extLst>
              <a:ext uri="{FF2B5EF4-FFF2-40B4-BE49-F238E27FC236}">
                <a16:creationId xmlns:a16="http://schemas.microsoft.com/office/drawing/2014/main" id="{27F25863-A846-CB6E-1D5C-2459B22CD53F}"/>
              </a:ext>
            </a:extLst>
          </p:cNvPr>
          <p:cNvSpPr txBox="1"/>
          <p:nvPr userDrawn="1"/>
        </p:nvSpPr>
        <p:spPr>
          <a:xfrm>
            <a:off x="11605426" y="6371500"/>
            <a:ext cx="491490" cy="369332"/>
          </a:xfrm>
          <a:prstGeom prst="rect">
            <a:avLst/>
          </a:prstGeom>
          <a:noFill/>
        </p:spPr>
        <p:txBody>
          <a:bodyPr wrap="square" rtlCol="0">
            <a:spAutoFit/>
          </a:bodyPr>
          <a:lstStyle/>
          <a:p>
            <a:fld id="{AF30F8A7-730A-8E41-90BE-6FEC6BC545B0}" type="slidenum">
              <a:rPr lang="en-IT" smtClean="0"/>
              <a:t>‹#›</a:t>
            </a:fld>
            <a:endParaRPr lang="en-IT"/>
          </a:p>
        </p:txBody>
      </p:sp>
      <p:sp>
        <p:nvSpPr>
          <p:cNvPr id="8" name="Text Placeholder 7">
            <a:extLst>
              <a:ext uri="{FF2B5EF4-FFF2-40B4-BE49-F238E27FC236}">
                <a16:creationId xmlns:a16="http://schemas.microsoft.com/office/drawing/2014/main" id="{E115FCDB-0869-83B4-EB35-7B013C4774F5}"/>
              </a:ext>
            </a:extLst>
          </p:cNvPr>
          <p:cNvSpPr>
            <a:spLocks noGrp="1"/>
          </p:cNvSpPr>
          <p:nvPr>
            <p:ph type="body" sz="quarter" idx="10" hasCustomPrompt="1"/>
          </p:nvPr>
        </p:nvSpPr>
        <p:spPr>
          <a:xfrm>
            <a:off x="95009" y="290981"/>
            <a:ext cx="4322880" cy="379413"/>
          </a:xfrm>
          <a:prstGeom prst="rect">
            <a:avLst/>
          </a:prstGeom>
        </p:spPr>
        <p:txBody>
          <a:bodyPr/>
          <a:lstStyle>
            <a:lvl1pPr marL="0" indent="0">
              <a:buNone/>
              <a:defRPr>
                <a:solidFill>
                  <a:schemeClr val="bg1"/>
                </a:solidFill>
                <a:latin typeface="NotesEsa" panose="02000506030000020004" pitchFamily="2" charset="77"/>
              </a:defRPr>
            </a:lvl1pPr>
          </a:lstStyle>
          <a:p>
            <a:pPr lvl="0"/>
            <a:r>
              <a:rPr lang="en-GB"/>
              <a:t>Slide Title</a:t>
            </a:r>
            <a:endParaRPr lang="en-IT"/>
          </a:p>
        </p:txBody>
      </p:sp>
      <p:sp>
        <p:nvSpPr>
          <p:cNvPr id="10" name="Text Placeholder 9">
            <a:extLst>
              <a:ext uri="{FF2B5EF4-FFF2-40B4-BE49-F238E27FC236}">
                <a16:creationId xmlns:a16="http://schemas.microsoft.com/office/drawing/2014/main" id="{972BFEFE-42CD-603A-1DD4-53546EFB9518}"/>
              </a:ext>
            </a:extLst>
          </p:cNvPr>
          <p:cNvSpPr>
            <a:spLocks noGrp="1"/>
          </p:cNvSpPr>
          <p:nvPr>
            <p:ph type="body" sz="quarter" idx="11" hasCustomPrompt="1"/>
          </p:nvPr>
        </p:nvSpPr>
        <p:spPr>
          <a:xfrm>
            <a:off x="95009" y="1240864"/>
            <a:ext cx="11886533" cy="471488"/>
          </a:xfrm>
          <a:prstGeom prst="rect">
            <a:avLst/>
          </a:prstGeom>
        </p:spPr>
        <p:txBody>
          <a:bodyPr/>
          <a:lstStyle>
            <a:lvl1pPr>
              <a:defRPr sz="2400"/>
            </a:lvl1pPr>
          </a:lstStyle>
          <a:p>
            <a:pPr lvl="0"/>
            <a:r>
              <a:rPr lang="en-GB"/>
              <a:t>Slide Text</a:t>
            </a:r>
            <a:endParaRPr lang="en-IT"/>
          </a:p>
        </p:txBody>
      </p:sp>
    </p:spTree>
    <p:extLst>
      <p:ext uri="{BB962C8B-B14F-4D97-AF65-F5344CB8AC3E}">
        <p14:creationId xmlns:p14="http://schemas.microsoft.com/office/powerpoint/2010/main" val="268111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485333"/>
      </p:ext>
    </p:extLst>
  </p:cSld>
  <p:clrMapOvr>
    <a:masterClrMapping/>
  </p:clrMapOvr>
  <p:transition spd="slow" advClick="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3"/>
            <a:ext cx="12210137" cy="6858003"/>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40"/>
            <a:ext cx="11741011"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8"/>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9" y="6572055"/>
            <a:ext cx="9280921" cy="144115"/>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497800"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12739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lt1">
                  <a:alpha val="60000"/>
                </a:schemeClr>
              </a:solidFill>
            </a:endParaRPr>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5"/>
            <a:ext cx="11763663"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9" y="6572055"/>
            <a:ext cx="9280921" cy="144115"/>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20113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lt1">
                  <a:alpha val="60000"/>
                </a:schemeClr>
              </a:solidFill>
            </a:endParaRPr>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9" y="6572055"/>
            <a:ext cx="9280921" cy="144115"/>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342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7083-BF3D-9F3E-3846-058E2B9E7AC4}"/>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5D416DA-F5BE-9ED7-6585-3E789EA69A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127C6EF-8CEB-2F32-2AC8-2A861303D722}"/>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2388FDEB-75DE-0A02-E1FF-F12F2219E069}"/>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B127FD49-ABF3-988E-A0C6-645A5C551DB3}"/>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2377991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1999" cy="6858001"/>
          </a:xfrm>
          <a:prstGeom prst="rect">
            <a:avLst/>
          </a:prstGeom>
        </p:spPr>
      </p:pic>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9" y="6572055"/>
            <a:ext cx="9280921" cy="144115"/>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01845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9" y="6572055"/>
            <a:ext cx="9280921" cy="144115"/>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0737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5" y="1348842"/>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9" y="6572055"/>
            <a:ext cx="9280921" cy="144115"/>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03547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4"/>
          <a:ext cx="11624275"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9" y="6572055"/>
            <a:ext cx="9280921" cy="144115"/>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7112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0"/>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3" cy="5514771"/>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33177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9" y="6572055"/>
            <a:ext cx="9280921" cy="144115"/>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85659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9" y="6572055"/>
            <a:ext cx="9280921" cy="144115"/>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7986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15997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3"/>
            <a:ext cx="11763663"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32479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3"/>
            <a:ext cx="11763663"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2062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B3DC-EF70-58ED-725A-3CC7534408C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950F21FA-B40A-29C0-6DB0-0EC8818918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3113758-F5A9-38B9-7834-64F8C8E8C86F}"/>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733C8DC2-E1AE-5FF6-3E55-3EDD7A7A439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2400551-8478-3652-53E8-F063B5AEC3F9}"/>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1281523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1"/>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3" cy="5541667"/>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91055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3"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68760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3"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9" y="6572055"/>
            <a:ext cx="9280921" cy="144115"/>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21205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335E6F"/>
              </a:solidFill>
            </a:endParaRPr>
          </a:p>
        </p:txBody>
      </p:sp>
      <p:sp>
        <p:nvSpPr>
          <p:cNvPr id="9" name="Rectangle 8"/>
          <p:cNvSpPr/>
          <p:nvPr userDrawn="1"/>
        </p:nvSpPr>
        <p:spPr>
          <a:xfrm flipH="1">
            <a:off x="4686300" y="2011304"/>
            <a:ext cx="2819400" cy="2819035"/>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ubtitle 2"/>
          <p:cNvSpPr txBox="1">
            <a:spLocks/>
          </p:cNvSpPr>
          <p:nvPr userDrawn="1"/>
        </p:nvSpPr>
        <p:spPr>
          <a:xfrm>
            <a:off x="4686299" y="4524206"/>
            <a:ext cx="2812781" cy="314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7" y="1740024"/>
            <a:ext cx="2819403"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7" y="2041527"/>
            <a:ext cx="2819403"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7" y="4406774"/>
            <a:ext cx="2819403"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Master text styles</a:t>
            </a:r>
          </a:p>
        </p:txBody>
      </p:sp>
    </p:spTree>
    <p:extLst>
      <p:ext uri="{BB962C8B-B14F-4D97-AF65-F5344CB8AC3E}">
        <p14:creationId xmlns:p14="http://schemas.microsoft.com/office/powerpoint/2010/main" val="1934274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3"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3"/>
            <a:ext cx="11763663"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55635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3"/>
            <a:ext cx="12210137" cy="6858003"/>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40"/>
            <a:ext cx="11741011"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8"/>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9" y="6572055"/>
            <a:ext cx="9280921" cy="144115"/>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
        <p:nvSpPr>
          <p:cNvPr id="36" name="TextBox 35"/>
          <p:cNvSpPr txBox="1"/>
          <p:nvPr userDrawn="1"/>
        </p:nvSpPr>
        <p:spPr>
          <a:xfrm>
            <a:off x="122383" y="6202583"/>
            <a:ext cx="2497800"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4199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1999" cy="6858001"/>
          </a:xfrm>
          <a:prstGeom prst="rect">
            <a:avLst/>
          </a:prstGeom>
        </p:spPr>
      </p:pic>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9" y="6572055"/>
            <a:ext cx="9280921" cy="144115"/>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043707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a:t>CLICK TO </a:t>
            </a:r>
            <a:r>
              <a:rPr lang="en-GB" noProof="0"/>
              <a:t>EDIT</a:t>
            </a:r>
            <a:r>
              <a:rPr lang="en-US"/>
              <a:t> MASTER TITLE STYLE</a:t>
            </a:r>
            <a:endParaRPr lang="it-IT"/>
          </a:p>
        </p:txBody>
      </p:sp>
    </p:spTree>
    <p:extLst>
      <p:ext uri="{BB962C8B-B14F-4D97-AF65-F5344CB8AC3E}">
        <p14:creationId xmlns:p14="http://schemas.microsoft.com/office/powerpoint/2010/main" val="146069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solidFill>
                <a:schemeClr val="lt1">
                  <a:alpha val="60000"/>
                </a:schemeClr>
              </a:solidFill>
            </a:endParaRPr>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5"/>
            <a:ext cx="11763663"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9" y="6572055"/>
            <a:ext cx="9280921" cy="144115"/>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998823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3"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3"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75014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16FC-8DBD-3D25-13E2-7C7919780E57}"/>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4BABAF18-7A85-FC67-13B9-FC03A4E9212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9D934DFA-A624-5349-8D49-9161660245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5CB5EE09-456D-57F5-E179-54BDDA76BEB1}"/>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6" name="Footer Placeholder 5">
            <a:extLst>
              <a:ext uri="{FF2B5EF4-FFF2-40B4-BE49-F238E27FC236}">
                <a16:creationId xmlns:a16="http://schemas.microsoft.com/office/drawing/2014/main" id="{43F428B9-4289-D53D-E1AE-604D10DD5714}"/>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2182CD2-15D4-D5FB-47C3-F95464283B3D}"/>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317221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5" y="-3"/>
            <a:ext cx="12198565" cy="6858003"/>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3"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3"/>
            <a:ext cx="11763663"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9" y="6572055"/>
            <a:ext cx="9280921" cy="144115"/>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994543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3"/>
            <a:ext cx="11763663"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397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3"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65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cxnSp>
        <p:nvCxnSpPr>
          <p:cNvPr id="61" name="Straight Connector 60"/>
          <p:cNvCxnSpPr/>
          <p:nvPr userDrawn="1"/>
        </p:nvCxnSpPr>
        <p:spPr>
          <a:xfrm>
            <a:off x="218263"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2" y="157325"/>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3"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9" y="6572055"/>
            <a:ext cx="9280921" cy="144115"/>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3640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335E6F"/>
              </a:solidFill>
            </a:endParaRPr>
          </a:p>
        </p:txBody>
      </p:sp>
      <p:sp>
        <p:nvSpPr>
          <p:cNvPr id="9" name="Rectangle 8"/>
          <p:cNvSpPr/>
          <p:nvPr userDrawn="1"/>
        </p:nvSpPr>
        <p:spPr>
          <a:xfrm flipH="1">
            <a:off x="4686300" y="2011304"/>
            <a:ext cx="2819400" cy="2819035"/>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Subtitle 2"/>
          <p:cNvSpPr txBox="1">
            <a:spLocks/>
          </p:cNvSpPr>
          <p:nvPr userDrawn="1"/>
        </p:nvSpPr>
        <p:spPr>
          <a:xfrm>
            <a:off x="4686299" y="4524206"/>
            <a:ext cx="2812781" cy="314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7" y="1740024"/>
            <a:ext cx="2819403"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7" y="2041527"/>
            <a:ext cx="2819403"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7" y="4406774"/>
            <a:ext cx="2819403"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noProof="0"/>
              <a:t>Click to edit Master text styles</a:t>
            </a:r>
          </a:p>
        </p:txBody>
      </p:sp>
    </p:spTree>
    <p:extLst>
      <p:ext uri="{BB962C8B-B14F-4D97-AF65-F5344CB8AC3E}">
        <p14:creationId xmlns:p14="http://schemas.microsoft.com/office/powerpoint/2010/main" val="3553439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789330"/>
      </p:ext>
    </p:extLst>
  </p:cSld>
  <p:clrMapOvr>
    <a:masterClrMapping/>
  </p:clrMapOvr>
  <p:transition spd="slow" advClick="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5884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156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65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5610-0ECB-F583-1162-C1D62CB96F6F}"/>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20656592-4B35-38D1-D8F6-FBB35F701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ED805C7-CAA6-2764-67AD-491E28E5053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3C79BDCD-115A-64ED-5C28-594AE2D59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14627DA-2D44-0ACA-6ADE-1ED6DDC7EF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0F0CB607-B950-934E-2BB3-A2E7F6922622}"/>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8" name="Footer Placeholder 7">
            <a:extLst>
              <a:ext uri="{FF2B5EF4-FFF2-40B4-BE49-F238E27FC236}">
                <a16:creationId xmlns:a16="http://schemas.microsoft.com/office/drawing/2014/main" id="{D6903BA0-B02D-0FA2-C79F-4FC30D784D8F}"/>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4E43BF0A-5D06-2011-089A-CD568868B19A}"/>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32629134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73225"/>
            <a:ext cx="507153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1767" y="1673225"/>
            <a:ext cx="507153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895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04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9477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30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76309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92055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52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6734" y="163513"/>
            <a:ext cx="2586567" cy="58277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4" y="163513"/>
            <a:ext cx="7556500" cy="5827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910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2883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03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B872-D713-9463-77C1-BB4B99670BE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FB87EAA6-0F63-FB46-F404-B7C7FC3B37CF}"/>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4" name="Footer Placeholder 3">
            <a:extLst>
              <a:ext uri="{FF2B5EF4-FFF2-40B4-BE49-F238E27FC236}">
                <a16:creationId xmlns:a16="http://schemas.microsoft.com/office/drawing/2014/main" id="{10A49645-1ADA-56A4-836C-A511D89883E1}"/>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CB64EB8F-63C4-1823-C328-7912B4AF20F3}"/>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2173688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73225"/>
            <a:ext cx="507153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1767" y="1673225"/>
            <a:ext cx="507153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7264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791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4301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510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6853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4688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165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76734" y="163513"/>
            <a:ext cx="2586567" cy="58277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4" y="163513"/>
            <a:ext cx="7556500" cy="58277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804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Contenidor de contingut 2"/>
          <p:cNvSpPr>
            <a:spLocks noGrp="1"/>
          </p:cNvSpPr>
          <p:nvPr>
            <p:ph idx="1"/>
          </p:nvPr>
        </p:nvSpPr>
        <p:spPr>
          <a:xfrm>
            <a:off x="577853" y="1128715"/>
            <a:ext cx="11231033" cy="5043487"/>
          </a:xfrm>
        </p:spPr>
        <p:txBody>
          <a:bodyPr/>
          <a:lstStyle/>
          <a:p>
            <a:pPr lvl="0"/>
            <a:r>
              <a:rPr lang="ca-ES"/>
              <a:t>Feu clic aquí per editar els estils de text</a:t>
            </a:r>
          </a:p>
          <a:p>
            <a:pPr lvl="1"/>
            <a:r>
              <a:rPr lang="ca-ES"/>
              <a:t>Segon nivell</a:t>
            </a:r>
          </a:p>
          <a:p>
            <a:pPr lvl="2"/>
            <a:r>
              <a:rPr lang="ca-ES"/>
              <a:t>Tercer nivell</a:t>
            </a:r>
          </a:p>
          <a:p>
            <a:pPr lvl="3"/>
            <a:r>
              <a:rPr lang="ca-ES"/>
              <a:t>Quart nivell</a:t>
            </a:r>
          </a:p>
          <a:p>
            <a:pPr lvl="4"/>
            <a:r>
              <a:rPr lang="ca-ES"/>
              <a:t>Cinquè nivell</a:t>
            </a:r>
          </a:p>
        </p:txBody>
      </p:sp>
      <p:sp>
        <p:nvSpPr>
          <p:cNvPr id="5" name="Title 4"/>
          <p:cNvSpPr>
            <a:spLocks noGrp="1"/>
          </p:cNvSpPr>
          <p:nvPr>
            <p:ph type="title"/>
          </p:nvPr>
        </p:nvSpPr>
        <p:spPr>
          <a:xfrm>
            <a:off x="3860802" y="260649"/>
            <a:ext cx="7948084" cy="519113"/>
          </a:xfrm>
        </p:spPr>
        <p:txBody>
          <a:bodyPr/>
          <a:lstStyle/>
          <a:p>
            <a:r>
              <a:rPr lang="x-none"/>
              <a:t>Click to edit Master title style</a:t>
            </a:r>
            <a:endParaRPr lang="en-US"/>
          </a:p>
        </p:txBody>
      </p:sp>
      <p:sp>
        <p:nvSpPr>
          <p:cNvPr id="9" name="Date Placeholder 8"/>
          <p:cNvSpPr>
            <a:spLocks noGrp="1"/>
          </p:cNvSpPr>
          <p:nvPr>
            <p:ph type="dt" sz="half" idx="10"/>
          </p:nvPr>
        </p:nvSpPr>
        <p:spPr>
          <a:xfrm>
            <a:off x="5519936" y="6544733"/>
            <a:ext cx="3120000" cy="288000"/>
          </a:xfrm>
          <a:prstGeom prst="rect">
            <a:avLst/>
          </a:prstGeom>
        </p:spPr>
        <p:txBody>
          <a:bodyPr/>
          <a:lstStyle/>
          <a:p>
            <a:pPr defTabSz="449263" eaLnBrk="0" hangingPunct="0">
              <a:buClr>
                <a:srgbClr val="000000"/>
              </a:buClr>
              <a:buSzPct val="100000"/>
            </a:pPr>
            <a:r>
              <a:rPr lang="x-none">
                <a:solidFill>
                  <a:prstClr val="white"/>
                </a:solidFill>
                <a:latin typeface="Times New Roman" charset="0"/>
                <a:ea typeface="MS Gothic" charset="0"/>
                <a:cs typeface="MS Gothic" charset="0"/>
              </a:rPr>
              <a:t>18-19 June 2013</a:t>
            </a:r>
            <a:endParaRPr lang="en-US">
              <a:solidFill>
                <a:prstClr val="white"/>
              </a:solidFill>
              <a:latin typeface="Times New Roman" charset="0"/>
              <a:ea typeface="MS Gothic" charset="0"/>
              <a:cs typeface="MS Gothic" charset="0"/>
            </a:endParaRPr>
          </a:p>
        </p:txBody>
      </p:sp>
      <p:sp>
        <p:nvSpPr>
          <p:cNvPr id="10" name="Footer Placeholder 9"/>
          <p:cNvSpPr>
            <a:spLocks noGrp="1"/>
          </p:cNvSpPr>
          <p:nvPr>
            <p:ph type="ftr" sz="quarter" idx="11"/>
          </p:nvPr>
        </p:nvSpPr>
        <p:spPr>
          <a:xfrm>
            <a:off x="527381" y="6544732"/>
            <a:ext cx="4800000" cy="288000"/>
          </a:xfrm>
          <a:prstGeom prst="rect">
            <a:avLst/>
          </a:prstGeom>
        </p:spPr>
        <p:txBody>
          <a:bodyPr/>
          <a:lstStyle/>
          <a:p>
            <a:pPr defTabSz="449263" eaLnBrk="0" hangingPunct="0">
              <a:buClr>
                <a:srgbClr val="000000"/>
              </a:buClr>
              <a:buSzPct val="100000"/>
            </a:pPr>
            <a:r>
              <a:rPr lang="en-US">
                <a:solidFill>
                  <a:srgbClr val="000000"/>
                </a:solidFill>
                <a:latin typeface="Helvetica Neue" charset="0"/>
                <a:ea typeface="MS Gothic" charset="0"/>
                <a:cs typeface="MS Gothic" charset="0"/>
              </a:rPr>
              <a:t>Jason-CS Progress Meeting</a:t>
            </a:r>
            <a:endParaRPr lang="en-US">
              <a:solidFill>
                <a:prstClr val="white"/>
              </a:solidFill>
              <a:latin typeface="Times New Roman" charset="0"/>
              <a:ea typeface="MS Gothic" charset="0"/>
              <a:cs typeface="MS Gothic" charset="0"/>
            </a:endParaRPr>
          </a:p>
        </p:txBody>
      </p:sp>
      <p:sp>
        <p:nvSpPr>
          <p:cNvPr id="11" name="Slide Number Placeholder 10"/>
          <p:cNvSpPr>
            <a:spLocks noGrp="1"/>
          </p:cNvSpPr>
          <p:nvPr>
            <p:ph type="sldNum" sz="quarter" idx="12"/>
          </p:nvPr>
        </p:nvSpPr>
        <p:spPr>
          <a:xfrm>
            <a:off x="8819820" y="6544730"/>
            <a:ext cx="2989065" cy="288000"/>
          </a:xfrm>
          <a:prstGeom prst="rect">
            <a:avLst/>
          </a:prstGeom>
        </p:spPr>
        <p:txBody>
          <a:bodyPr/>
          <a:lstStyle/>
          <a:p>
            <a:pPr defTabSz="449263" eaLnBrk="0" hangingPunct="0">
              <a:buClr>
                <a:srgbClr val="000000"/>
              </a:buClr>
              <a:buSzPct val="100000"/>
            </a:pPr>
            <a:fld id="{34E163BF-89F1-A443-B02B-7215A93DEB92}" type="slidenum">
              <a:rPr lang="en-US" smtClean="0">
                <a:solidFill>
                  <a:prstClr val="white"/>
                </a:solidFill>
                <a:latin typeface="Times New Roman" charset="0"/>
                <a:ea typeface="MS Gothic" charset="0"/>
                <a:cs typeface="MS Gothic" charset="0"/>
              </a:rPr>
              <a:pPr defTabSz="449263" eaLnBrk="0" hangingPunct="0">
                <a:buClr>
                  <a:srgbClr val="000000"/>
                </a:buClr>
                <a:buSzPct val="100000"/>
              </a:pPr>
              <a:t>‹#›</a:t>
            </a:fld>
            <a:endParaRPr lang="en-US">
              <a:solidFill>
                <a:prstClr val="white"/>
              </a:solidFill>
              <a:latin typeface="Times New Roman" charset="0"/>
              <a:ea typeface="MS Gothic" charset="0"/>
              <a:cs typeface="MS Gothic" charset="0"/>
            </a:endParaRPr>
          </a:p>
        </p:txBody>
      </p:sp>
    </p:spTree>
    <p:extLst>
      <p:ext uri="{BB962C8B-B14F-4D97-AF65-F5344CB8AC3E}">
        <p14:creationId xmlns:p14="http://schemas.microsoft.com/office/powerpoint/2010/main" val="36977984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p:nvSpPr>
        <p:spPr>
          <a:xfrm>
            <a:off x="1771651" y="1295401"/>
            <a:ext cx="8648700"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rgbClr val="6FB7D7"/>
              </a:buClr>
              <a:buSzPct val="110000"/>
              <a:buFont typeface="Wingdings 2" charset="0"/>
              <a:buNone/>
              <a:defRPr/>
            </a:pPr>
            <a:endParaRPr lang="en-US" sz="3200">
              <a:solidFill>
                <a:srgbClr val="595959"/>
              </a:solidFill>
              <a:latin typeface="News Gothic MT" charset="0"/>
            </a:endParaRPr>
          </a:p>
        </p:txBody>
      </p:sp>
      <p:sp>
        <p:nvSpPr>
          <p:cNvPr id="2" name="Title 1"/>
          <p:cNvSpPr>
            <a:spLocks noGrp="1"/>
          </p:cNvSpPr>
          <p:nvPr>
            <p:ph type="ctrTitle"/>
          </p:nvPr>
        </p:nvSpPr>
        <p:spPr>
          <a:xfrm>
            <a:off x="1763895" y="1524000"/>
            <a:ext cx="8664211"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000" kern="1200">
                <a:solidFill>
                  <a:schemeClr val="accent1"/>
                </a:solidFill>
                <a:latin typeface="+mj-lt"/>
                <a:ea typeface="+mj-ea"/>
                <a:cs typeface="+mj-cs"/>
              </a:defRPr>
            </a:lvl1pPr>
          </a:lstStyle>
          <a:p>
            <a:r>
              <a:rPr lang="en-GB"/>
              <a:t>Click to edit Master title style</a:t>
            </a:r>
            <a:endParaRPr/>
          </a:p>
        </p:txBody>
      </p:sp>
      <p:sp>
        <p:nvSpPr>
          <p:cNvPr id="3" name="Subtitle 2"/>
          <p:cNvSpPr>
            <a:spLocks noGrp="1"/>
          </p:cNvSpPr>
          <p:nvPr>
            <p:ph type="subTitle" idx="1"/>
          </p:nvPr>
        </p:nvSpPr>
        <p:spPr>
          <a:xfrm>
            <a:off x="1763895" y="3505200"/>
            <a:ext cx="8664212"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24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Tree>
    <p:extLst>
      <p:ext uri="{BB962C8B-B14F-4D97-AF65-F5344CB8AC3E}">
        <p14:creationId xmlns:p14="http://schemas.microsoft.com/office/powerpoint/2010/main" val="121647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207A0-6867-AA36-648E-176172ACA5C6}"/>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3" name="Footer Placeholder 2">
            <a:extLst>
              <a:ext uri="{FF2B5EF4-FFF2-40B4-BE49-F238E27FC236}">
                <a16:creationId xmlns:a16="http://schemas.microsoft.com/office/drawing/2014/main" id="{0ACE4A76-0107-6084-E543-E11F7D01A474}"/>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D0E6139A-A260-9178-477D-3FBC21A53DAE}"/>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21418595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1"/>
            <a:ext cx="11582400" cy="47244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8" name="Title Placeholder 1"/>
          <p:cNvSpPr>
            <a:spLocks noGrp="1"/>
          </p:cNvSpPr>
          <p:nvPr>
            <p:ph type="title"/>
          </p:nvPr>
        </p:nvSpPr>
        <p:spPr>
          <a:xfrm>
            <a:off x="304800" y="107576"/>
            <a:ext cx="11582400" cy="959224"/>
          </a:xfrm>
          <a:prstGeom prst="rect">
            <a:avLst/>
          </a:prstGeom>
        </p:spPr>
        <p:txBody>
          <a:bodyPr rtlCol="0">
            <a:noAutofit/>
          </a:bodyPr>
          <a:lstStyle/>
          <a:p>
            <a:r>
              <a:rPr lang="en-GB"/>
              <a:t>Click to edit Master title style</a:t>
            </a:r>
            <a:endParaRPr/>
          </a:p>
        </p:txBody>
      </p:sp>
    </p:spTree>
    <p:extLst>
      <p:ext uri="{BB962C8B-B14F-4D97-AF65-F5344CB8AC3E}">
        <p14:creationId xmlns:p14="http://schemas.microsoft.com/office/powerpoint/2010/main" val="2931696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2383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Content Placeholder 5"/>
          <p:cNvSpPr>
            <a:spLocks noGrp="1"/>
          </p:cNvSpPr>
          <p:nvPr>
            <p:ph sz="quarter" idx="12"/>
          </p:nvPr>
        </p:nvSpPr>
        <p:spPr>
          <a:xfrm>
            <a:off x="335360" y="1268760"/>
            <a:ext cx="5568619" cy="46808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p:cNvSpPr>
            <a:spLocks noGrp="1"/>
          </p:cNvSpPr>
          <p:nvPr>
            <p:ph sz="quarter" idx="13"/>
          </p:nvPr>
        </p:nvSpPr>
        <p:spPr>
          <a:xfrm>
            <a:off x="6288021" y="1268760"/>
            <a:ext cx="5568619" cy="46808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990351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7" name="Content Placeholder 5"/>
          <p:cNvSpPr>
            <a:spLocks noGrp="1"/>
          </p:cNvSpPr>
          <p:nvPr>
            <p:ph sz="quarter" idx="12"/>
          </p:nvPr>
        </p:nvSpPr>
        <p:spPr>
          <a:xfrm>
            <a:off x="335360" y="1268760"/>
            <a:ext cx="5568619" cy="468086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2450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4" name="Picture 169">
            <a:extLst>
              <a:ext uri="{FF2B5EF4-FFF2-40B4-BE49-F238E27FC236}">
                <a16:creationId xmlns:a16="http://schemas.microsoft.com/office/drawing/2014/main" id="{15CE6BE4-B14C-49DF-8844-0013B564A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5166"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91434BB-90D8-485A-9E8E-E28898F124DF}"/>
              </a:ext>
            </a:extLst>
          </p:cNvPr>
          <p:cNvSpPr/>
          <p:nvPr/>
        </p:nvSpPr>
        <p:spPr>
          <a:xfrm>
            <a:off x="0" y="0"/>
            <a:ext cx="12192000" cy="6878638"/>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795"/>
          </a:p>
        </p:txBody>
      </p:sp>
      <p:sp>
        <p:nvSpPr>
          <p:cNvPr id="6" name="Text Box 27">
            <a:extLst>
              <a:ext uri="{FF2B5EF4-FFF2-40B4-BE49-F238E27FC236}">
                <a16:creationId xmlns:a16="http://schemas.microsoft.com/office/drawing/2014/main" id="{0E7605D4-9986-4E43-B819-E5D02BEC053B}"/>
              </a:ext>
            </a:extLst>
          </p:cNvPr>
          <p:cNvSpPr txBox="1">
            <a:spLocks noChangeArrowheads="1"/>
          </p:cNvSpPr>
          <p:nvPr/>
        </p:nvSpPr>
        <p:spPr bwMode="auto">
          <a:xfrm>
            <a:off x="842247" y="6429375"/>
            <a:ext cx="6688898" cy="211138"/>
          </a:xfrm>
          <a:prstGeom prst="rect">
            <a:avLst/>
          </a:prstGeom>
          <a:noFill/>
          <a:ln>
            <a:noFill/>
          </a:ln>
          <a:effectLst/>
        </p:spPr>
        <p:txBody>
          <a:bodyPr>
            <a:spAutoFit/>
          </a:bodyPr>
          <a:lstStyle/>
          <a:p>
            <a:pPr eaLnBrk="1" hangingPunct="1">
              <a:spcBef>
                <a:spcPct val="50000"/>
              </a:spcBef>
              <a:defRPr/>
            </a:pPr>
            <a:endParaRPr lang="en-GB" sz="770"/>
          </a:p>
        </p:txBody>
      </p:sp>
      <p:cxnSp>
        <p:nvCxnSpPr>
          <p:cNvPr id="7" name="Straight Connector 64">
            <a:extLst>
              <a:ext uri="{FF2B5EF4-FFF2-40B4-BE49-F238E27FC236}">
                <a16:creationId xmlns:a16="http://schemas.microsoft.com/office/drawing/2014/main" id="{A0441696-4017-4506-9247-6C0DB7E6C303}"/>
              </a:ext>
            </a:extLst>
          </p:cNvPr>
          <p:cNvCxnSpPr>
            <a:cxnSpLocks/>
          </p:cNvCxnSpPr>
          <p:nvPr/>
        </p:nvCxnSpPr>
        <p:spPr>
          <a:xfrm>
            <a:off x="221644" y="6423025"/>
            <a:ext cx="1173604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152">
            <a:extLst>
              <a:ext uri="{FF2B5EF4-FFF2-40B4-BE49-F238E27FC236}">
                <a16:creationId xmlns:a16="http://schemas.microsoft.com/office/drawing/2014/main" id="{FE07B5E4-F363-4718-81A7-290582934FA4}"/>
              </a:ext>
            </a:extLst>
          </p:cNvPr>
          <p:cNvCxnSpPr>
            <a:cxnSpLocks/>
          </p:cNvCxnSpPr>
          <p:nvPr/>
        </p:nvCxnSpPr>
        <p:spPr>
          <a:xfrm>
            <a:off x="223228" y="4106863"/>
            <a:ext cx="1173604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Box 24">
            <a:extLst>
              <a:ext uri="{FF2B5EF4-FFF2-40B4-BE49-F238E27FC236}">
                <a16:creationId xmlns:a16="http://schemas.microsoft.com/office/drawing/2014/main" id="{2886849F-84CE-469F-B79C-F979857971E7}"/>
              </a:ext>
            </a:extLst>
          </p:cNvPr>
          <p:cNvSpPr txBox="1">
            <a:spLocks noChangeArrowheads="1"/>
          </p:cNvSpPr>
          <p:nvPr/>
        </p:nvSpPr>
        <p:spPr bwMode="auto">
          <a:xfrm>
            <a:off x="11800956" y="5407026"/>
            <a:ext cx="22797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r>
              <a:rPr lang="en-GB" altLang="en-US" sz="1197">
                <a:solidFill>
                  <a:schemeClr val="bg1"/>
                </a:solidFill>
                <a:latin typeface="Arial" panose="020B0604020202020204" pitchFamily="34" charset="0"/>
                <a:cs typeface="Arial" panose="020B0604020202020204" pitchFamily="34" charset="0"/>
              </a:rPr>
              <a:t> </a:t>
            </a:r>
          </a:p>
        </p:txBody>
      </p:sp>
      <p:sp>
        <p:nvSpPr>
          <p:cNvPr id="10" name="Text Box 25">
            <a:extLst>
              <a:ext uri="{FF2B5EF4-FFF2-40B4-BE49-F238E27FC236}">
                <a16:creationId xmlns:a16="http://schemas.microsoft.com/office/drawing/2014/main" id="{8C0A8159-EF05-41CD-B596-8B3F01F7CFE1}"/>
              </a:ext>
            </a:extLst>
          </p:cNvPr>
          <p:cNvSpPr txBox="1">
            <a:spLocks noChangeArrowheads="1"/>
          </p:cNvSpPr>
          <p:nvPr/>
        </p:nvSpPr>
        <p:spPr bwMode="auto">
          <a:xfrm>
            <a:off x="11778792" y="6156326"/>
            <a:ext cx="22797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r>
              <a:rPr lang="en-GB" altLang="en-US" sz="1197">
                <a:solidFill>
                  <a:schemeClr val="bg1"/>
                </a:solidFill>
                <a:latin typeface="Arial" panose="020B0604020202020204" pitchFamily="34" charset="0"/>
                <a:cs typeface="Arial" panose="020B0604020202020204" pitchFamily="34" charset="0"/>
              </a:rPr>
              <a:t> </a:t>
            </a:r>
          </a:p>
        </p:txBody>
      </p:sp>
      <p:sp>
        <p:nvSpPr>
          <p:cNvPr id="11" name="Text Box 99">
            <a:extLst>
              <a:ext uri="{FF2B5EF4-FFF2-40B4-BE49-F238E27FC236}">
                <a16:creationId xmlns:a16="http://schemas.microsoft.com/office/drawing/2014/main" id="{26D0C03C-1C59-4979-A845-461F601B8EF6}"/>
              </a:ext>
            </a:extLst>
          </p:cNvPr>
          <p:cNvSpPr/>
          <p:nvPr/>
        </p:nvSpPr>
        <p:spPr>
          <a:xfrm>
            <a:off x="11094862" y="5811839"/>
            <a:ext cx="911906" cy="217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it-IT" sz="1197">
                <a:cs typeface="Arial" panose="020B0604020202020204" pitchFamily="34" charset="0"/>
              </a:rPr>
              <a:t> </a:t>
            </a:r>
          </a:p>
        </p:txBody>
      </p:sp>
      <p:sp>
        <p:nvSpPr>
          <p:cNvPr id="12" name="Text Box 58">
            <a:extLst>
              <a:ext uri="{FF2B5EF4-FFF2-40B4-BE49-F238E27FC236}">
                <a16:creationId xmlns:a16="http://schemas.microsoft.com/office/drawing/2014/main" id="{6F1F75C2-2E24-4846-A08E-587CCB986A06}"/>
              </a:ext>
            </a:extLst>
          </p:cNvPr>
          <p:cNvSpPr txBox="1">
            <a:spLocks noChangeArrowheads="1"/>
          </p:cNvSpPr>
          <p:nvPr/>
        </p:nvSpPr>
        <p:spPr bwMode="auto">
          <a:xfrm>
            <a:off x="223228" y="6213475"/>
            <a:ext cx="6687314"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GB" altLang="en-US" sz="798">
                <a:solidFill>
                  <a:srgbClr val="8197A6"/>
                </a:solidFill>
                <a:latin typeface="Arial" panose="020B0604020202020204" pitchFamily="34" charset="0"/>
                <a:cs typeface="Arial" panose="020B0604020202020204" pitchFamily="34" charset="0"/>
              </a:rPr>
              <a:t>ESA UNCLASSIFIED - For ESA Official Use Only</a:t>
            </a:r>
          </a:p>
        </p:txBody>
      </p:sp>
      <p:sp>
        <p:nvSpPr>
          <p:cNvPr id="13" name="Text Box 34">
            <a:extLst>
              <a:ext uri="{FF2B5EF4-FFF2-40B4-BE49-F238E27FC236}">
                <a16:creationId xmlns:a16="http://schemas.microsoft.com/office/drawing/2014/main" id="{D411E15D-F824-4770-8AFF-E2F0DA1B83A0}"/>
              </a:ext>
            </a:extLst>
          </p:cNvPr>
          <p:cNvSpPr txBox="1">
            <a:spLocks noChangeArrowheads="1"/>
          </p:cNvSpPr>
          <p:nvPr/>
        </p:nvSpPr>
        <p:spPr bwMode="auto">
          <a:xfrm>
            <a:off x="11648536" y="6202364"/>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spcBef>
                <a:spcPct val="50000"/>
              </a:spcBef>
            </a:pPr>
            <a:r>
              <a:rPr lang="en-GB" altLang="en-US" sz="798" noProof="1">
                <a:solidFill>
                  <a:schemeClr val="bg1"/>
                </a:solidFill>
                <a:latin typeface="Arial" panose="020B0604020202020204" pitchFamily="34" charset="0"/>
                <a:cs typeface="Arial" panose="020B0604020202020204" pitchFamily="34" charset="0"/>
              </a:rPr>
              <a:t>  </a:t>
            </a:r>
            <a:fld id="{0B0749D4-7F43-4784-8053-29E3B2AEC904}" type="slidenum">
              <a:rPr altLang="en-US" sz="798" noProof="1">
                <a:solidFill>
                  <a:schemeClr val="bg1"/>
                </a:solidFill>
                <a:latin typeface="Arial" panose="020B0604020202020204" pitchFamily="34" charset="0"/>
                <a:cs typeface="Arial" panose="020B0604020202020204" pitchFamily="34" charset="0"/>
              </a:rPr>
              <a:pPr algn="r" eaLnBrk="1" hangingPunct="1">
                <a:spcBef>
                  <a:spcPct val="50000"/>
                </a:spcBef>
              </a:pPr>
              <a:t>‹#›</a:t>
            </a:fld>
            <a:endParaRPr lang="en-GB" altLang="en-US" sz="798" noProof="1">
              <a:solidFill>
                <a:schemeClr val="bg1"/>
              </a:solidFill>
              <a:latin typeface="Arial" panose="020B0604020202020204" pitchFamily="34" charset="0"/>
              <a:cs typeface="Arial" panose="020B0604020202020204" pitchFamily="34" charset="0"/>
            </a:endParaRPr>
          </a:p>
        </p:txBody>
      </p:sp>
      <p:sp>
        <p:nvSpPr>
          <p:cNvPr id="56323" name="Rectangle 2"/>
          <p:cNvSpPr>
            <a:spLocks noGrp="1" noChangeArrowheads="1"/>
          </p:cNvSpPr>
          <p:nvPr>
            <p:ph type="subTitle" idx="1"/>
          </p:nvPr>
        </p:nvSpPr>
        <p:spPr>
          <a:xfrm>
            <a:off x="118375" y="5258118"/>
            <a:ext cx="10598400" cy="381451"/>
          </a:xfrm>
          <a:prstGeom prst="rect">
            <a:avLst/>
          </a:prstGeom>
        </p:spPr>
        <p:txBody>
          <a:bodyPr>
            <a:spAutoFit/>
          </a:bodyPr>
          <a:lstStyle>
            <a:lvl1pPr marL="0" indent="0">
              <a:buFont typeface="Verdana" pitchFamily="34" charset="0"/>
              <a:buNone/>
              <a:defRPr sz="1731"/>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125656" y="3351588"/>
            <a:ext cx="11833243" cy="707886"/>
          </a:xfrm>
          <a:prstGeom prst="rect">
            <a:avLst/>
          </a:prstGeom>
        </p:spPr>
        <p:txBody>
          <a:bodyPr/>
          <a:lstStyle>
            <a:lvl1pPr algn="l">
              <a:defRPr sz="3989">
                <a:solidFill>
                  <a:schemeClr val="bg1"/>
                </a:solidFill>
              </a:defRPr>
            </a:lvl1pPr>
          </a:lstStyle>
          <a:p>
            <a:pPr lvl="0"/>
            <a:r>
              <a:rPr lang="en-US" noProof="0"/>
              <a:t>Click to edit Master title style</a:t>
            </a:r>
            <a:endParaRPr lang="en-GB" noProof="0"/>
          </a:p>
        </p:txBody>
      </p:sp>
      <p:pic>
        <p:nvPicPr>
          <p:cNvPr id="43" name="Picture 42">
            <a:extLst>
              <a:ext uri="{FF2B5EF4-FFF2-40B4-BE49-F238E27FC236}">
                <a16:creationId xmlns:a16="http://schemas.microsoft.com/office/drawing/2014/main" id="{D09047BC-3F55-465E-9639-F16352A329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74259" y="-2"/>
            <a:ext cx="1684494" cy="876300"/>
          </a:xfrm>
          <a:prstGeom prst="rect">
            <a:avLst/>
          </a:prstGeom>
        </p:spPr>
      </p:pic>
      <p:pic>
        <p:nvPicPr>
          <p:cNvPr id="44" name="Picture 43">
            <a:extLst>
              <a:ext uri="{FF2B5EF4-FFF2-40B4-BE49-F238E27FC236}">
                <a16:creationId xmlns:a16="http://schemas.microsoft.com/office/drawing/2014/main" id="{DCAE3125-5F30-4239-BD20-6DB288EC497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44960" y="6438900"/>
            <a:ext cx="2013793" cy="419100"/>
          </a:xfrm>
          <a:prstGeom prst="rect">
            <a:avLst/>
          </a:prstGeom>
        </p:spPr>
      </p:pic>
      <p:pic>
        <p:nvPicPr>
          <p:cNvPr id="45" name="Picture 44">
            <a:extLst>
              <a:ext uri="{FF2B5EF4-FFF2-40B4-BE49-F238E27FC236}">
                <a16:creationId xmlns:a16="http://schemas.microsoft.com/office/drawing/2014/main" id="{B7268604-E463-414E-9AC5-EA966B46196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48" y="6438900"/>
            <a:ext cx="10157625" cy="419100"/>
          </a:xfrm>
          <a:prstGeom prst="rect">
            <a:avLst/>
          </a:prstGeom>
        </p:spPr>
      </p:pic>
    </p:spTree>
    <p:extLst>
      <p:ext uri="{BB962C8B-B14F-4D97-AF65-F5344CB8AC3E}">
        <p14:creationId xmlns:p14="http://schemas.microsoft.com/office/powerpoint/2010/main" val="193768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12" ac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8" presetClass="entr" presetSubtype="3"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upRight)">
                                      <p:cBhvr>
                                        <p:cTn id="20" dur="500"/>
                                        <p:tgtEl>
                                          <p:spTgt spid="8"/>
                                        </p:tgtEl>
                                      </p:cBhvr>
                                    </p:animEffect>
                                  </p:childTnLst>
                                </p:cTn>
                              </p:par>
                            </p:childTnLst>
                          </p:cTn>
                        </p:par>
                        <p:par>
                          <p:cTn id="21" fill="hold">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additive="base">
                                        <p:cTn id="2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1">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 calcmode="lin" valueType="num">
                                      <p:cBhvr additive="base">
                                        <p:cTn id="36"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allAtOnce"/>
      <p:bldP spid="10" grpId="0" build="allAtOnce"/>
      <p:bldP spid="11" grpId="0" build="allAtOnce"/>
      <p:bldP spid="12" grpId="0"/>
    </p:bldLst>
  </p:timing>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C99CF5DC-A635-4849-A23E-D7FA1FDC28BE}"/>
              </a:ext>
            </a:extLst>
          </p:cNvPr>
          <p:cNvSpPr/>
          <p:nvPr/>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269"/>
          </a:p>
        </p:txBody>
      </p:sp>
      <p:pic>
        <p:nvPicPr>
          <p:cNvPr id="5" name="Picture 11">
            <a:extLst>
              <a:ext uri="{FF2B5EF4-FFF2-40B4-BE49-F238E27FC236}">
                <a16:creationId xmlns:a16="http://schemas.microsoft.com/office/drawing/2014/main" id="{D55B3849-4778-4DDA-9F88-34072AC33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3277" y="-215900"/>
            <a:ext cx="208820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1D872D3-2990-42A9-B9A3-3D66F8193B22}"/>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solidFill>
                  <a:schemeClr val="bg1"/>
                </a:solidFill>
              </a:defRPr>
            </a:lvl1pPr>
          </a:lstStyle>
          <a:p>
            <a:r>
              <a:rPr lang="en-US" altLang="en-US" noProof="0"/>
              <a:t>Click to edit Master title style</a:t>
            </a:r>
            <a:endParaRPr lang="en-GB" noProof="0"/>
          </a:p>
        </p:txBody>
      </p:sp>
      <p:sp>
        <p:nvSpPr>
          <p:cNvPr id="7" name="Content Placeholder 2"/>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91638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ACBB34E-76E5-489E-8F85-62684E7E4868}"/>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8263" y="882193"/>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722898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9EC636-EF62-4FC5-87A6-40C087BE6D50}"/>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6C8B73-F6BD-492C-BC3E-65ACA69AB4C2}"/>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9001" y="882193"/>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3826178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D6823F7-0C3B-4C73-BE40-F7E8A3B9D3DA}"/>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C60501C-AEFF-48EE-A84F-83856B297736}"/>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solidFill>
                  <a:srgbClr val="003249"/>
                </a:solidFill>
              </a:defRPr>
            </a:lvl1pPr>
          </a:lstStyle>
          <a:p>
            <a:r>
              <a:rPr lang="en-US" noProof="0"/>
              <a:t>Click to edit Master title style</a:t>
            </a:r>
            <a:endParaRPr lang="en-GB" noProof="0"/>
          </a:p>
        </p:txBody>
      </p:sp>
      <p:sp>
        <p:nvSpPr>
          <p:cNvPr id="9" name="Content Placeholder 2"/>
          <p:cNvSpPr>
            <a:spLocks noGrp="1"/>
          </p:cNvSpPr>
          <p:nvPr>
            <p:ph sz="half" idx="1"/>
          </p:nvPr>
        </p:nvSpPr>
        <p:spPr>
          <a:xfrm>
            <a:off x="218263" y="1673225"/>
            <a:ext cx="5788844"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US" noProof="0"/>
              <a:t>Click to edit </a:t>
            </a:r>
            <a:r>
              <a:rPr lang="en-GB" noProof="0"/>
              <a:t>Master</a:t>
            </a:r>
            <a:r>
              <a:rPr lang="en-US" noProof="0"/>
              <a:t> text styles</a:t>
            </a:r>
          </a:p>
          <a:p>
            <a:pPr lvl="1"/>
            <a:r>
              <a:rPr lang="en-GB" noProof="0"/>
              <a:t>Second</a:t>
            </a:r>
            <a:r>
              <a:rPr lang="en-US" noProof="0"/>
              <a:t> level</a:t>
            </a:r>
          </a:p>
          <a:p>
            <a:pPr lvl="2"/>
            <a:r>
              <a:rPr lang="en-US" noProof="0"/>
              <a:t>Third </a:t>
            </a:r>
            <a:r>
              <a:rPr lang="en-GB" noProof="0"/>
              <a:t>level</a:t>
            </a:r>
          </a:p>
          <a:p>
            <a:pPr lvl="3"/>
            <a:r>
              <a:rPr lang="en-GB" noProof="0"/>
              <a:t>Fourth</a:t>
            </a:r>
            <a:r>
              <a:rPr lang="en-US" noProof="0"/>
              <a:t> level</a:t>
            </a:r>
          </a:p>
          <a:p>
            <a:pPr lvl="4"/>
            <a:r>
              <a:rPr lang="en-GB" noProof="0"/>
              <a:t>Fifth</a:t>
            </a:r>
            <a:r>
              <a:rPr lang="en-US" noProof="0"/>
              <a:t> level</a:t>
            </a:r>
            <a:endParaRPr lang="en-GB" noProof="0"/>
          </a:p>
        </p:txBody>
      </p:sp>
      <p:sp>
        <p:nvSpPr>
          <p:cNvPr id="10" name="Content Placeholder 3"/>
          <p:cNvSpPr>
            <a:spLocks noGrp="1"/>
          </p:cNvSpPr>
          <p:nvPr>
            <p:ph sz="half" idx="2"/>
          </p:nvPr>
        </p:nvSpPr>
        <p:spPr>
          <a:xfrm>
            <a:off x="6210297" y="1673225"/>
            <a:ext cx="5747139" cy="43180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951365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8A2BE82-D2CD-42DF-A87B-302327407005}"/>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87946E1-EAD5-4BB1-B8B0-A45345C14E18}"/>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9001" y="882000"/>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193208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92B0-5CFC-2706-E595-5D8BF47448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BC0414FA-86A4-F11A-414A-CC9CB5E70B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751BB067-58EB-2B54-9266-9B4ACAA71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DF5C6C6-16C3-91E5-0E0E-5924AF83D00F}"/>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6" name="Footer Placeholder 5">
            <a:extLst>
              <a:ext uri="{FF2B5EF4-FFF2-40B4-BE49-F238E27FC236}">
                <a16:creationId xmlns:a16="http://schemas.microsoft.com/office/drawing/2014/main" id="{393A85E5-135E-3213-F50B-F35A34603784}"/>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9FB330E-BDC6-9881-6BA7-570E993F635B}"/>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30579411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55E8E8-97A5-4E11-B3A0-241C233207CC}"/>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C326993-B17E-4968-8EF4-F1D89C67AC95}"/>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7" name="Rectangle 2"/>
          <p:cNvSpPr>
            <a:spLocks noGrp="1" noChangeArrowheads="1"/>
          </p:cNvSpPr>
          <p:nvPr>
            <p:ph idx="1"/>
          </p:nvPr>
        </p:nvSpPr>
        <p:spPr bwMode="auto">
          <a:xfrm>
            <a:off x="218263" y="882000"/>
            <a:ext cx="11732718" cy="5328000"/>
          </a:xfrm>
          <a:prstGeom prst="rect">
            <a:avLst/>
          </a:prstGeom>
          <a:noFill/>
          <a:ln>
            <a:noFill/>
          </a:ln>
        </p:spPr>
        <p:txBody>
          <a:bodyPr/>
          <a:lstStyle>
            <a:lvl1pPr>
              <a:defRPr sz="1795">
                <a:solidFill>
                  <a:srgbClr val="006762"/>
                </a:solidFill>
              </a:defRPr>
            </a:lvl1pPr>
            <a:lvl2pPr>
              <a:defRPr sz="1795">
                <a:solidFill>
                  <a:srgbClr val="006762"/>
                </a:solidFill>
              </a:defRPr>
            </a:lvl2pPr>
            <a:lvl3pPr>
              <a:defRPr sz="1795">
                <a:solidFill>
                  <a:srgbClr val="006762"/>
                </a:solidFill>
              </a:defRPr>
            </a:lvl3pPr>
            <a:lvl4pPr>
              <a:defRPr sz="1795">
                <a:solidFill>
                  <a:srgbClr val="006762"/>
                </a:solidFill>
              </a:defRPr>
            </a:lvl4pPr>
            <a:lvl5pPr>
              <a:defRPr sz="1795">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5139356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EB89E2-2D00-44FC-BC8D-DEBF7739BEF0}"/>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E80F3FC-B042-4B2D-B8A6-0D882E8C89AE}"/>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7" name="Rectangle 2"/>
          <p:cNvSpPr>
            <a:spLocks noGrp="1" noChangeArrowheads="1"/>
          </p:cNvSpPr>
          <p:nvPr>
            <p:ph idx="1"/>
          </p:nvPr>
        </p:nvSpPr>
        <p:spPr bwMode="auto">
          <a:xfrm>
            <a:off x="218263" y="882000"/>
            <a:ext cx="11732718" cy="5328000"/>
          </a:xfrm>
          <a:prstGeom prst="rect">
            <a:avLst/>
          </a:prstGeom>
          <a:noFill/>
          <a:ln>
            <a:noFill/>
          </a:ln>
        </p:spPr>
        <p:txBody>
          <a:bodyPr/>
          <a:lstStyle>
            <a:lvl1pPr>
              <a:defRPr sz="1795">
                <a:solidFill>
                  <a:srgbClr val="960136"/>
                </a:solidFill>
              </a:defRPr>
            </a:lvl1pPr>
            <a:lvl2pPr>
              <a:defRPr sz="1795">
                <a:solidFill>
                  <a:srgbClr val="960136"/>
                </a:solidFill>
              </a:defRPr>
            </a:lvl2pPr>
            <a:lvl3pPr>
              <a:defRPr sz="1795">
                <a:solidFill>
                  <a:srgbClr val="960136"/>
                </a:solidFill>
              </a:defRPr>
            </a:lvl3pPr>
            <a:lvl4pPr>
              <a:defRPr sz="1795">
                <a:solidFill>
                  <a:srgbClr val="960136"/>
                </a:solidFill>
              </a:defRPr>
            </a:lvl4pPr>
            <a:lvl5pPr>
              <a:defRPr sz="1795">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071723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C64EF6B-C229-49C2-84CC-E896584A5B0F}"/>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A2376-3C01-4250-B77E-0EF9BF8E5A3A}"/>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3" name="Content Placeholder 2"/>
          <p:cNvSpPr>
            <a:spLocks noGrp="1" noChangeArrowheads="1"/>
          </p:cNvSpPr>
          <p:nvPr>
            <p:ph idx="1"/>
          </p:nvPr>
        </p:nvSpPr>
        <p:spPr bwMode="auto">
          <a:xfrm>
            <a:off x="218263" y="882192"/>
            <a:ext cx="11732718" cy="5328000"/>
          </a:xfrm>
          <a:prstGeom prst="rect">
            <a:avLst/>
          </a:prstGeom>
          <a:noFill/>
          <a:ln>
            <a:noFill/>
          </a:ln>
        </p:spPr>
        <p:txBody>
          <a:bodyPr/>
          <a:lstStyle>
            <a:lvl1pPr>
              <a:defRPr sz="1795">
                <a:solidFill>
                  <a:srgbClr val="A75534"/>
                </a:solidFill>
              </a:defRPr>
            </a:lvl1pPr>
            <a:lvl2pPr>
              <a:defRPr sz="1795">
                <a:solidFill>
                  <a:srgbClr val="A75534"/>
                </a:solidFill>
              </a:defRPr>
            </a:lvl2pPr>
            <a:lvl3pPr>
              <a:defRPr sz="1795">
                <a:solidFill>
                  <a:srgbClr val="A75534"/>
                </a:solidFill>
              </a:defRPr>
            </a:lvl3pPr>
            <a:lvl4pPr>
              <a:defRPr sz="1795">
                <a:solidFill>
                  <a:srgbClr val="A75534"/>
                </a:solidFill>
              </a:defRPr>
            </a:lvl4pPr>
            <a:lvl5pPr>
              <a:defRPr sz="1795">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3578426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C21EEB4-36F1-4FF2-A848-487C2BDB8A96}"/>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D164556-8B3D-43FC-BA7A-3E90AE4FFC63}"/>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4" name="Rectangle 2"/>
          <p:cNvSpPr>
            <a:spLocks noGrp="1" noChangeArrowheads="1"/>
          </p:cNvSpPr>
          <p:nvPr>
            <p:ph idx="1"/>
          </p:nvPr>
        </p:nvSpPr>
        <p:spPr bwMode="auto">
          <a:xfrm>
            <a:off x="218263" y="882192"/>
            <a:ext cx="11732718" cy="5328000"/>
          </a:xfrm>
          <a:prstGeom prst="rect">
            <a:avLst/>
          </a:prstGeom>
          <a:noFill/>
          <a:ln>
            <a:noFill/>
          </a:ln>
        </p:spPr>
        <p:txBody>
          <a:bodyPr/>
          <a:lstStyle>
            <a:lvl1pPr>
              <a:defRPr sz="1795">
                <a:solidFill>
                  <a:srgbClr val="1E3378"/>
                </a:solidFill>
              </a:defRPr>
            </a:lvl1pPr>
            <a:lvl2pPr>
              <a:defRPr sz="1795">
                <a:solidFill>
                  <a:srgbClr val="1E3378"/>
                </a:solidFill>
              </a:defRPr>
            </a:lvl2pPr>
            <a:lvl3pPr>
              <a:defRPr sz="1795">
                <a:solidFill>
                  <a:srgbClr val="1E3378"/>
                </a:solidFill>
              </a:defRPr>
            </a:lvl3pPr>
            <a:lvl4pPr>
              <a:defRPr sz="1795">
                <a:solidFill>
                  <a:srgbClr val="1E3378"/>
                </a:solidFill>
              </a:defRPr>
            </a:lvl4pPr>
            <a:lvl5pPr>
              <a:defRPr sz="1795">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2417773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4" name="Rettangolo 2">
            <a:extLst>
              <a:ext uri="{FF2B5EF4-FFF2-40B4-BE49-F238E27FC236}">
                <a16:creationId xmlns:a16="http://schemas.microsoft.com/office/drawing/2014/main" id="{BBED7524-010D-48F7-A4EF-6FB48561D432}"/>
              </a:ext>
            </a:extLst>
          </p:cNvPr>
          <p:cNvSpPr/>
          <p:nvPr/>
        </p:nvSpPr>
        <p:spPr>
          <a:xfrm>
            <a:off x="-368879" y="0"/>
            <a:ext cx="125608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795"/>
          </a:p>
        </p:txBody>
      </p:sp>
      <p:sp>
        <p:nvSpPr>
          <p:cNvPr id="5" name="Rectangle 4">
            <a:extLst>
              <a:ext uri="{FF2B5EF4-FFF2-40B4-BE49-F238E27FC236}">
                <a16:creationId xmlns:a16="http://schemas.microsoft.com/office/drawing/2014/main" id="{4241A0DE-C24E-40C1-9DA8-2394BC78AA66}"/>
              </a:ext>
            </a:extLst>
          </p:cNvPr>
          <p:cNvSpPr/>
          <p:nvPr/>
        </p:nvSpPr>
        <p:spPr>
          <a:xfrm flipH="1">
            <a:off x="4686186" y="2011363"/>
            <a:ext cx="2819628"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69"/>
          </a:p>
        </p:txBody>
      </p:sp>
      <p:sp>
        <p:nvSpPr>
          <p:cNvPr id="6" name="Subtitle 2">
            <a:extLst>
              <a:ext uri="{FF2B5EF4-FFF2-40B4-BE49-F238E27FC236}">
                <a16:creationId xmlns:a16="http://schemas.microsoft.com/office/drawing/2014/main" id="{2307B066-A02C-4792-A477-692FDCA9044E}"/>
              </a:ext>
            </a:extLst>
          </p:cNvPr>
          <p:cNvSpPr txBox="1">
            <a:spLocks/>
          </p:cNvSpPr>
          <p:nvPr/>
        </p:nvSpPr>
        <p:spPr>
          <a:xfrm>
            <a:off x="4686186" y="4524376"/>
            <a:ext cx="2813295" cy="314325"/>
          </a:xfrm>
          <a:prstGeom prst="rect">
            <a:avLst/>
          </a:prstGeom>
        </p:spPr>
        <p:txBody>
          <a:bodyPr lIns="65971" tIns="32986" rIns="65971" bIns="32986">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010">
              <a:solidFill>
                <a:srgbClr val="8197A6"/>
              </a:solidFill>
              <a:ea typeface="Arial" charset="0"/>
              <a:cs typeface="Arial" charset="0"/>
            </a:endParaRPr>
          </a:p>
        </p:txBody>
      </p:sp>
      <p:sp>
        <p:nvSpPr>
          <p:cNvPr id="7" name="Subtitle 2">
            <a:extLst>
              <a:ext uri="{FF2B5EF4-FFF2-40B4-BE49-F238E27FC236}">
                <a16:creationId xmlns:a16="http://schemas.microsoft.com/office/drawing/2014/main" id="{53DC67E2-F04B-4088-95C2-BBC7BF88561B}"/>
              </a:ext>
            </a:extLst>
          </p:cNvPr>
          <p:cNvSpPr txBox="1">
            <a:spLocks/>
          </p:cNvSpPr>
          <p:nvPr/>
        </p:nvSpPr>
        <p:spPr>
          <a:xfrm>
            <a:off x="4686186" y="1739900"/>
            <a:ext cx="2819628" cy="261938"/>
          </a:xfrm>
          <a:prstGeom prst="rect">
            <a:avLst/>
          </a:prstGeom>
        </p:spPr>
        <p:txBody>
          <a:bodyPr lIns="65971" tIns="32986" rIns="65971" bIns="32986"/>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794">
                <a:solidFill>
                  <a:srgbClr val="8197A6"/>
                </a:solidFill>
                <a:ea typeface="Arial" charset="0"/>
                <a:cs typeface="Arial" charset="0"/>
              </a:rPr>
              <a:t>Produced by</a:t>
            </a:r>
            <a:endParaRPr lang="en-US" sz="794">
              <a:solidFill>
                <a:srgbClr val="8197A6"/>
              </a:solidFill>
              <a:ea typeface="Arial" charset="0"/>
              <a:cs typeface="Arial" charset="0"/>
            </a:endParaRPr>
          </a:p>
        </p:txBody>
      </p:sp>
      <p:sp>
        <p:nvSpPr>
          <p:cNvPr id="11" name="Text Placeholder 2"/>
          <p:cNvSpPr>
            <a:spLocks noGrp="1"/>
          </p:cNvSpPr>
          <p:nvPr>
            <p:ph type="body" idx="14"/>
          </p:nvPr>
        </p:nvSpPr>
        <p:spPr>
          <a:xfrm>
            <a:off x="4686301" y="2041527"/>
            <a:ext cx="2819402" cy="2359024"/>
          </a:xfrm>
          <a:prstGeom prst="rect">
            <a:avLst/>
          </a:prstGeom>
        </p:spPr>
        <p:txBody>
          <a:bodyPr>
            <a:normAutofit/>
          </a:bodyPr>
          <a:lstStyle>
            <a:lvl1pPr marL="0" indent="0" algn="l">
              <a:buNone/>
              <a:defRPr sz="2134"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GB" noProof="0"/>
              <a:t>Click to edit Master text styles</a:t>
            </a:r>
          </a:p>
        </p:txBody>
      </p:sp>
      <p:sp>
        <p:nvSpPr>
          <p:cNvPr id="13" name="Text Placeholder 2"/>
          <p:cNvSpPr>
            <a:spLocks noGrp="1"/>
          </p:cNvSpPr>
          <p:nvPr>
            <p:ph type="body" idx="15"/>
          </p:nvPr>
        </p:nvSpPr>
        <p:spPr>
          <a:xfrm>
            <a:off x="4686301" y="4406775"/>
            <a:ext cx="2819402" cy="423565"/>
          </a:xfrm>
          <a:prstGeom prst="rect">
            <a:avLst/>
          </a:prstGeom>
        </p:spPr>
        <p:txBody>
          <a:bodyPr anchor="ctr">
            <a:noAutofit/>
          </a:bodyPr>
          <a:lstStyle>
            <a:lvl1pPr marL="0" indent="0" algn="l">
              <a:buNone/>
              <a:defRPr sz="1496" b="0" baseline="0">
                <a:solidFill>
                  <a:srgbClr val="003249"/>
                </a:solidFill>
                <a:latin typeface="Arial" charset="0"/>
                <a:ea typeface="Arial" charset="0"/>
                <a:cs typeface="Arial" charset="0"/>
              </a:defRPr>
            </a:lvl1pPr>
            <a:lvl2pPr marL="329845" indent="0">
              <a:buNone/>
              <a:defRPr sz="1443" b="1"/>
            </a:lvl2pPr>
            <a:lvl3pPr marL="659691" indent="0">
              <a:buNone/>
              <a:defRPr sz="1298" b="1"/>
            </a:lvl3pPr>
            <a:lvl4pPr marL="989536" indent="0">
              <a:buNone/>
              <a:defRPr sz="1154" b="1"/>
            </a:lvl4pPr>
            <a:lvl5pPr marL="1319382" indent="0">
              <a:buNone/>
              <a:defRPr sz="1154" b="1"/>
            </a:lvl5pPr>
            <a:lvl6pPr marL="1649227" indent="0">
              <a:buNone/>
              <a:defRPr sz="1154" b="1"/>
            </a:lvl6pPr>
            <a:lvl7pPr marL="1979073" indent="0">
              <a:buNone/>
              <a:defRPr sz="1154" b="1"/>
            </a:lvl7pPr>
            <a:lvl8pPr marL="2308918" indent="0">
              <a:buNone/>
              <a:defRPr sz="1154" b="1"/>
            </a:lvl8pPr>
            <a:lvl9pPr marL="2638764" indent="0">
              <a:buNone/>
              <a:defRPr sz="1154" b="1"/>
            </a:lvl9pPr>
          </a:lstStyle>
          <a:p>
            <a:pPr lvl="0"/>
            <a:r>
              <a:rPr lang="en-US" noProof="0"/>
              <a:t>Click to edit Master text styles</a:t>
            </a:r>
          </a:p>
        </p:txBody>
      </p:sp>
    </p:spTree>
    <p:extLst>
      <p:ext uri="{BB962C8B-B14F-4D97-AF65-F5344CB8AC3E}">
        <p14:creationId xmlns:p14="http://schemas.microsoft.com/office/powerpoint/2010/main" val="2329183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3" y="98447"/>
            <a:ext cx="9567862" cy="553998"/>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228602" y="863602"/>
            <a:ext cx="11663363" cy="5337175"/>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8800607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588439"/>
            <a:ext cx="10363200" cy="553998"/>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5966" indent="0" algn="ctr">
              <a:buNone/>
              <a:defRPr>
                <a:solidFill>
                  <a:schemeClr val="tx1">
                    <a:tint val="75000"/>
                  </a:schemeClr>
                </a:solidFill>
              </a:defRPr>
            </a:lvl2pPr>
            <a:lvl3pPr marL="911931" indent="0" algn="ctr">
              <a:buNone/>
              <a:defRPr>
                <a:solidFill>
                  <a:schemeClr val="tx1">
                    <a:tint val="75000"/>
                  </a:schemeClr>
                </a:solidFill>
              </a:defRPr>
            </a:lvl3pPr>
            <a:lvl4pPr marL="1367897" indent="0" algn="ctr">
              <a:buNone/>
              <a:defRPr>
                <a:solidFill>
                  <a:schemeClr val="tx1">
                    <a:tint val="75000"/>
                  </a:schemeClr>
                </a:solidFill>
              </a:defRPr>
            </a:lvl4pPr>
            <a:lvl5pPr marL="1823862" indent="0" algn="ctr">
              <a:buNone/>
              <a:defRPr>
                <a:solidFill>
                  <a:schemeClr val="tx1">
                    <a:tint val="75000"/>
                  </a:schemeClr>
                </a:solidFill>
              </a:defRPr>
            </a:lvl5pPr>
            <a:lvl6pPr marL="2279828" indent="0" algn="ctr">
              <a:buNone/>
              <a:defRPr>
                <a:solidFill>
                  <a:schemeClr val="tx1">
                    <a:tint val="75000"/>
                  </a:schemeClr>
                </a:solidFill>
              </a:defRPr>
            </a:lvl6pPr>
            <a:lvl7pPr marL="2735793" indent="0" algn="ctr">
              <a:buNone/>
              <a:defRPr>
                <a:solidFill>
                  <a:schemeClr val="tx1">
                    <a:tint val="75000"/>
                  </a:schemeClr>
                </a:solidFill>
              </a:defRPr>
            </a:lvl7pPr>
            <a:lvl8pPr marL="3191759" indent="0" algn="ctr">
              <a:buNone/>
              <a:defRPr>
                <a:solidFill>
                  <a:schemeClr val="tx1">
                    <a:tint val="75000"/>
                  </a:schemeClr>
                </a:solidFill>
              </a:defRPr>
            </a:lvl8pPr>
            <a:lvl9pPr marL="36477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9716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8" name="Rectangle 7"/>
          <p:cNvSpPr/>
          <p:nvPr userDrawn="1"/>
        </p:nvSpPr>
        <p:spPr>
          <a:xfrm>
            <a:off x="0" y="6488668"/>
            <a:ext cx="1367150" cy="338554"/>
          </a:xfrm>
          <a:prstGeom prst="rect">
            <a:avLst/>
          </a:prstGeom>
        </p:spPr>
        <p:txBody>
          <a:bodyPr wrap="none">
            <a:spAutoFit/>
          </a:bodyPr>
          <a:lstStyle/>
          <a:p>
            <a:r>
              <a:rPr lang="en-GB" sz="1596">
                <a:latin typeface="+mn-lt"/>
              </a:rPr>
              <a:t>14</a:t>
            </a:r>
            <a:r>
              <a:rPr lang="en-GB" sz="1596" baseline="0">
                <a:latin typeface="+mn-lt"/>
              </a:rPr>
              <a:t> May </a:t>
            </a:r>
            <a:r>
              <a:rPr lang="en-GB" sz="1596">
                <a:latin typeface="+mn-lt"/>
              </a:rPr>
              <a:t>2020</a:t>
            </a:r>
          </a:p>
        </p:txBody>
      </p:sp>
      <p:sp>
        <p:nvSpPr>
          <p:cNvPr id="9" name="Rectangle 8"/>
          <p:cNvSpPr/>
          <p:nvPr userDrawn="1"/>
        </p:nvSpPr>
        <p:spPr>
          <a:xfrm>
            <a:off x="11257556" y="6491870"/>
            <a:ext cx="945111" cy="338554"/>
          </a:xfrm>
          <a:prstGeom prst="rect">
            <a:avLst/>
          </a:prstGeom>
        </p:spPr>
        <p:txBody>
          <a:bodyPr wrap="none">
            <a:spAutoFit/>
          </a:bodyPr>
          <a:lstStyle/>
          <a:p>
            <a:r>
              <a:rPr lang="en-GB" sz="1596">
                <a:latin typeface="+mn-lt"/>
              </a:rPr>
              <a:t>Slide </a:t>
            </a:r>
            <a:fld id="{51A781E7-6089-440A-BC2D-EA2F408FBBE0}" type="slidenum">
              <a:rPr lang="en-GB" sz="1596" smtClean="0">
                <a:latin typeface="+mn-lt"/>
              </a:rPr>
              <a:t>‹#›</a:t>
            </a:fld>
            <a:endParaRPr lang="en-GB" sz="1596">
              <a:latin typeface="+mn-lt"/>
            </a:endParaRPr>
          </a:p>
        </p:txBody>
      </p:sp>
    </p:spTree>
    <p:extLst>
      <p:ext uri="{BB962C8B-B14F-4D97-AF65-F5344CB8AC3E}">
        <p14:creationId xmlns:p14="http://schemas.microsoft.com/office/powerpoint/2010/main" val="2228742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7"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7"/>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l="54016" t="36081" r="11355" b="672"/>
          <a:stretch/>
        </p:blipFill>
        <p:spPr>
          <a:xfrm rot="-5400000">
            <a:off x="5792642" y="4819952"/>
            <a:ext cx="1719709" cy="2366806"/>
          </a:xfrm>
          <a:prstGeom prst="rtTriangle">
            <a:avLst/>
          </a:prstGeom>
          <a:noFill/>
          <a:ln>
            <a:noFill/>
          </a:ln>
        </p:spPr>
      </p:pic>
      <p:sp>
        <p:nvSpPr>
          <p:cNvPr id="20" name="Google Shape;20;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921301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9" name="Google Shape;29;p8"/>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8426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2D0-DDA7-FF84-EB24-691FAC43D2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85BDC9A6-15F3-08DE-C4F8-5E01E8B09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87925448-F5D0-022E-229B-BE0033698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5DB708-B6FA-DF66-2DAF-043CED906A75}"/>
              </a:ext>
            </a:extLst>
          </p:cNvPr>
          <p:cNvSpPr>
            <a:spLocks noGrp="1"/>
          </p:cNvSpPr>
          <p:nvPr>
            <p:ph type="dt" sz="half" idx="10"/>
          </p:nvPr>
        </p:nvSpPr>
        <p:spPr/>
        <p:txBody>
          <a:bodyPr/>
          <a:lstStyle/>
          <a:p>
            <a:fld id="{2EDEA59F-17ED-AF42-8AD7-3E17A32A13FA}" type="datetimeFigureOut">
              <a:rPr lang="en-IT" smtClean="0"/>
              <a:t>15/05/26</a:t>
            </a:fld>
            <a:endParaRPr lang="en-IT"/>
          </a:p>
        </p:txBody>
      </p:sp>
      <p:sp>
        <p:nvSpPr>
          <p:cNvPr id="6" name="Footer Placeholder 5">
            <a:extLst>
              <a:ext uri="{FF2B5EF4-FFF2-40B4-BE49-F238E27FC236}">
                <a16:creationId xmlns:a16="http://schemas.microsoft.com/office/drawing/2014/main" id="{7237707F-3478-7054-68FB-1BA4CBB5A8C3}"/>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80302047-1D37-AE53-5538-7D7230CE644C}"/>
              </a:ext>
            </a:extLst>
          </p:cNvPr>
          <p:cNvSpPr>
            <a:spLocks noGrp="1"/>
          </p:cNvSpPr>
          <p:nvPr>
            <p:ph type="sldNum" sz="quarter" idx="12"/>
          </p:nvPr>
        </p:nvSpPr>
        <p:spPr/>
        <p:txBody>
          <a:bodyPr/>
          <a:lstStyle/>
          <a:p>
            <a:fld id="{3B815563-8206-5741-B38B-A88FE0D3AD4A}" type="slidenum">
              <a:rPr lang="en-IT" smtClean="0"/>
              <a:t>‹#›</a:t>
            </a:fld>
            <a:endParaRPr lang="en-IT"/>
          </a:p>
        </p:txBody>
      </p:sp>
    </p:spTree>
    <p:extLst>
      <p:ext uri="{BB962C8B-B14F-4D97-AF65-F5344CB8AC3E}">
        <p14:creationId xmlns:p14="http://schemas.microsoft.com/office/powerpoint/2010/main" val="3968611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9"/>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9"/>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0" name="Google Shape;40;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7733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10"/>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10"/>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10"/>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10"/>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10"/>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10"/>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9" name="Google Shape;49;p1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59701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1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11"/>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11"/>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1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1"/>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11"/>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11"/>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60" name="Google Shape;60;p11"/>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07649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3818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867707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1929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4097860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4168003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a:solidFill>
                  <a:schemeClr val="accent1"/>
                </a:solidFill>
                <a:latin typeface="Montserrat"/>
                <a:ea typeface="Montserrat"/>
                <a:cs typeface="Montserrat"/>
                <a:sym typeface="Montserrat"/>
              </a:rPr>
              <a:t>38th CEOS Plenary, 23 - 24 October, 2024</a:t>
            </a:r>
            <a:endParaRPr b="1">
              <a:solidFill>
                <a:schemeClr val="accent1"/>
              </a:solidFill>
              <a:latin typeface="Montserrat"/>
              <a:ea typeface="Montserrat"/>
              <a:cs typeface="Montserrat"/>
              <a:sym typeface="Montserrat"/>
            </a:endParaRPr>
          </a:p>
        </p:txBody>
      </p:sp>
    </p:spTree>
    <p:extLst>
      <p:ext uri="{BB962C8B-B14F-4D97-AF65-F5344CB8AC3E}">
        <p14:creationId xmlns:p14="http://schemas.microsoft.com/office/powerpoint/2010/main" val="3277395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29EC636-EF62-4FC5-87A6-40C087BE6D50}"/>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46C8B73-F6BD-492C-BC3E-65ACA69AB4C2}"/>
              </a:ext>
            </a:extLst>
          </p:cNvPr>
          <p:cNvCxnSpPr/>
          <p:nvPr/>
        </p:nvCxnSpPr>
        <p:spPr>
          <a:xfrm>
            <a:off x="216896" y="882650"/>
            <a:ext cx="11737629"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9001" y="882193"/>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345216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image" Target="../media/image10.png"/><Relationship Id="rId21" Type="http://schemas.openxmlformats.org/officeDocument/2006/relationships/slideLayout" Target="../slideLayouts/slideLayout37.xml"/><Relationship Id="rId34" Type="http://schemas.openxmlformats.org/officeDocument/2006/relationships/image" Target="../media/image5.png"/><Relationship Id="rId42" Type="http://schemas.openxmlformats.org/officeDocument/2006/relationships/image" Target="../media/image13.png"/><Relationship Id="rId47" Type="http://schemas.openxmlformats.org/officeDocument/2006/relationships/image" Target="../media/image18.png"/><Relationship Id="rId50" Type="http://schemas.openxmlformats.org/officeDocument/2006/relationships/image" Target="../media/image21.png"/><Relationship Id="rId55" Type="http://schemas.openxmlformats.org/officeDocument/2006/relationships/image" Target="../media/image26.pn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image" Target="../media/image3.png"/><Relationship Id="rId37" Type="http://schemas.openxmlformats.org/officeDocument/2006/relationships/image" Target="../media/image8.png"/><Relationship Id="rId40" Type="http://schemas.openxmlformats.org/officeDocument/2006/relationships/image" Target="../media/image11.png"/><Relationship Id="rId45" Type="http://schemas.openxmlformats.org/officeDocument/2006/relationships/image" Target="../media/image16.png"/><Relationship Id="rId53" Type="http://schemas.openxmlformats.org/officeDocument/2006/relationships/image" Target="../media/image24.png"/><Relationship Id="rId58" Type="http://schemas.openxmlformats.org/officeDocument/2006/relationships/image" Target="../media/image29.png"/><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image" Target="../media/image6.png"/><Relationship Id="rId43" Type="http://schemas.openxmlformats.org/officeDocument/2006/relationships/image" Target="../media/image14.png"/><Relationship Id="rId48" Type="http://schemas.openxmlformats.org/officeDocument/2006/relationships/image" Target="../media/image19.png"/><Relationship Id="rId56" Type="http://schemas.openxmlformats.org/officeDocument/2006/relationships/image" Target="../media/image27.png"/><Relationship Id="rId8" Type="http://schemas.openxmlformats.org/officeDocument/2006/relationships/slideLayout" Target="../slideLayouts/slideLayout24.xml"/><Relationship Id="rId51" Type="http://schemas.openxmlformats.org/officeDocument/2006/relationships/image" Target="../media/image22.png"/><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image" Target="../media/image4.png"/><Relationship Id="rId38" Type="http://schemas.openxmlformats.org/officeDocument/2006/relationships/image" Target="../media/image9.png"/><Relationship Id="rId46" Type="http://schemas.openxmlformats.org/officeDocument/2006/relationships/image" Target="../media/image17.png"/><Relationship Id="rId59" Type="http://schemas.openxmlformats.org/officeDocument/2006/relationships/image" Target="../media/image30.png"/><Relationship Id="rId20" Type="http://schemas.openxmlformats.org/officeDocument/2006/relationships/slideLayout" Target="../slideLayouts/slideLayout36.xml"/><Relationship Id="rId41" Type="http://schemas.openxmlformats.org/officeDocument/2006/relationships/image" Target="../media/image12.png"/><Relationship Id="rId54"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image" Target="../media/image7.png"/><Relationship Id="rId49" Type="http://schemas.openxmlformats.org/officeDocument/2006/relationships/image" Target="../media/image20.png"/><Relationship Id="rId57" Type="http://schemas.openxmlformats.org/officeDocument/2006/relationships/image" Target="../media/image28.png"/><Relationship Id="rId10" Type="http://schemas.openxmlformats.org/officeDocument/2006/relationships/slideLayout" Target="../slideLayouts/slideLayout26.xml"/><Relationship Id="rId31" Type="http://schemas.openxmlformats.org/officeDocument/2006/relationships/theme" Target="../theme/theme3.xml"/><Relationship Id="rId44" Type="http://schemas.openxmlformats.org/officeDocument/2006/relationships/image" Target="../media/image15.png"/><Relationship Id="rId52"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36.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8.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37.jpe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image" Target="../media/image41.emf"/><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40.emf"/><Relationship Id="rId2" Type="http://schemas.openxmlformats.org/officeDocument/2006/relationships/slideLayout" Target="../slideLayouts/slideLayout75.xml"/><Relationship Id="rId16" Type="http://schemas.openxmlformats.org/officeDocument/2006/relationships/image" Target="../media/image39.emf"/><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90.xml"/><Relationship Id="rId7"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image" Target="../media/image47.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96.xml"/><Relationship Id="rId7"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9" Type="http://schemas.openxmlformats.org/officeDocument/2006/relationships/image" Target="../media/image4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theme" Target="../theme/theme9.xml"/><Relationship Id="rId1" Type="http://schemas.openxmlformats.org/officeDocument/2006/relationships/slideLayout" Target="../slideLayouts/slideLayout100.xml"/><Relationship Id="rId4" Type="http://schemas.openxmlformats.org/officeDocument/2006/relationships/image" Target="../media/image5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D82F93-E08E-3ACC-6AAB-B343DD52D2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7555C15-F5B9-01FE-1750-DEE5E1F4C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43A50B5-9BE4-4542-CF5F-CB0A3D9CA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DEA59F-17ED-AF42-8AD7-3E17A32A13FA}" type="datetimeFigureOut">
              <a:rPr lang="en-IT" smtClean="0"/>
              <a:t>15/05/26</a:t>
            </a:fld>
            <a:endParaRPr lang="en-IT"/>
          </a:p>
        </p:txBody>
      </p:sp>
      <p:sp>
        <p:nvSpPr>
          <p:cNvPr id="5" name="Footer Placeholder 4">
            <a:extLst>
              <a:ext uri="{FF2B5EF4-FFF2-40B4-BE49-F238E27FC236}">
                <a16:creationId xmlns:a16="http://schemas.microsoft.com/office/drawing/2014/main" id="{FD226B80-08AA-A367-8D90-C83C63EA2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D3B147A9-AD3A-CDDA-67C9-A1B30C615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815563-8206-5741-B38B-A88FE0D3AD4A}" type="slidenum">
              <a:rPr lang="en-IT" smtClean="0"/>
              <a:t>‹#›</a:t>
            </a:fld>
            <a:endParaRPr lang="en-IT"/>
          </a:p>
        </p:txBody>
      </p:sp>
    </p:spTree>
    <p:extLst>
      <p:ext uri="{BB962C8B-B14F-4D97-AF65-F5344CB8AC3E}">
        <p14:creationId xmlns:p14="http://schemas.microsoft.com/office/powerpoint/2010/main" val="215246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close-up of a triangle&#10;&#10;Description automatically generated">
            <a:extLst>
              <a:ext uri="{FF2B5EF4-FFF2-40B4-BE49-F238E27FC236}">
                <a16:creationId xmlns:a16="http://schemas.microsoft.com/office/drawing/2014/main" id="{55A49092-37EC-96B8-2A2D-6F9E2AD69E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3948440-54B2-76FD-8619-BD6BB7BC2731}"/>
              </a:ext>
            </a:extLst>
          </p:cNvPr>
          <p:cNvSpPr txBox="1"/>
          <p:nvPr userDrawn="1"/>
        </p:nvSpPr>
        <p:spPr>
          <a:xfrm>
            <a:off x="105769" y="5983549"/>
            <a:ext cx="6164402" cy="800219"/>
          </a:xfrm>
          <a:prstGeom prst="rect">
            <a:avLst/>
          </a:prstGeom>
          <a:noFill/>
        </p:spPr>
        <p:txBody>
          <a:bodyPr wrap="square" rtlCol="0">
            <a:spAutoFit/>
          </a:bodyPr>
          <a:lstStyle/>
          <a:p>
            <a:r>
              <a:rPr lang="en-GB" sz="2800">
                <a:solidFill>
                  <a:schemeClr val="bg1"/>
                </a:solidFill>
                <a:latin typeface="NotesEsa" panose="02000506030000020004" pitchFamily="2" charset="0"/>
              </a:rPr>
              <a:t>VH-RODA 2024 Workshop</a:t>
            </a:r>
          </a:p>
          <a:p>
            <a:r>
              <a:rPr lang="en-GB" sz="1800">
                <a:solidFill>
                  <a:schemeClr val="bg1"/>
                </a:solidFill>
                <a:latin typeface="NotesEsa" panose="02000506030000020004" pitchFamily="2" charset="0"/>
              </a:rPr>
              <a:t>02 – 06 December  |  ESA-ESRIN, Frascati (Rome), Italy</a:t>
            </a:r>
          </a:p>
        </p:txBody>
      </p:sp>
    </p:spTree>
    <p:extLst>
      <p:ext uri="{BB962C8B-B14F-4D97-AF65-F5344CB8AC3E}">
        <p14:creationId xmlns:p14="http://schemas.microsoft.com/office/powerpoint/2010/main" val="12453762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3"/>
            <a:ext cx="12198567" cy="685800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343245" y="6585918"/>
            <a:ext cx="1636920" cy="105919"/>
          </a:xfrm>
          <a:prstGeom prst="rect">
            <a:avLst/>
          </a:prstGeom>
        </p:spPr>
      </p:pic>
      <p:pic>
        <p:nvPicPr>
          <p:cNvPr id="1028" name="Picture 35" descr="PPT_Header02" hidden="1"/>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0" y="1"/>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3"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41"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0331490"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1"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9" y="6572055"/>
            <a:ext cx="9280921" cy="144115"/>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5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5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5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5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5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2635535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7"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342891" indent="-342891"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18" indent="-35083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490" indent="-4921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4963" indent="-633397"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435" indent="-774681"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17033" y="1673225"/>
            <a:ext cx="10346267"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1027" name="Rectangle 6"/>
          <p:cNvSpPr>
            <a:spLocks noGrp="1" noChangeArrowheads="1"/>
          </p:cNvSpPr>
          <p:nvPr>
            <p:ph type="title"/>
          </p:nvPr>
        </p:nvSpPr>
        <p:spPr bwMode="auto">
          <a:xfrm>
            <a:off x="829734" y="163513"/>
            <a:ext cx="8267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it-IT"/>
          </a:p>
        </p:txBody>
      </p:sp>
      <p:pic>
        <p:nvPicPr>
          <p:cNvPr id="1028" name="Picture 4" descr="PPT_Header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
            <a:ext cx="12192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493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dt="0"/>
  <p:txStyles>
    <p:titleStyle>
      <a:lvl1pPr algn="l" rtl="0" eaLnBrk="1" fontAlgn="base" hangingPunct="1">
        <a:spcBef>
          <a:spcPct val="0"/>
        </a:spcBef>
        <a:spcAft>
          <a:spcPct val="0"/>
        </a:spcAft>
        <a:defRPr sz="2200" b="1">
          <a:solidFill>
            <a:schemeClr val="bg1"/>
          </a:solidFill>
          <a:latin typeface="+mj-lt"/>
          <a:ea typeface="+mj-ea"/>
          <a:cs typeface="ＭＳ Ｐゴシック" charset="0"/>
        </a:defRPr>
      </a:lvl1pPr>
      <a:lvl2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2pPr>
      <a:lvl3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3pPr>
      <a:lvl4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4pPr>
      <a:lvl5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2200" b="1">
          <a:solidFill>
            <a:schemeClr val="bg1"/>
          </a:solidFill>
          <a:latin typeface="Verdana" charset="0"/>
          <a:ea typeface="ＭＳ Ｐゴシック" charset="0"/>
        </a:defRPr>
      </a:lvl6pPr>
      <a:lvl7pPr marL="914400" algn="l" rtl="0" eaLnBrk="1" fontAlgn="base" hangingPunct="1">
        <a:spcBef>
          <a:spcPct val="0"/>
        </a:spcBef>
        <a:spcAft>
          <a:spcPct val="0"/>
        </a:spcAft>
        <a:defRPr sz="2200" b="1">
          <a:solidFill>
            <a:schemeClr val="bg1"/>
          </a:solidFill>
          <a:latin typeface="Verdana" charset="0"/>
          <a:ea typeface="ＭＳ Ｐゴシック" charset="0"/>
        </a:defRPr>
      </a:lvl7pPr>
      <a:lvl8pPr marL="1371600" algn="l" rtl="0" eaLnBrk="1" fontAlgn="base" hangingPunct="1">
        <a:spcBef>
          <a:spcPct val="0"/>
        </a:spcBef>
        <a:spcAft>
          <a:spcPct val="0"/>
        </a:spcAft>
        <a:defRPr sz="2200" b="1">
          <a:solidFill>
            <a:schemeClr val="bg1"/>
          </a:solidFill>
          <a:latin typeface="Verdana" charset="0"/>
          <a:ea typeface="ＭＳ Ｐゴシック" charset="0"/>
        </a:defRPr>
      </a:lvl8pPr>
      <a:lvl9pPr marL="1828800" algn="l" rtl="0" eaLnBrk="1" fontAlgn="base" hangingPunct="1">
        <a:spcBef>
          <a:spcPct val="0"/>
        </a:spcBef>
        <a:spcAft>
          <a:spcPct val="0"/>
        </a:spcAft>
        <a:defRPr sz="2200" b="1">
          <a:solidFill>
            <a:schemeClr val="bg1"/>
          </a:solidFill>
          <a:latin typeface="Verdana" charset="0"/>
          <a:ea typeface="ＭＳ Ｐゴシック" charset="0"/>
        </a:defRPr>
      </a:lvl9pPr>
    </p:titleStyle>
    <p:bodyStyle>
      <a:lvl1pPr marL="342900" indent="-3429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cs typeface="ＭＳ Ｐゴシック" charset="0"/>
        </a:defRPr>
      </a:lvl1pPr>
      <a:lvl2pPr marL="1227138"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2pPr>
      <a:lvl3pPr marL="1825625"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3pPr>
      <a:lvl4pPr marL="2424113"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4pPr>
      <a:lvl5pPr marL="30226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5pPr>
      <a:lvl6pPr marL="34798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6pPr>
      <a:lvl7pPr marL="39370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7pPr>
      <a:lvl8pPr marL="43942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8pPr>
      <a:lvl9pPr marL="48514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17033" y="1673225"/>
            <a:ext cx="10346267"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1027" name="Rectangle 6"/>
          <p:cNvSpPr>
            <a:spLocks noGrp="1" noChangeArrowheads="1"/>
          </p:cNvSpPr>
          <p:nvPr>
            <p:ph type="title"/>
          </p:nvPr>
        </p:nvSpPr>
        <p:spPr bwMode="auto">
          <a:xfrm>
            <a:off x="829734" y="163513"/>
            <a:ext cx="82677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it-IT"/>
          </a:p>
        </p:txBody>
      </p:sp>
      <p:pic>
        <p:nvPicPr>
          <p:cNvPr id="1028" name="Picture 4" descr="PPT_Header0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
            <a:ext cx="121920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28"/>
          <p:cNvSpPr txBox="1">
            <a:spLocks noChangeArrowheads="1"/>
          </p:cNvSpPr>
          <p:nvPr userDrawn="1"/>
        </p:nvSpPr>
        <p:spPr bwMode="auto">
          <a:xfrm>
            <a:off x="3695700" y="6453188"/>
            <a:ext cx="3393878"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a:solidFill>
                  <a:schemeClr val="bg2"/>
                </a:solidFill>
                <a:cs typeface="+mn-cs"/>
              </a:rPr>
              <a:t>Sentinel-3 Validation Team (S3VT), ESA/ESRIN, Italy,</a:t>
            </a:r>
            <a:r>
              <a:rPr lang="en-GB" sz="900" baseline="0">
                <a:solidFill>
                  <a:schemeClr val="bg2"/>
                </a:solidFill>
                <a:cs typeface="+mn-cs"/>
              </a:rPr>
              <a:t> November</a:t>
            </a:r>
            <a:r>
              <a:rPr lang="en-GB" sz="900">
                <a:solidFill>
                  <a:schemeClr val="bg2"/>
                </a:solidFill>
                <a:cs typeface="+mn-cs"/>
              </a:rPr>
              <a:t> 2013</a:t>
            </a:r>
            <a:endParaRPr lang="en-US" sz="900">
              <a:solidFill>
                <a:schemeClr val="bg2"/>
              </a:solidFill>
              <a:cs typeface="+mn-cs"/>
            </a:endParaRPr>
          </a:p>
        </p:txBody>
      </p:sp>
      <p:pic>
        <p:nvPicPr>
          <p:cNvPr id="6" name="Picture 16" descr="Copernicus_logo.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34434" y="6153150"/>
            <a:ext cx="211243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7"/>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531351" y="6165851"/>
            <a:ext cx="2423583"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6348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sldNum="0" hdr="0" dt="0"/>
  <p:txStyles>
    <p:titleStyle>
      <a:lvl1pPr algn="l" rtl="0" eaLnBrk="1" fontAlgn="base" hangingPunct="1">
        <a:spcBef>
          <a:spcPct val="0"/>
        </a:spcBef>
        <a:spcAft>
          <a:spcPct val="0"/>
        </a:spcAft>
        <a:defRPr sz="2200" b="1">
          <a:solidFill>
            <a:schemeClr val="bg1"/>
          </a:solidFill>
          <a:latin typeface="+mj-lt"/>
          <a:ea typeface="+mj-ea"/>
          <a:cs typeface="ＭＳ Ｐゴシック" charset="0"/>
        </a:defRPr>
      </a:lvl1pPr>
      <a:lvl2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2pPr>
      <a:lvl3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3pPr>
      <a:lvl4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4pPr>
      <a:lvl5pPr algn="l" rtl="0" eaLnBrk="1" fontAlgn="base" hangingPunct="1">
        <a:spcBef>
          <a:spcPct val="0"/>
        </a:spcBef>
        <a:spcAft>
          <a:spcPct val="0"/>
        </a:spcAft>
        <a:defRPr sz="2200" b="1">
          <a:solidFill>
            <a:schemeClr val="bg1"/>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2200" b="1">
          <a:solidFill>
            <a:schemeClr val="bg1"/>
          </a:solidFill>
          <a:latin typeface="Verdana" charset="0"/>
          <a:ea typeface="ＭＳ Ｐゴシック" charset="0"/>
        </a:defRPr>
      </a:lvl6pPr>
      <a:lvl7pPr marL="914400" algn="l" rtl="0" eaLnBrk="1" fontAlgn="base" hangingPunct="1">
        <a:spcBef>
          <a:spcPct val="0"/>
        </a:spcBef>
        <a:spcAft>
          <a:spcPct val="0"/>
        </a:spcAft>
        <a:defRPr sz="2200" b="1">
          <a:solidFill>
            <a:schemeClr val="bg1"/>
          </a:solidFill>
          <a:latin typeface="Verdana" charset="0"/>
          <a:ea typeface="ＭＳ Ｐゴシック" charset="0"/>
        </a:defRPr>
      </a:lvl7pPr>
      <a:lvl8pPr marL="1371600" algn="l" rtl="0" eaLnBrk="1" fontAlgn="base" hangingPunct="1">
        <a:spcBef>
          <a:spcPct val="0"/>
        </a:spcBef>
        <a:spcAft>
          <a:spcPct val="0"/>
        </a:spcAft>
        <a:defRPr sz="2200" b="1">
          <a:solidFill>
            <a:schemeClr val="bg1"/>
          </a:solidFill>
          <a:latin typeface="Verdana" charset="0"/>
          <a:ea typeface="ＭＳ Ｐゴシック" charset="0"/>
        </a:defRPr>
      </a:lvl8pPr>
      <a:lvl9pPr marL="1828800" algn="l" rtl="0" eaLnBrk="1" fontAlgn="base" hangingPunct="1">
        <a:spcBef>
          <a:spcPct val="0"/>
        </a:spcBef>
        <a:spcAft>
          <a:spcPct val="0"/>
        </a:spcAft>
        <a:defRPr sz="2200" b="1">
          <a:solidFill>
            <a:schemeClr val="bg1"/>
          </a:solidFill>
          <a:latin typeface="Verdana" charset="0"/>
          <a:ea typeface="ＭＳ Ｐゴシック" charset="0"/>
        </a:defRPr>
      </a:lvl9pPr>
    </p:titleStyle>
    <p:bodyStyle>
      <a:lvl1pPr marL="342900" indent="-342900" algn="l" rtl="0" eaLnBrk="1" fontAlgn="base" hangingPunct="1">
        <a:spcBef>
          <a:spcPct val="20000"/>
        </a:spcBef>
        <a:spcAft>
          <a:spcPct val="20000"/>
        </a:spcAft>
        <a:buClr>
          <a:schemeClr val="accent1"/>
        </a:buClr>
        <a:buFont typeface="Verdana" charset="0"/>
        <a:buChar char="–"/>
        <a:defRPr sz="2800" b="0">
          <a:solidFill>
            <a:srgbClr val="0F0A3F"/>
          </a:solidFill>
          <a:latin typeface="+mj-lt"/>
          <a:ea typeface="+mn-ea"/>
          <a:cs typeface="Arial"/>
        </a:defRPr>
      </a:lvl1pPr>
      <a:lvl2pPr marL="1227138" indent="-419100" algn="l" rtl="0" eaLnBrk="1" fontAlgn="base" hangingPunct="1">
        <a:spcBef>
          <a:spcPct val="20000"/>
        </a:spcBef>
        <a:spcAft>
          <a:spcPct val="20000"/>
        </a:spcAft>
        <a:buClr>
          <a:schemeClr val="accent1"/>
        </a:buClr>
        <a:buFont typeface="Verdana" charset="0"/>
        <a:buChar char="–"/>
        <a:defRPr sz="2800" b="0">
          <a:solidFill>
            <a:srgbClr val="0F0A3F"/>
          </a:solidFill>
          <a:latin typeface="+mj-lt"/>
          <a:ea typeface="+mn-ea"/>
          <a:cs typeface="Arial"/>
        </a:defRPr>
      </a:lvl2pPr>
      <a:lvl3pPr marL="1825625" indent="-419100" algn="l" rtl="0" eaLnBrk="1" fontAlgn="base" hangingPunct="1">
        <a:spcBef>
          <a:spcPct val="20000"/>
        </a:spcBef>
        <a:spcAft>
          <a:spcPct val="20000"/>
        </a:spcAft>
        <a:buClr>
          <a:schemeClr val="accent1"/>
        </a:buClr>
        <a:buFont typeface="Verdana" charset="0"/>
        <a:buChar char="–"/>
        <a:defRPr sz="2800" b="0">
          <a:solidFill>
            <a:srgbClr val="0F0A3F"/>
          </a:solidFill>
          <a:latin typeface="+mj-lt"/>
          <a:ea typeface="+mn-ea"/>
          <a:cs typeface="Arial"/>
        </a:defRPr>
      </a:lvl3pPr>
      <a:lvl4pPr marL="2424113" indent="-419100" algn="l" rtl="0" eaLnBrk="1" fontAlgn="base" hangingPunct="1">
        <a:spcBef>
          <a:spcPct val="20000"/>
        </a:spcBef>
        <a:spcAft>
          <a:spcPct val="20000"/>
        </a:spcAft>
        <a:buClr>
          <a:schemeClr val="accent1"/>
        </a:buClr>
        <a:buFont typeface="Verdana" charset="0"/>
        <a:buChar char="–"/>
        <a:defRPr sz="2800" b="0">
          <a:solidFill>
            <a:srgbClr val="0F0A3F"/>
          </a:solidFill>
          <a:latin typeface="+mj-lt"/>
          <a:ea typeface="+mn-ea"/>
          <a:cs typeface="Arial"/>
        </a:defRPr>
      </a:lvl4pPr>
      <a:lvl5pPr marL="3022600" indent="-419100" algn="l" rtl="0" eaLnBrk="1" fontAlgn="base" hangingPunct="1">
        <a:spcBef>
          <a:spcPct val="20000"/>
        </a:spcBef>
        <a:spcAft>
          <a:spcPct val="20000"/>
        </a:spcAft>
        <a:buClr>
          <a:schemeClr val="accent1"/>
        </a:buClr>
        <a:buFont typeface="Verdana" charset="0"/>
        <a:buChar char="–"/>
        <a:defRPr sz="2800" b="0">
          <a:solidFill>
            <a:srgbClr val="0F0A3F"/>
          </a:solidFill>
          <a:latin typeface="+mj-lt"/>
          <a:ea typeface="+mn-ea"/>
          <a:cs typeface="Arial"/>
        </a:defRPr>
      </a:lvl5pPr>
      <a:lvl6pPr marL="34798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6pPr>
      <a:lvl7pPr marL="39370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7pPr>
      <a:lvl8pPr marL="43942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8pPr>
      <a:lvl9pPr marL="4851400" indent="-419100" algn="l" rtl="0" eaLnBrk="1" fontAlgn="base" hangingPunct="1">
        <a:spcBef>
          <a:spcPct val="20000"/>
        </a:spcBef>
        <a:spcAft>
          <a:spcPct val="20000"/>
        </a:spcAft>
        <a:buClr>
          <a:schemeClr val="accent1"/>
        </a:buClr>
        <a:buFont typeface="Verdana" charset="0"/>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Box DG">
            <a:extLst>
              <a:ext uri="{FF2B5EF4-FFF2-40B4-BE49-F238E27FC236}">
                <a16:creationId xmlns:a16="http://schemas.microsoft.com/office/drawing/2014/main" id="{9E541D73-6D1F-4AA4-A38D-2AF93BC764AE}"/>
              </a:ext>
            </a:extLst>
          </p:cNvPr>
          <p:cNvSpPr txBox="1">
            <a:spLocks noChangeArrowheads="1"/>
          </p:cNvSpPr>
          <p:nvPr/>
        </p:nvSpPr>
        <p:spPr bwMode="auto">
          <a:xfrm>
            <a:off x="771005" y="447675"/>
            <a:ext cx="6688897" cy="211138"/>
          </a:xfrm>
          <a:prstGeom prst="rect">
            <a:avLst/>
          </a:prstGeom>
          <a:noFill/>
          <a:ln>
            <a:noFill/>
          </a:ln>
          <a:effectLst/>
        </p:spPr>
        <p:txBody>
          <a:bodyPr>
            <a:spAutoFit/>
          </a:bodyPr>
          <a:lstStyle/>
          <a:p>
            <a:pPr eaLnBrk="1" hangingPunct="1">
              <a:spcBef>
                <a:spcPct val="50000"/>
              </a:spcBef>
              <a:defRPr/>
            </a:pPr>
            <a:endParaRPr lang="en-GB" sz="770"/>
          </a:p>
        </p:txBody>
      </p:sp>
      <p:sp>
        <p:nvSpPr>
          <p:cNvPr id="3075" name="Rectangle 6">
            <a:extLst>
              <a:ext uri="{FF2B5EF4-FFF2-40B4-BE49-F238E27FC236}">
                <a16:creationId xmlns:a16="http://schemas.microsoft.com/office/drawing/2014/main" id="{D570C996-6C2D-42FC-B34D-E259C5CFD62D}"/>
              </a:ext>
            </a:extLst>
          </p:cNvPr>
          <p:cNvSpPr>
            <a:spLocks noGrp="1" noChangeArrowheads="1"/>
          </p:cNvSpPr>
          <p:nvPr>
            <p:ph type="title"/>
          </p:nvPr>
        </p:nvSpPr>
        <p:spPr bwMode="auto">
          <a:xfrm>
            <a:off x="215311" y="155575"/>
            <a:ext cx="1008163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GB" altLang="en-US"/>
              <a:t>CLICK TO EDIT MASTER TITLE STYLE</a:t>
            </a:r>
          </a:p>
        </p:txBody>
      </p:sp>
      <p:sp>
        <p:nvSpPr>
          <p:cNvPr id="3076" name="Rectangle 2">
            <a:extLst>
              <a:ext uri="{FF2B5EF4-FFF2-40B4-BE49-F238E27FC236}">
                <a16:creationId xmlns:a16="http://schemas.microsoft.com/office/drawing/2014/main" id="{FC0B1E88-8E05-4117-A917-A1968C7B1582}"/>
              </a:ext>
            </a:extLst>
          </p:cNvPr>
          <p:cNvSpPr>
            <a:spLocks noGrp="1" noChangeArrowheads="1"/>
          </p:cNvSpPr>
          <p:nvPr>
            <p:ph type="body" idx="1"/>
          </p:nvPr>
        </p:nvSpPr>
        <p:spPr bwMode="auto">
          <a:xfrm>
            <a:off x="218478" y="882650"/>
            <a:ext cx="1173288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7" name="Text Box DG">
            <a:extLst>
              <a:ext uri="{FF2B5EF4-FFF2-40B4-BE49-F238E27FC236}">
                <a16:creationId xmlns:a16="http://schemas.microsoft.com/office/drawing/2014/main" id="{D2DC4CCD-0740-460E-BF02-77D04522C37A}"/>
              </a:ext>
            </a:extLst>
          </p:cNvPr>
          <p:cNvSpPr txBox="1">
            <a:spLocks noChangeArrowheads="1"/>
          </p:cNvSpPr>
          <p:nvPr/>
        </p:nvSpPr>
        <p:spPr bwMode="auto">
          <a:xfrm>
            <a:off x="771005" y="447675"/>
            <a:ext cx="6688897" cy="211138"/>
          </a:xfrm>
          <a:prstGeom prst="rect">
            <a:avLst/>
          </a:prstGeom>
          <a:noFill/>
          <a:ln>
            <a:noFill/>
          </a:ln>
          <a:effectLst/>
        </p:spPr>
        <p:txBody>
          <a:bodyPr>
            <a:spAutoFit/>
          </a:bodyPr>
          <a:lstStyle/>
          <a:p>
            <a:pPr eaLnBrk="1" hangingPunct="1">
              <a:spcBef>
                <a:spcPct val="50000"/>
              </a:spcBef>
              <a:defRPr/>
            </a:pPr>
            <a:endParaRPr lang="en-GB" sz="770"/>
          </a:p>
        </p:txBody>
      </p:sp>
      <p:sp>
        <p:nvSpPr>
          <p:cNvPr id="3078" name="Text Box 38">
            <a:extLst>
              <a:ext uri="{FF2B5EF4-FFF2-40B4-BE49-F238E27FC236}">
                <a16:creationId xmlns:a16="http://schemas.microsoft.com/office/drawing/2014/main" id="{9229DF3A-FB52-4684-A5C2-A5C99F6041E2}"/>
              </a:ext>
            </a:extLst>
          </p:cNvPr>
          <p:cNvSpPr txBox="1">
            <a:spLocks noChangeArrowheads="1"/>
          </p:cNvSpPr>
          <p:nvPr/>
        </p:nvSpPr>
        <p:spPr bwMode="auto">
          <a:xfrm>
            <a:off x="220062" y="6202363"/>
            <a:ext cx="121904"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GB" altLang="en-US" sz="798">
                <a:solidFill>
                  <a:srgbClr val="8197A6"/>
                </a:solidFill>
                <a:latin typeface="Arial" panose="020B0604020202020204" pitchFamily="34" charset="0"/>
                <a:cs typeface="Arial" panose="020B0604020202020204" pitchFamily="34" charset="0"/>
              </a:rPr>
              <a:t> </a:t>
            </a:r>
          </a:p>
        </p:txBody>
      </p:sp>
      <p:sp>
        <p:nvSpPr>
          <p:cNvPr id="3079" name="Text Box 34">
            <a:extLst>
              <a:ext uri="{FF2B5EF4-FFF2-40B4-BE49-F238E27FC236}">
                <a16:creationId xmlns:a16="http://schemas.microsoft.com/office/drawing/2014/main" id="{606C3E97-5A25-49E6-B6EF-6892F202AB54}"/>
              </a:ext>
            </a:extLst>
          </p:cNvPr>
          <p:cNvSpPr txBox="1">
            <a:spLocks noChangeArrowheads="1"/>
          </p:cNvSpPr>
          <p:nvPr/>
        </p:nvSpPr>
        <p:spPr bwMode="auto">
          <a:xfrm>
            <a:off x="11648536" y="6202364"/>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r" eaLnBrk="1" hangingPunct="1">
              <a:spcBef>
                <a:spcPct val="50000"/>
              </a:spcBef>
            </a:pPr>
            <a:r>
              <a:rPr lang="en-GB" altLang="en-US" sz="798" noProof="1">
                <a:solidFill>
                  <a:schemeClr val="bg1"/>
                </a:solidFill>
                <a:latin typeface="Arial" panose="020B0604020202020204" pitchFamily="34" charset="0"/>
                <a:cs typeface="Arial" panose="020B0604020202020204" pitchFamily="34" charset="0"/>
              </a:rPr>
              <a:t>  </a:t>
            </a:r>
            <a:fld id="{0AEF5B6A-433E-4CF4-A2FD-67F73F4DB0AE}" type="slidenum">
              <a:rPr altLang="en-US" sz="798" noProof="1">
                <a:solidFill>
                  <a:srgbClr val="8197A6"/>
                </a:solidFill>
                <a:latin typeface="Arial" panose="020B0604020202020204" pitchFamily="34" charset="0"/>
                <a:cs typeface="Arial" panose="020B0604020202020204" pitchFamily="34" charset="0"/>
              </a:rPr>
              <a:pPr algn="r" eaLnBrk="1" hangingPunct="1">
                <a:spcBef>
                  <a:spcPct val="50000"/>
                </a:spcBef>
              </a:pPr>
              <a:t>‹#›</a:t>
            </a:fld>
            <a:endParaRPr lang="en-GB" altLang="en-US" sz="798" noProof="1">
              <a:solidFill>
                <a:srgbClr val="8197A6"/>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05D9CDE-0473-44FD-BC6C-F964C1F1CF0F}"/>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6548" y="6438900"/>
            <a:ext cx="10157625" cy="419100"/>
          </a:xfrm>
          <a:prstGeom prst="rect">
            <a:avLst/>
          </a:prstGeom>
        </p:spPr>
      </p:pic>
      <p:pic>
        <p:nvPicPr>
          <p:cNvPr id="12" name="Picture 11">
            <a:extLst>
              <a:ext uri="{FF2B5EF4-FFF2-40B4-BE49-F238E27FC236}">
                <a16:creationId xmlns:a16="http://schemas.microsoft.com/office/drawing/2014/main" id="{322B2E97-5D7B-47B5-BBFA-4E10B5AA9C01}"/>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474258" y="-2"/>
            <a:ext cx="1684494" cy="876300"/>
          </a:xfrm>
          <a:prstGeom prst="rect">
            <a:avLst/>
          </a:prstGeom>
        </p:spPr>
      </p:pic>
      <p:pic>
        <p:nvPicPr>
          <p:cNvPr id="13" name="Picture 12">
            <a:extLst>
              <a:ext uri="{FF2B5EF4-FFF2-40B4-BE49-F238E27FC236}">
                <a16:creationId xmlns:a16="http://schemas.microsoft.com/office/drawing/2014/main" id="{6874CE83-21FF-4225-955E-8C5393F5773D}"/>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144959" y="6438900"/>
            <a:ext cx="2013793" cy="419100"/>
          </a:xfrm>
          <a:prstGeom prst="rect">
            <a:avLst/>
          </a:prstGeom>
        </p:spPr>
      </p:pic>
    </p:spTree>
    <p:extLst>
      <p:ext uri="{BB962C8B-B14F-4D97-AF65-F5344CB8AC3E}">
        <p14:creationId xmlns:p14="http://schemas.microsoft.com/office/powerpoint/2010/main" val="18604513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hf sldNum="0" hdr="0" dt="0"/>
  <p:txStyles>
    <p:titleStyle>
      <a:lvl1pPr algn="just" rtl="0" eaLnBrk="0" fontAlgn="base" hangingPunct="0">
        <a:spcBef>
          <a:spcPct val="0"/>
        </a:spcBef>
        <a:spcAft>
          <a:spcPct val="0"/>
        </a:spcAft>
        <a:defRPr lang="en-GB" sz="2992" b="1" dirty="0">
          <a:solidFill>
            <a:srgbClr val="003249"/>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2992" b="1">
          <a:solidFill>
            <a:srgbClr val="003249"/>
          </a:solidFill>
          <a:latin typeface="Arial" panose="020B0604020202020204" pitchFamily="34" charset="0"/>
          <a:cs typeface="Arial" panose="020B0604020202020204"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algn="l" rtl="0" eaLnBrk="0" fontAlgn="base" hangingPunct="0">
        <a:lnSpc>
          <a:spcPct val="119000"/>
        </a:lnSpc>
        <a:spcBef>
          <a:spcPct val="20000"/>
        </a:spcBef>
        <a:spcAft>
          <a:spcPct val="0"/>
        </a:spcAft>
        <a:buClr>
          <a:srgbClr val="8197A6"/>
        </a:buClr>
        <a:buFont typeface="Arial" panose="020B0604020202020204" pitchFamily="34" charset="0"/>
        <a:defRPr lang="en-US" altLang="en-US" dirty="0">
          <a:solidFill>
            <a:srgbClr val="8197A6"/>
          </a:solidFill>
          <a:latin typeface="Arial" panose="020B0604020202020204" pitchFamily="34" charset="0"/>
          <a:ea typeface="MS PGothic" pitchFamily="34" charset="-128"/>
          <a:cs typeface="Arial" panose="020B0604020202020204" pitchFamily="34" charset="0"/>
        </a:defRPr>
      </a:lvl1pPr>
      <a:lvl2pPr marL="778941"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rgbClr val="8197A6"/>
          </a:solidFill>
          <a:latin typeface="Arial" panose="020B0604020202020204" pitchFamily="34" charset="0"/>
          <a:ea typeface="MS PGothic" pitchFamily="34" charset="-128"/>
          <a:cs typeface="Arial" panose="020B0604020202020204" pitchFamily="34" charset="0"/>
        </a:defRPr>
      </a:lvl2pPr>
      <a:lvl3pPr marL="1353648"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rgbClr val="8197A6"/>
          </a:solidFill>
          <a:latin typeface="Arial" panose="020B0604020202020204" pitchFamily="34" charset="0"/>
          <a:ea typeface="MS PGothic" pitchFamily="34" charset="-128"/>
          <a:cs typeface="Arial" panose="020B0604020202020204" pitchFamily="34" charset="0"/>
        </a:defRPr>
      </a:lvl3pPr>
      <a:lvl4pPr marL="1928354" algn="l" rtl="0" eaLnBrk="0" fontAlgn="base" hangingPunct="0">
        <a:lnSpc>
          <a:spcPct val="119000"/>
        </a:lnSpc>
        <a:spcBef>
          <a:spcPct val="20000"/>
        </a:spcBef>
        <a:spcAft>
          <a:spcPct val="0"/>
        </a:spcAft>
        <a:buClr>
          <a:schemeClr val="accent1"/>
        </a:buClr>
        <a:buFont typeface="Verdana" panose="020B0604030504040204" pitchFamily="34" charset="0"/>
        <a:defRPr lang="en-US" altLang="en-US" dirty="0">
          <a:solidFill>
            <a:srgbClr val="8197A6"/>
          </a:solidFill>
          <a:latin typeface="Arial" charset="0"/>
          <a:ea typeface="MS PGothic" pitchFamily="34" charset="-128"/>
          <a:cs typeface="Arial" charset="0"/>
        </a:defRPr>
      </a:lvl4pPr>
      <a:lvl5pPr marL="2503061" algn="l" rtl="0" eaLnBrk="0" fontAlgn="base" hangingPunct="0">
        <a:lnSpc>
          <a:spcPct val="119000"/>
        </a:lnSpc>
        <a:spcBef>
          <a:spcPct val="20000"/>
        </a:spcBef>
        <a:spcAft>
          <a:spcPct val="0"/>
        </a:spcAft>
        <a:buClr>
          <a:schemeClr val="accent1"/>
        </a:buClr>
        <a:buFont typeface="Verdana" panose="020B0604030504040204" pitchFamily="34" charset="0"/>
        <a:defRPr lang="en-GB" altLang="en-US"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6"/>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89064264"/>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8">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9">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966819664"/>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mage result for eumetsat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437077" y="17393"/>
            <a:ext cx="2786304" cy="674279"/>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1"/>
          <p:cNvSpPr>
            <a:spLocks noGrp="1"/>
          </p:cNvSpPr>
          <p:nvPr>
            <p:ph type="dt" sz="half" idx="2"/>
          </p:nvPr>
        </p:nvSpPr>
        <p:spPr>
          <a:xfrm>
            <a:off x="160867" y="6491818"/>
            <a:ext cx="1473200" cy="366183"/>
          </a:xfrm>
          <a:prstGeom prst="rect">
            <a:avLst/>
          </a:prstGeom>
        </p:spPr>
        <p:txBody>
          <a:bodyPr/>
          <a:lstStyle>
            <a:lvl1pPr algn="ctr">
              <a:defRPr sz="1600" i="1">
                <a:solidFill>
                  <a:schemeClr val="tx1"/>
                </a:solidFill>
                <a:latin typeface="+mn-lt"/>
              </a:defRPr>
            </a:lvl1pPr>
          </a:lstStyle>
          <a:p>
            <a:r>
              <a:rPr lang="en-GB"/>
              <a:t>14 May 2020</a:t>
            </a:r>
          </a:p>
        </p:txBody>
      </p:sp>
      <p:sp>
        <p:nvSpPr>
          <p:cNvPr id="10" name="Footer Placeholder 2"/>
          <p:cNvSpPr>
            <a:spLocks noGrp="1"/>
          </p:cNvSpPr>
          <p:nvPr>
            <p:ph type="ftr" sz="quarter" idx="3"/>
          </p:nvPr>
        </p:nvSpPr>
        <p:spPr>
          <a:xfrm>
            <a:off x="5046134" y="6489699"/>
            <a:ext cx="1972733" cy="366183"/>
          </a:xfrm>
          <a:prstGeom prst="rect">
            <a:avLst/>
          </a:prstGeom>
        </p:spPr>
        <p:txBody>
          <a:bodyPr/>
          <a:lstStyle>
            <a:lvl1pPr algn="ctr">
              <a:defRPr sz="1600" i="1">
                <a:solidFill>
                  <a:schemeClr val="tx1"/>
                </a:solidFill>
                <a:latin typeface="+mn-lt"/>
              </a:defRPr>
            </a:lvl1pPr>
          </a:lstStyle>
          <a:p>
            <a:r>
              <a:rPr lang="en-GB"/>
              <a:t>Final version</a:t>
            </a:r>
          </a:p>
        </p:txBody>
      </p:sp>
      <p:sp>
        <p:nvSpPr>
          <p:cNvPr id="11" name="Slide Number Placeholder 3"/>
          <p:cNvSpPr>
            <a:spLocks noGrp="1"/>
          </p:cNvSpPr>
          <p:nvPr>
            <p:ph type="sldNum" sz="quarter" idx="4"/>
          </p:nvPr>
        </p:nvSpPr>
        <p:spPr>
          <a:xfrm>
            <a:off x="10862733" y="6491817"/>
            <a:ext cx="1329267" cy="366183"/>
          </a:xfrm>
          <a:prstGeom prst="rect">
            <a:avLst/>
          </a:prstGeom>
        </p:spPr>
        <p:txBody>
          <a:bodyPr/>
          <a:lstStyle>
            <a:lvl1pPr algn="ctr">
              <a:defRPr sz="1600" i="1">
                <a:solidFill>
                  <a:schemeClr val="tx1"/>
                </a:solidFill>
                <a:latin typeface="+mn-lt"/>
              </a:defRPr>
            </a:lvl1pPr>
          </a:lstStyle>
          <a:p>
            <a:r>
              <a:rPr lang="en-GB"/>
              <a:t>Slide </a:t>
            </a:r>
            <a:fld id="{34314672-6491-4536-BB20-FBF9FFC1358C}" type="slidenum">
              <a:rPr lang="en-GB" smtClean="0"/>
              <a:pPr/>
              <a:t>‹#›</a:t>
            </a:fld>
            <a:endParaRPr lang="en-GB"/>
          </a:p>
        </p:txBody>
      </p:sp>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t="11333" b="10888"/>
          <a:stretch/>
        </p:blipFill>
        <p:spPr>
          <a:xfrm>
            <a:off x="8108589" y="138194"/>
            <a:ext cx="1422283" cy="482364"/>
          </a:xfrm>
          <a:prstGeom prst="rect">
            <a:avLst/>
          </a:prstGeom>
        </p:spPr>
      </p:pic>
    </p:spTree>
    <p:extLst>
      <p:ext uri="{BB962C8B-B14F-4D97-AF65-F5344CB8AC3E}">
        <p14:creationId xmlns:p14="http://schemas.microsoft.com/office/powerpoint/2010/main" val="1627466263"/>
      </p:ext>
    </p:extLst>
  </p:cSld>
  <p:clrMap bg1="lt1" tx1="dk1" bg2="lt2" tx2="dk2" accent1="accent1" accent2="accent2" accent3="accent3" accent4="accent4" accent5="accent5" accent6="accent6" hlink="hlink" folHlink="folHlink"/>
  <p:sldLayoutIdLst>
    <p:sldLayoutId id="2147483756" r:id="rId1"/>
  </p:sldLayoutIdLst>
  <p:hf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89.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hyperlink" Target="https://calvalportal.ceos.org/web/guest/frms-assessment-framework" TargetMode="External"/><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doi.org/10.3390/rs15205017"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svg"/><Relationship Id="rId4" Type="http://schemas.openxmlformats.org/officeDocument/2006/relationships/image" Target="../media/image107.sv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6.svg"/><Relationship Id="rId7" Type="http://schemas.openxmlformats.org/officeDocument/2006/relationships/hyperlink" Target="https://www.pandonia-global-network.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9.svg"/><Relationship Id="rId5" Type="http://schemas.openxmlformats.org/officeDocument/2006/relationships/image" Target="../media/image108.svg"/><Relationship Id="rId4" Type="http://schemas.openxmlformats.org/officeDocument/2006/relationships/image" Target="../media/image107.svg"/><Relationship Id="rId9"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18.png"/><Relationship Id="rId4" Type="http://schemas.openxmlformats.org/officeDocument/2006/relationships/diagramLayout" Target="../diagrams/layout4.xml"/><Relationship Id="rId9" Type="http://schemas.openxmlformats.org/officeDocument/2006/relationships/image" Target="../media/image117.jpe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5.xml"/><Relationship Id="rId5" Type="http://schemas.openxmlformats.org/officeDocument/2006/relationships/image" Target="../media/image57.png"/><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31.png"/></Relationships>
</file>

<file path=ppt/slides/_rels/slide3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hyperlink" Target="https://earth.esa.int/eogateway/activities/frm4sm-fiducial-reference-measurements-for-soil-moisture/about-frm4sm" TargetMode="External"/><Relationship Id="rId4" Type="http://schemas.openxmlformats.org/officeDocument/2006/relationships/diagramLayout" Target="../diagrams/layout9.xml"/><Relationship Id="rId9" Type="http://schemas.openxmlformats.org/officeDocument/2006/relationships/image" Target="../media/image135.png"/></Relationships>
</file>

<file path=ppt/slides/_rels/slide3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141.png"/><Relationship Id="rId5" Type="http://schemas.openxmlformats.org/officeDocument/2006/relationships/diagramQuickStyle" Target="../diagrams/quickStyle11.xml"/><Relationship Id="rId10" Type="http://schemas.openxmlformats.org/officeDocument/2006/relationships/image" Target="../media/image140.png"/><Relationship Id="rId4" Type="http://schemas.openxmlformats.org/officeDocument/2006/relationships/diagramLayout" Target="../diagrams/layout11.xml"/><Relationship Id="rId9" Type="http://schemas.openxmlformats.org/officeDocument/2006/relationships/image" Target="../media/image139.png"/></Relationships>
</file>

<file path=ppt/slides/_rels/slide38.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notesSlide" Target="../notesSlides/notesSlide24.xml"/><Relationship Id="rId16"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147.png"/><Relationship Id="rId5" Type="http://schemas.openxmlformats.org/officeDocument/2006/relationships/diagramQuickStyle" Target="../diagrams/quickStyle12.xml"/><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diagramLayout" Target="../diagrams/layout12.xml"/><Relationship Id="rId9" Type="http://schemas.openxmlformats.org/officeDocument/2006/relationships/image" Target="../media/image145.png"/><Relationship Id="rId14" Type="http://schemas.openxmlformats.org/officeDocument/2006/relationships/image" Target="../media/image150.png"/></Relationships>
</file>

<file path=ppt/slides/_rels/slide3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158.png"/><Relationship Id="rId5" Type="http://schemas.openxmlformats.org/officeDocument/2006/relationships/diagramQuickStyle" Target="../diagrams/quickStyle13.xml"/><Relationship Id="rId10" Type="http://schemas.openxmlformats.org/officeDocument/2006/relationships/image" Target="../media/image157.png"/><Relationship Id="rId4" Type="http://schemas.openxmlformats.org/officeDocument/2006/relationships/diagramLayout" Target="../diagrams/layout13.xml"/><Relationship Id="rId9"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hyperlink" Target="https://frm4fire.org/" TargetMode="External"/><Relationship Id="rId7" Type="http://schemas.openxmlformats.org/officeDocument/2006/relationships/diagramColors" Target="../diagrams/colors1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162.png"/><Relationship Id="rId4" Type="http://schemas.openxmlformats.org/officeDocument/2006/relationships/diagramData" Target="../diagrams/data14.xml"/><Relationship Id="rId9" Type="http://schemas.openxmlformats.org/officeDocument/2006/relationships/image" Target="../media/image161.png"/></Relationships>
</file>

<file path=ppt/slides/_rels/slide4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64.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61.png"/><Relationship Id="rId4" Type="http://schemas.openxmlformats.org/officeDocument/2006/relationships/image" Target="../media/image60.png"/></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diagramLayout" Target="../diagrams/layout20.xml"/><Relationship Id="rId7" Type="http://schemas.openxmlformats.org/officeDocument/2006/relationships/image" Target="../media/image171.svg"/><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10" Type="http://schemas.openxmlformats.org/officeDocument/2006/relationships/image" Target="../media/image170.png"/><Relationship Id="rId4" Type="http://schemas.openxmlformats.org/officeDocument/2006/relationships/diagramQuickStyle" Target="../diagrams/quickStyle20.xml"/><Relationship Id="rId9" Type="http://schemas.openxmlformats.org/officeDocument/2006/relationships/image" Target="../media/image173.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F514E-7311-911A-2A2C-D52671D1E298}"/>
              </a:ext>
            </a:extLst>
          </p:cNvPr>
          <p:cNvSpPr>
            <a:spLocks noGrp="1"/>
          </p:cNvSpPr>
          <p:nvPr>
            <p:ph type="body" sz="quarter" idx="10"/>
          </p:nvPr>
        </p:nvSpPr>
        <p:spPr>
          <a:xfrm>
            <a:off x="3530586" y="282245"/>
            <a:ext cx="8661414" cy="806450"/>
          </a:xfrm>
        </p:spPr>
        <p:txBody>
          <a:bodyPr/>
          <a:lstStyle/>
          <a:p>
            <a:r>
              <a:rPr lang="en-GB"/>
              <a:t>Fiducial Reference Measurements</a:t>
            </a:r>
          </a:p>
          <a:p>
            <a:endParaRPr lang="en-GB"/>
          </a:p>
          <a:p>
            <a:endParaRPr lang="en-GB"/>
          </a:p>
          <a:p>
            <a:r>
              <a:rPr lang="en-GB"/>
              <a:t>INTRODUCTION.  </a:t>
            </a:r>
            <a:endParaRPr lang="en-IT"/>
          </a:p>
        </p:txBody>
      </p:sp>
      <p:sp>
        <p:nvSpPr>
          <p:cNvPr id="4" name="TextBox 3">
            <a:extLst>
              <a:ext uri="{FF2B5EF4-FFF2-40B4-BE49-F238E27FC236}">
                <a16:creationId xmlns:a16="http://schemas.microsoft.com/office/drawing/2014/main" id="{9BDA7873-E0CA-5DF0-211E-E75562244479}"/>
              </a:ext>
            </a:extLst>
          </p:cNvPr>
          <p:cNvSpPr txBox="1"/>
          <p:nvPr/>
        </p:nvSpPr>
        <p:spPr>
          <a:xfrm>
            <a:off x="0" y="5934670"/>
            <a:ext cx="5271248" cy="923330"/>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rPr>
              <a:t>May 2026 - NPL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rPr>
              <a:t> ESA EOP-GMQ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34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a:t>
            </a:r>
            <a:r>
              <a:rPr lang="en-US" baseline="30000"/>
              <a:t>st</a:t>
            </a:r>
            <a:r>
              <a:rPr lang="en-US"/>
              <a:t> Example FRM: S3 </a:t>
            </a:r>
          </a:p>
        </p:txBody>
      </p:sp>
      <p:sp>
        <p:nvSpPr>
          <p:cNvPr id="3" name="Content Placeholder 2"/>
          <p:cNvSpPr>
            <a:spLocks noGrp="1"/>
          </p:cNvSpPr>
          <p:nvPr>
            <p:ph idx="1"/>
          </p:nvPr>
        </p:nvSpPr>
        <p:spPr>
          <a:xfrm>
            <a:off x="265723" y="1381240"/>
            <a:ext cx="11543323" cy="4721249"/>
          </a:xfrm>
        </p:spPr>
        <p:txBody>
          <a:bodyPr/>
          <a:lstStyle/>
          <a:p>
            <a:r>
              <a:rPr lang="en-US" sz="2400"/>
              <a:t>Ship-borne radiometers provide skin SST traceable to International standards.</a:t>
            </a:r>
          </a:p>
          <a:p>
            <a:endParaRPr lang="en-US" sz="2400"/>
          </a:p>
          <a:p>
            <a:endParaRPr lang="en-US" sz="2400"/>
          </a:p>
          <a:p>
            <a:endParaRPr lang="en-US" sz="2400"/>
          </a:p>
          <a:p>
            <a:r>
              <a:rPr lang="en-US" sz="2400"/>
              <a:t>We need FRM to perform vicarious calibration of OLCI - </a:t>
            </a:r>
            <a:r>
              <a:rPr lang="en-US" sz="2400" err="1"/>
              <a:t>Boussole</a:t>
            </a:r>
            <a:r>
              <a:rPr lang="en-US" sz="2400"/>
              <a:t>, Moby, others </a:t>
            </a:r>
          </a:p>
          <a:p>
            <a:pPr marL="0" indent="0">
              <a:buNone/>
            </a:pPr>
            <a:endParaRPr lang="en-US" sz="2400"/>
          </a:p>
          <a:p>
            <a:pPr marL="0" indent="0">
              <a:buNone/>
            </a:pPr>
            <a:endParaRPr lang="en-US" sz="2400"/>
          </a:p>
          <a:p>
            <a:r>
              <a:rPr lang="en-US" sz="2400"/>
              <a:t>Deployment of Transponders (Range and Sigma-0)</a:t>
            </a:r>
          </a:p>
          <a:p>
            <a:pPr marL="0" indent="0">
              <a:buNone/>
            </a:pPr>
            <a:endParaRPr lang="en-US" sz="2400"/>
          </a:p>
          <a:p>
            <a:endParaRPr lang="en-US" sz="2400"/>
          </a:p>
        </p:txBody>
      </p:sp>
      <p:pic>
        <p:nvPicPr>
          <p:cNvPr id="5" name="Picture 4"/>
          <p:cNvPicPr>
            <a:picLocks noChangeAspect="1"/>
          </p:cNvPicPr>
          <p:nvPr/>
        </p:nvPicPr>
        <p:blipFill>
          <a:blip r:embed="rId2"/>
          <a:stretch>
            <a:fillRect/>
          </a:stretch>
        </p:blipFill>
        <p:spPr>
          <a:xfrm>
            <a:off x="757107" y="2209671"/>
            <a:ext cx="1439636" cy="1053377"/>
          </a:xfrm>
          <a:prstGeom prst="rect">
            <a:avLst/>
          </a:prstGeom>
        </p:spPr>
      </p:pic>
      <p:pic>
        <p:nvPicPr>
          <p:cNvPr id="6" name="Picture 5"/>
          <p:cNvPicPr>
            <a:picLocks noChangeAspect="1"/>
          </p:cNvPicPr>
          <p:nvPr/>
        </p:nvPicPr>
        <p:blipFill>
          <a:blip r:embed="rId3"/>
          <a:stretch>
            <a:fillRect/>
          </a:stretch>
        </p:blipFill>
        <p:spPr>
          <a:xfrm>
            <a:off x="3817008" y="2151967"/>
            <a:ext cx="1269807" cy="1111081"/>
          </a:xfrm>
          <a:prstGeom prst="rect">
            <a:avLst/>
          </a:prstGeom>
        </p:spPr>
      </p:pic>
      <p:pic>
        <p:nvPicPr>
          <p:cNvPr id="7" name="Picture 6"/>
          <p:cNvPicPr>
            <a:picLocks noChangeAspect="1"/>
          </p:cNvPicPr>
          <p:nvPr/>
        </p:nvPicPr>
        <p:blipFill rotWithShape="1">
          <a:blip r:embed="rId4"/>
          <a:srcRect r="50063"/>
          <a:stretch/>
        </p:blipFill>
        <p:spPr>
          <a:xfrm>
            <a:off x="2329589" y="2209671"/>
            <a:ext cx="1215543" cy="1053377"/>
          </a:xfrm>
          <a:prstGeom prst="rect">
            <a:avLst/>
          </a:prstGeom>
        </p:spPr>
      </p:pic>
      <p:pic>
        <p:nvPicPr>
          <p:cNvPr id="9" name="Picture 8"/>
          <p:cNvPicPr>
            <a:picLocks noChangeAspect="1"/>
          </p:cNvPicPr>
          <p:nvPr/>
        </p:nvPicPr>
        <p:blipFill>
          <a:blip r:embed="rId5"/>
          <a:stretch>
            <a:fillRect/>
          </a:stretch>
        </p:blipFill>
        <p:spPr>
          <a:xfrm>
            <a:off x="5442166" y="2151967"/>
            <a:ext cx="1644854" cy="1111080"/>
          </a:xfrm>
          <a:prstGeom prst="rect">
            <a:avLst/>
          </a:prstGeom>
        </p:spPr>
      </p:pic>
      <p:sp>
        <p:nvSpPr>
          <p:cNvPr id="10" name="Rounded Rectangle 9"/>
          <p:cNvSpPr/>
          <p:nvPr/>
        </p:nvSpPr>
        <p:spPr bwMode="auto">
          <a:xfrm>
            <a:off x="4852792" y="5614421"/>
            <a:ext cx="6430795" cy="643931"/>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high impact FRM</a:t>
            </a:r>
          </a:p>
        </p:txBody>
      </p:sp>
      <p:pic>
        <p:nvPicPr>
          <p:cNvPr id="4" name="Picture 3">
            <a:extLst>
              <a:ext uri="{FF2B5EF4-FFF2-40B4-BE49-F238E27FC236}">
                <a16:creationId xmlns:a16="http://schemas.microsoft.com/office/drawing/2014/main" id="{EFEB88E2-6496-C8A2-FFE3-41256E2786CD}"/>
              </a:ext>
            </a:extLst>
          </p:cNvPr>
          <p:cNvPicPr>
            <a:picLocks noChangeAspect="1"/>
          </p:cNvPicPr>
          <p:nvPr/>
        </p:nvPicPr>
        <p:blipFill>
          <a:blip r:embed="rId6"/>
          <a:stretch>
            <a:fillRect/>
          </a:stretch>
        </p:blipFill>
        <p:spPr>
          <a:xfrm>
            <a:off x="10859802" y="2210144"/>
            <a:ext cx="1440628" cy="3343229"/>
          </a:xfrm>
          <a:prstGeom prst="rect">
            <a:avLst/>
          </a:prstGeom>
        </p:spPr>
      </p:pic>
      <p:pic>
        <p:nvPicPr>
          <p:cNvPr id="8" name="Picture 7">
            <a:extLst>
              <a:ext uri="{FF2B5EF4-FFF2-40B4-BE49-F238E27FC236}">
                <a16:creationId xmlns:a16="http://schemas.microsoft.com/office/drawing/2014/main" id="{D0755346-E6E9-0A94-7E43-01EA9A6C1B81}"/>
              </a:ext>
            </a:extLst>
          </p:cNvPr>
          <p:cNvPicPr>
            <a:picLocks noChangeAspect="1"/>
          </p:cNvPicPr>
          <p:nvPr/>
        </p:nvPicPr>
        <p:blipFill>
          <a:blip r:embed="rId7"/>
          <a:stretch>
            <a:fillRect/>
          </a:stretch>
        </p:blipFill>
        <p:spPr>
          <a:xfrm>
            <a:off x="757107" y="3881759"/>
            <a:ext cx="1367367" cy="1025525"/>
          </a:xfrm>
          <a:prstGeom prst="rect">
            <a:avLst/>
          </a:prstGeom>
        </p:spPr>
      </p:pic>
      <p:pic>
        <p:nvPicPr>
          <p:cNvPr id="11" name="Picture 10">
            <a:extLst>
              <a:ext uri="{FF2B5EF4-FFF2-40B4-BE49-F238E27FC236}">
                <a16:creationId xmlns:a16="http://schemas.microsoft.com/office/drawing/2014/main" id="{DDD60D26-5FB9-F726-D504-40CBC30651B4}"/>
              </a:ext>
            </a:extLst>
          </p:cNvPr>
          <p:cNvPicPr>
            <a:picLocks noChangeAspect="1"/>
          </p:cNvPicPr>
          <p:nvPr/>
        </p:nvPicPr>
        <p:blipFill>
          <a:blip r:embed="rId8"/>
          <a:stretch>
            <a:fillRect/>
          </a:stretch>
        </p:blipFill>
        <p:spPr>
          <a:xfrm>
            <a:off x="2472580" y="3807452"/>
            <a:ext cx="1345394" cy="1111082"/>
          </a:xfrm>
          <a:prstGeom prst="rect">
            <a:avLst/>
          </a:prstGeom>
        </p:spPr>
      </p:pic>
      <p:pic>
        <p:nvPicPr>
          <p:cNvPr id="12" name="Picture 11">
            <a:extLst>
              <a:ext uri="{FF2B5EF4-FFF2-40B4-BE49-F238E27FC236}">
                <a16:creationId xmlns:a16="http://schemas.microsoft.com/office/drawing/2014/main" id="{4C6882CC-ECE8-ED7B-6A1F-5124D0DAF9E0}"/>
              </a:ext>
            </a:extLst>
          </p:cNvPr>
          <p:cNvPicPr>
            <a:picLocks noChangeAspect="1"/>
          </p:cNvPicPr>
          <p:nvPr/>
        </p:nvPicPr>
        <p:blipFill>
          <a:blip r:embed="rId9"/>
          <a:stretch>
            <a:fillRect/>
          </a:stretch>
        </p:blipFill>
        <p:spPr>
          <a:xfrm>
            <a:off x="4166081" y="3807452"/>
            <a:ext cx="1373422" cy="1099832"/>
          </a:xfrm>
          <a:prstGeom prst="rect">
            <a:avLst/>
          </a:prstGeom>
        </p:spPr>
      </p:pic>
      <p:pic>
        <p:nvPicPr>
          <p:cNvPr id="13" name="Picture 12">
            <a:extLst>
              <a:ext uri="{FF2B5EF4-FFF2-40B4-BE49-F238E27FC236}">
                <a16:creationId xmlns:a16="http://schemas.microsoft.com/office/drawing/2014/main" id="{D2F3F3BE-BD9C-A51C-99F7-959D8482953D}"/>
              </a:ext>
            </a:extLst>
          </p:cNvPr>
          <p:cNvPicPr>
            <a:picLocks noChangeAspect="1"/>
          </p:cNvPicPr>
          <p:nvPr/>
        </p:nvPicPr>
        <p:blipFill>
          <a:blip r:embed="rId10"/>
          <a:stretch>
            <a:fillRect/>
          </a:stretch>
        </p:blipFill>
        <p:spPr>
          <a:xfrm>
            <a:off x="658170" y="5374873"/>
            <a:ext cx="1278972" cy="883479"/>
          </a:xfrm>
          <a:prstGeom prst="rect">
            <a:avLst/>
          </a:prstGeom>
        </p:spPr>
      </p:pic>
      <p:pic>
        <p:nvPicPr>
          <p:cNvPr id="14" name="Picture 13">
            <a:extLst>
              <a:ext uri="{FF2B5EF4-FFF2-40B4-BE49-F238E27FC236}">
                <a16:creationId xmlns:a16="http://schemas.microsoft.com/office/drawing/2014/main" id="{0CEAB5ED-AB05-F60D-FA7F-0B6DF294A0B0}"/>
              </a:ext>
            </a:extLst>
          </p:cNvPr>
          <p:cNvPicPr>
            <a:picLocks noChangeAspect="1"/>
          </p:cNvPicPr>
          <p:nvPr/>
        </p:nvPicPr>
        <p:blipFill>
          <a:blip r:embed="rId11"/>
          <a:stretch>
            <a:fillRect/>
          </a:stretch>
        </p:blipFill>
        <p:spPr>
          <a:xfrm>
            <a:off x="2443990" y="5378751"/>
            <a:ext cx="1373018" cy="950105"/>
          </a:xfrm>
          <a:prstGeom prst="rect">
            <a:avLst/>
          </a:prstGeom>
        </p:spPr>
      </p:pic>
    </p:spTree>
    <p:extLst>
      <p:ext uri="{BB962C8B-B14F-4D97-AF65-F5344CB8AC3E}">
        <p14:creationId xmlns:p14="http://schemas.microsoft.com/office/powerpoint/2010/main" val="163569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97140" y="138313"/>
            <a:ext cx="8622873" cy="502766"/>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EFFFF"/>
                </a:solidFill>
                <a:effectLst/>
                <a:uLnTx/>
                <a:uFillTx/>
                <a:latin typeface="Arial" panose="020B0604020202020204"/>
                <a:ea typeface="+mn-ea"/>
                <a:cs typeface="+mn-cs"/>
              </a:rPr>
              <a:t>What are Fiducial Reference Measurements (FRM) ?</a:t>
            </a:r>
          </a:p>
        </p:txBody>
      </p:sp>
      <p:sp>
        <p:nvSpPr>
          <p:cNvPr id="10" name="Content Placeholder 2"/>
          <p:cNvSpPr txBox="1">
            <a:spLocks/>
          </p:cNvSpPr>
          <p:nvPr/>
        </p:nvSpPr>
        <p:spPr>
          <a:xfrm>
            <a:off x="370638" y="2518794"/>
            <a:ext cx="11715308" cy="386234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The defining </a:t>
            </a:r>
            <a:r>
              <a:rPr kumimoji="0" lang="en-GB" sz="1867" b="1" i="0" u="none" strike="noStrike" kern="1200" cap="none" spc="0" normalizeH="0" baseline="0" noProof="0">
                <a:ln>
                  <a:noFill/>
                </a:ln>
                <a:solidFill>
                  <a:srgbClr val="FEFFFF"/>
                </a:solidFill>
                <a:effectLst/>
                <a:uLnTx/>
                <a:uFillTx/>
                <a:latin typeface="Arial" panose="020B0604020202020204"/>
                <a:ea typeface="+mn-ea"/>
                <a:cs typeface="+mn-cs"/>
              </a:rPr>
              <a:t>mandatory characteristics for FRM</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are:</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FRM measurements should ideally have </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documented SI traceability</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(e.g. via round-robin characterisation and regular pre-and post deployment calibration of instruments) using metrology standards and/or community recognised best practices;</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FRM measurements are </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independent</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from the satellite geophysical retrieval process;</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An </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uncertainty budget</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for all FRM instruments, and derived measurements, is available and maintained;</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FRM measurement</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 protocols, procedures</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and community-wide management practices (measurement, processing, documents, etc.) are defined, published and adhered to by FRM instrument deployments;</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FRM are </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accessible</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to other researchers allowing independent verification of processing systems;</a:t>
            </a:r>
          </a:p>
          <a:p>
            <a:pPr marL="228594" marR="0" lvl="0" indent="-228594"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FRM are </a:t>
            </a:r>
            <a:r>
              <a:rPr kumimoji="0" lang="en-GB" sz="1867" b="1" i="1" u="none" strike="noStrike" kern="1200" cap="none" spc="0" normalizeH="0" baseline="0" noProof="0">
                <a:ln>
                  <a:noFill/>
                </a:ln>
                <a:solidFill>
                  <a:srgbClr val="FEFFFF"/>
                </a:solidFill>
                <a:effectLst/>
                <a:uLnTx/>
                <a:uFillTx/>
                <a:latin typeface="Arial" panose="020B0604020202020204"/>
                <a:ea typeface="+mn-ea"/>
                <a:cs typeface="+mn-cs"/>
              </a:rPr>
              <a:t>required</a:t>
            </a:r>
            <a:r>
              <a:rPr kumimoji="0" lang="en-GB" sz="1867" b="0" i="0" u="none" strike="noStrike" kern="1200" cap="none" spc="0" normalizeH="0" baseline="0" noProof="0">
                <a:ln>
                  <a:noFill/>
                </a:ln>
                <a:solidFill>
                  <a:srgbClr val="FEFFFF"/>
                </a:solidFill>
                <a:effectLst/>
                <a:uLnTx/>
                <a:uFillTx/>
                <a:latin typeface="Arial" panose="020B0604020202020204"/>
                <a:ea typeface="+mn-ea"/>
                <a:cs typeface="+mn-cs"/>
              </a:rPr>
              <a:t> to determine the on-orbit uncertainty characteristics of satellite geophysical measurements via independent validation activities. </a:t>
            </a:r>
          </a:p>
        </p:txBody>
      </p:sp>
      <p:sp>
        <p:nvSpPr>
          <p:cNvPr id="2" name="Rectangle 1"/>
          <p:cNvSpPr/>
          <p:nvPr/>
        </p:nvSpPr>
        <p:spPr>
          <a:xfrm>
            <a:off x="291979" y="916044"/>
            <a:ext cx="11715308" cy="1405256"/>
          </a:xfrm>
          <a:prstGeom prst="rect">
            <a:avLst/>
          </a:prstGeom>
          <a:solidFill>
            <a:schemeClr val="bg1">
              <a:lumMod val="25000"/>
            </a:schemeClr>
          </a:solidFill>
          <a:ln>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0" i="1" u="none" strike="noStrike" kern="1200" cap="none" spc="0" normalizeH="0" baseline="0" noProof="0">
                <a:ln>
                  <a:noFill/>
                </a:ln>
                <a:solidFill>
                  <a:srgbClr val="FEFFFF"/>
                </a:solidFill>
                <a:effectLst/>
                <a:uLnTx/>
                <a:uFillTx/>
                <a:latin typeface="Arial" panose="020B0604020202020204"/>
                <a:ea typeface="+mn-ea"/>
                <a:cs typeface="+mn-cs"/>
              </a:rPr>
              <a:t>“The suite of independent </a:t>
            </a:r>
            <a:r>
              <a:rPr kumimoji="0" lang="en-GB" sz="2133" b="1" i="1" u="none" strike="noStrike" kern="1200" cap="none" spc="0" normalizeH="0" baseline="0" noProof="0">
                <a:ln>
                  <a:noFill/>
                </a:ln>
                <a:solidFill>
                  <a:srgbClr val="FEFFFF"/>
                </a:solidFill>
                <a:effectLst/>
                <a:uLnTx/>
                <a:uFillTx/>
                <a:latin typeface="Arial" panose="020B0604020202020204"/>
                <a:ea typeface="+mn-ea"/>
                <a:cs typeface="+mn-cs"/>
              </a:rPr>
              <a:t>tailored and fully characterised </a:t>
            </a:r>
            <a:r>
              <a:rPr kumimoji="0" lang="en-GB" sz="2133" b="0" i="1" u="none" strike="noStrike" kern="1200" cap="none" spc="0" normalizeH="0" baseline="0" noProof="0">
                <a:ln>
                  <a:noFill/>
                </a:ln>
                <a:solidFill>
                  <a:srgbClr val="FEFFFF"/>
                </a:solidFill>
                <a:effectLst/>
                <a:uLnTx/>
                <a:uFillTx/>
                <a:latin typeface="Arial" panose="020B0604020202020204"/>
                <a:ea typeface="+mn-ea"/>
                <a:cs typeface="+mn-cs"/>
              </a:rPr>
              <a:t>measurements that provide the maximum Return On Investment for a satellite mission by delivering, to users, the required confidence in data products, in the form of independent validation results and satellite measurement uncertainty estimation, over the entire end-to-end duration of a satellite mission.”  </a:t>
            </a:r>
            <a:endParaRPr kumimoji="0" lang="en-GB" sz="2133"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8142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15921" y="72289"/>
            <a:ext cx="1044109" cy="2031592"/>
          </a:xfrm>
          <a:prstGeom prst="rect">
            <a:avLst/>
          </a:prstGeom>
        </p:spPr>
      </p:pic>
      <p:sp>
        <p:nvSpPr>
          <p:cNvPr id="2" name="Rectangle 1"/>
          <p:cNvSpPr/>
          <p:nvPr/>
        </p:nvSpPr>
        <p:spPr>
          <a:xfrm>
            <a:off x="138625" y="179856"/>
            <a:ext cx="10158766" cy="4298164"/>
          </a:xfrm>
          <a:prstGeom prst="rect">
            <a:avLst/>
          </a:prstGeom>
        </p:spPr>
        <p:txBody>
          <a:bodyPr wrap="square">
            <a:spAutoFit/>
          </a:bodyPr>
          <a:lstStyle/>
          <a:p>
            <a:pPr marL="609585" marR="0" lvl="0" indent="-609585"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GB" altLang="en-US" sz="4800" b="0" i="0" u="none" strike="noStrike" kern="1200" cap="none" spc="0" normalizeH="0" baseline="0" noProof="0">
                <a:ln>
                  <a:noFill/>
                </a:ln>
                <a:solidFill>
                  <a:srgbClr val="FE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GB" altLang="en-US" sz="3733" b="1" i="1" u="none" strike="noStrike" kern="1200" cap="none" spc="0" normalizeH="0" baseline="0" noProof="0">
                <a:ln>
                  <a:noFill/>
                </a:ln>
                <a:solidFill>
                  <a:srgbClr val="FEFFFF"/>
                </a:solidFill>
                <a:effectLst/>
                <a:uLnTx/>
                <a:uFillTx/>
                <a:latin typeface="Arial" panose="020B0604020202020204" pitchFamily="34" charset="0"/>
                <a:ea typeface="+mn-ea"/>
                <a:cs typeface="Arial" panose="020B0604020202020204" pitchFamily="34" charset="0"/>
                <a:sym typeface="Wingdings" panose="05000000000000000000" pitchFamily="2" charset="2"/>
              </a:rPr>
              <a:t>Fiducial Reference Measurements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67" b="1" i="1" u="sng"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FEFFFF"/>
                </a:solidFill>
                <a:effectLst/>
                <a:uLnTx/>
                <a:uFillTx/>
                <a:latin typeface="Arial" panose="020B0604020202020204"/>
                <a:ea typeface="+mn-ea"/>
                <a:cs typeface="+mn-cs"/>
              </a:rPr>
              <a:t>FRM are based on Metrology approach. 3 principles: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33" b="0" i="0" u="sng" strike="noStrike" kern="1200" cap="none" spc="0" normalizeH="0" baseline="0" noProof="0">
                <a:ln>
                  <a:noFill/>
                </a:ln>
                <a:solidFill>
                  <a:srgbClr val="FEFFFF"/>
                </a:solidFill>
                <a:effectLst/>
                <a:uLnTx/>
                <a:uFillTx/>
                <a:latin typeface="Arial" panose="020B0604020202020204"/>
                <a:ea typeface="+mn-ea"/>
                <a:cs typeface="+mn-cs"/>
              </a:rPr>
              <a:t>Traceability, Uncertainties and Comparison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33" b="1" i="1" u="none" strike="noStrike" kern="1200" cap="none" spc="0" normalizeH="0" baseline="0" noProof="0">
                <a:ln>
                  <a:noFill/>
                </a:ln>
                <a:solidFill>
                  <a:srgbClr val="FEFFFF"/>
                </a:solidFill>
                <a:effectLst/>
                <a:uLnTx/>
                <a:uFillTx/>
                <a:latin typeface="Arial" panose="020B0604020202020204"/>
                <a:ea typeface="+mn-ea"/>
                <a:cs typeface="+mn-cs"/>
              </a:rPr>
              <a:t>FRM </a:t>
            </a:r>
            <a:r>
              <a:rPr kumimoji="0" lang="en-GB" sz="2133" b="0" i="0" u="none" strike="noStrike" kern="1200" cap="none" spc="0" normalizeH="0" baseline="0" noProof="0">
                <a:ln>
                  <a:noFill/>
                </a:ln>
                <a:solidFill>
                  <a:srgbClr val="FEFFFF"/>
                </a:solidFill>
                <a:effectLst/>
                <a:uLnTx/>
                <a:uFillTx/>
                <a:latin typeface="Arial" panose="020B0604020202020204"/>
                <a:ea typeface="+mn-ea"/>
                <a:cs typeface="+mn-cs"/>
              </a:rPr>
              <a:t>gives a </a:t>
            </a:r>
            <a:r>
              <a:rPr kumimoji="0" lang="en-GB" sz="2133" b="1" i="0" u="sng" strike="noStrike" kern="1200" cap="none" spc="0" normalizeH="0" baseline="0" noProof="0">
                <a:ln>
                  <a:noFill/>
                </a:ln>
                <a:solidFill>
                  <a:srgbClr val="FFFF00"/>
                </a:solidFill>
                <a:effectLst/>
                <a:uLnTx/>
                <a:uFillTx/>
                <a:latin typeface="Arial" panose="020B0604020202020204"/>
                <a:ea typeface="+mn-ea"/>
                <a:cs typeface="+mn-cs"/>
              </a:rPr>
              <a:t>reference</a:t>
            </a:r>
            <a:r>
              <a:rPr kumimoji="0" lang="en-GB" sz="2133" b="0" i="0" u="none" strike="noStrike" kern="1200" cap="none" spc="0" normalizeH="0" baseline="0" noProof="0">
                <a:ln>
                  <a:noFill/>
                </a:ln>
                <a:solidFill>
                  <a:srgbClr val="FEFFFF"/>
                </a:solidFill>
                <a:effectLst/>
                <a:uLnTx/>
                <a:uFillTx/>
                <a:latin typeface="Arial" panose="020B0604020202020204"/>
                <a:ea typeface="+mn-ea"/>
                <a:cs typeface="+mn-cs"/>
              </a:rPr>
              <a:t> properly characterised and traceable to standards and/or community best practises on which the Cal/Val results can be anchored.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FEFFFF"/>
                </a:solidFill>
                <a:effectLst/>
                <a:uLnTx/>
                <a:uFillTx/>
                <a:latin typeface="Arial" panose="020B0604020202020204"/>
                <a:ea typeface="+mn-ea"/>
                <a:cs typeface="+mn-cs"/>
              </a:rPr>
              <a:t>The understanding of the uncertainties has a long term impact for most EO products and in particular for downstream and climate applications. </a:t>
            </a:r>
          </a:p>
          <a:p>
            <a:pPr marL="990575" marR="0" lvl="1" indent="-38099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67"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    </a:t>
            </a:r>
            <a:endParaRPr kumimoji="0" lang="en-GB" sz="2133"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6" name="Picture 5"/>
          <p:cNvPicPr>
            <a:picLocks noChangeAspect="1"/>
          </p:cNvPicPr>
          <p:nvPr/>
        </p:nvPicPr>
        <p:blipFill>
          <a:blip r:embed="rId4"/>
          <a:stretch>
            <a:fillRect/>
          </a:stretch>
        </p:blipFill>
        <p:spPr>
          <a:xfrm>
            <a:off x="10586793" y="1006414"/>
            <a:ext cx="1193697" cy="2497584"/>
          </a:xfrm>
          <a:prstGeom prst="rect">
            <a:avLst/>
          </a:prstGeom>
        </p:spPr>
      </p:pic>
      <p:pic>
        <p:nvPicPr>
          <p:cNvPr id="7" name="Picture 6"/>
          <p:cNvPicPr>
            <a:picLocks noChangeAspect="1"/>
          </p:cNvPicPr>
          <p:nvPr/>
        </p:nvPicPr>
        <p:blipFill>
          <a:blip r:embed="rId5"/>
          <a:stretch>
            <a:fillRect/>
          </a:stretch>
        </p:blipFill>
        <p:spPr>
          <a:xfrm>
            <a:off x="7942694" y="4027905"/>
            <a:ext cx="3673673" cy="2136372"/>
          </a:xfrm>
          <a:prstGeom prst="rect">
            <a:avLst/>
          </a:prstGeom>
        </p:spPr>
      </p:pic>
      <p:pic>
        <p:nvPicPr>
          <p:cNvPr id="3" name="Picture 2">
            <a:extLst>
              <a:ext uri="{FF2B5EF4-FFF2-40B4-BE49-F238E27FC236}">
                <a16:creationId xmlns:a16="http://schemas.microsoft.com/office/drawing/2014/main" id="{A7FA3874-92AD-EA2F-9346-F13CEE9C33A7}"/>
              </a:ext>
            </a:extLst>
          </p:cNvPr>
          <p:cNvPicPr>
            <a:picLocks noChangeAspect="1"/>
          </p:cNvPicPr>
          <p:nvPr/>
        </p:nvPicPr>
        <p:blipFill>
          <a:blip r:embed="rId6"/>
          <a:stretch>
            <a:fillRect/>
          </a:stretch>
        </p:blipFill>
        <p:spPr>
          <a:xfrm>
            <a:off x="1337564" y="3882432"/>
            <a:ext cx="4758436" cy="2668282"/>
          </a:xfrm>
          <a:prstGeom prst="rect">
            <a:avLst/>
          </a:prstGeom>
        </p:spPr>
      </p:pic>
    </p:spTree>
    <p:extLst>
      <p:ext uri="{BB962C8B-B14F-4D97-AF65-F5344CB8AC3E}">
        <p14:creationId xmlns:p14="http://schemas.microsoft.com/office/powerpoint/2010/main" val="1918819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1917767" y="31578"/>
            <a:ext cx="4680534" cy="500308"/>
          </a:xfrm>
        </p:spPr>
        <p:txBody>
          <a:bodyPr/>
          <a:lstStyle/>
          <a:p>
            <a:pPr algn="ctr">
              <a:defRPr/>
            </a:pPr>
            <a:r>
              <a:rPr lang="en-US" sz="2660">
                <a:latin typeface="+mn-lt"/>
              </a:rPr>
              <a:t>SAR products geometry</a:t>
            </a:r>
          </a:p>
        </p:txBody>
      </p:sp>
      <p:sp>
        <p:nvSpPr>
          <p:cNvPr id="12290" name="Content Placeholder 2"/>
          <p:cNvSpPr>
            <a:spLocks noGrp="1"/>
          </p:cNvSpPr>
          <p:nvPr>
            <p:ph idx="4294967295"/>
          </p:nvPr>
        </p:nvSpPr>
        <p:spPr>
          <a:xfrm>
            <a:off x="121722" y="612848"/>
            <a:ext cx="5349717" cy="2245890"/>
          </a:xfrm>
        </p:spPr>
        <p:txBody>
          <a:bodyPr/>
          <a:lstStyle/>
          <a:p>
            <a:pPr algn="just">
              <a:defRPr/>
            </a:pPr>
            <a:r>
              <a:rPr lang="en-US" sz="1596" b="1" i="1"/>
              <a:t>FRM4SAR: multi-mission SAR products geometry</a:t>
            </a:r>
          </a:p>
          <a:p>
            <a:pPr algn="just">
              <a:defRPr/>
            </a:pPr>
            <a:r>
              <a:rPr lang="en-US" sz="1396"/>
              <a:t>Best practice for deploying a reference site for accurate geometric calibration (and subsequent analysis). Following defined best practice </a:t>
            </a:r>
            <a:r>
              <a:rPr lang="en-US" sz="1396">
                <a:sym typeface="Wingdings" panose="05000000000000000000" pitchFamily="2" charset="2"/>
              </a:rPr>
              <a:t> </a:t>
            </a:r>
            <a:r>
              <a:rPr lang="en-US" sz="1396"/>
              <a:t>demonstrate that the Australian site is suitable for the requested accuracy </a:t>
            </a:r>
            <a:r>
              <a:rPr lang="en-US" sz="1396">
                <a:sym typeface="Wingdings" panose="05000000000000000000" pitchFamily="2" charset="2"/>
              </a:rPr>
              <a:t> </a:t>
            </a:r>
            <a:r>
              <a:rPr lang="en-US" sz="1396"/>
              <a:t>FRM4SAR (ESA contract with DLR). </a:t>
            </a:r>
          </a:p>
          <a:p>
            <a:pPr algn="just">
              <a:defRPr/>
            </a:pPr>
            <a:r>
              <a:rPr lang="en-US" sz="1396"/>
              <a:t>Australian site will be maintained in the long term (multi-missions / multi frequencies) as part of the collaboration between ESA/DLR and Geosciences Australia</a:t>
            </a:r>
            <a:endParaRPr lang="en-GB" sz="2394"/>
          </a:p>
          <a:p>
            <a:pPr>
              <a:buFont typeface="Arial" pitchFamily="34" charset="0"/>
              <a:buNone/>
              <a:defRPr/>
            </a:pPr>
            <a:endParaRPr lang="en-GB" sz="2394"/>
          </a:p>
          <a:p>
            <a:pPr>
              <a:buFont typeface="Arial" pitchFamily="34" charset="0"/>
              <a:buNone/>
              <a:defRPr/>
            </a:pPr>
            <a:endParaRPr lang="en-GB" sz="2394"/>
          </a:p>
        </p:txBody>
      </p:sp>
      <p:grpSp>
        <p:nvGrpSpPr>
          <p:cNvPr id="6149" name="Group 5"/>
          <p:cNvGrpSpPr>
            <a:grpSpLocks/>
          </p:cNvGrpSpPr>
          <p:nvPr/>
        </p:nvGrpSpPr>
        <p:grpSpPr bwMode="auto">
          <a:xfrm>
            <a:off x="269698" y="3768659"/>
            <a:ext cx="3296138" cy="2161070"/>
            <a:chOff x="0" y="-1"/>
            <a:chExt cx="4039235" cy="3438883"/>
          </a:xfrm>
        </p:grpSpPr>
        <p:pic>
          <p:nvPicPr>
            <p:cNvPr id="61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039235" cy="34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descr="I:\CORNER_REFLECTORS\pictures\AJES_paper_figures\site_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250" y="154640"/>
              <a:ext cx="1805284" cy="137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915438" y="4743315"/>
            <a:ext cx="2256455" cy="260897"/>
          </a:xfrm>
          <a:prstGeom prst="rect">
            <a:avLst/>
          </a:prstGeom>
        </p:spPr>
        <p:txBody>
          <a:bodyPr wrap="square">
            <a:spAutoFit/>
          </a:bodyPr>
          <a:lstStyle/>
          <a:p>
            <a:pPr marL="0" marR="0" lvl="0" indent="0" algn="l" defTabSz="911931" rtl="0" eaLnBrk="0" fontAlgn="base" latinLnBrk="0" hangingPunct="0">
              <a:lnSpc>
                <a:spcPct val="100000"/>
              </a:lnSpc>
              <a:spcBef>
                <a:spcPct val="0"/>
              </a:spcBef>
              <a:spcAft>
                <a:spcPct val="0"/>
              </a:spcAft>
              <a:buClrTx/>
              <a:buSzTx/>
              <a:buFontTx/>
              <a:buNone/>
              <a:tabLst/>
              <a:defRPr/>
            </a:pPr>
            <a:r>
              <a:rPr kumimoji="0" lang="en-US" sz="1097" b="1" i="1" u="none" strike="noStrike" kern="1200" cap="none" spc="0" normalizeH="0" baseline="0" noProof="0">
                <a:ln>
                  <a:noFill/>
                </a:ln>
                <a:solidFill>
                  <a:srgbClr val="003249"/>
                </a:solidFill>
                <a:effectLst/>
                <a:uLnTx/>
                <a:uFillTx/>
                <a:latin typeface="Arial" panose="020B0604020202020204"/>
                <a:ea typeface="+mn-ea"/>
                <a:cs typeface="+mn-cs"/>
              </a:rPr>
              <a:t>Surat basin CR network</a:t>
            </a:r>
            <a:endParaRPr kumimoji="0" lang="en-GB" sz="1097" b="1" i="1" u="none" strike="noStrike" kern="1200" cap="none" spc="0" normalizeH="0" baseline="0" noProof="0">
              <a:ln>
                <a:noFill/>
              </a:ln>
              <a:solidFill>
                <a:srgbClr val="003249"/>
              </a:solidFill>
              <a:effectLst/>
              <a:uLnTx/>
              <a:uFillTx/>
              <a:latin typeface="Arial" panose="020B0604020202020204"/>
              <a:ea typeface="+mn-ea"/>
              <a:cs typeface="+mn-cs"/>
            </a:endParaRPr>
          </a:p>
        </p:txBody>
      </p:sp>
      <p:pic>
        <p:nvPicPr>
          <p:cNvPr id="6151"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4482" y="3740322"/>
            <a:ext cx="3033913" cy="252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9"/>
          <p:cNvSpPr>
            <a:spLocks noChangeArrowheads="1"/>
          </p:cNvSpPr>
          <p:nvPr/>
        </p:nvSpPr>
        <p:spPr bwMode="auto">
          <a:xfrm>
            <a:off x="5877480" y="4021178"/>
            <a:ext cx="1110915" cy="58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spcBef>
                <a:spcPct val="20000"/>
              </a:spcBef>
              <a:buClr>
                <a:schemeClr val="accent1"/>
              </a:buClr>
              <a:buFont typeface="Arial" charset="0"/>
              <a:defRPr sz="2000">
                <a:solidFill>
                  <a:schemeClr val="bg2"/>
                </a:solidFill>
                <a:latin typeface="Verdana" pitchFamily="34" charset="0"/>
                <a:ea typeface="MS PGothic" pitchFamily="34" charset="-128"/>
              </a:defRPr>
            </a:lvl1pPr>
            <a:lvl2pPr marL="742950" indent="-285750" eaLnBrk="0" hangingPunct="0">
              <a:lnSpc>
                <a:spcPct val="110000"/>
              </a:lnSpc>
              <a:spcBef>
                <a:spcPct val="20000"/>
              </a:spcBef>
              <a:buClr>
                <a:schemeClr val="accent1"/>
              </a:buClr>
              <a:buFont typeface="Arial" charset="0"/>
              <a:buChar char="•"/>
              <a:defRPr i="1">
                <a:solidFill>
                  <a:schemeClr val="bg2"/>
                </a:solidFill>
                <a:latin typeface="Verdana" pitchFamily="34" charset="0"/>
                <a:ea typeface="MS PGothic" pitchFamily="34" charset="-128"/>
              </a:defRPr>
            </a:lvl2pPr>
            <a:lvl3pPr marL="1143000" indent="-228600" defTabSz="165100" eaLnBrk="0" hangingPunct="0">
              <a:lnSpc>
                <a:spcPct val="110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3pPr>
            <a:lvl4pPr marL="16002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4pPr>
            <a:lvl5pPr marL="2057400" indent="-228600" eaLnBrk="0" hangingPunct="0">
              <a:lnSpc>
                <a:spcPct val="119000"/>
              </a:lnSpc>
              <a:spcBef>
                <a:spcPct val="20000"/>
              </a:spcBef>
              <a:buClr>
                <a:schemeClr val="accent1"/>
              </a:buClr>
              <a:buFont typeface="Verdana" pitchFamily="34" charset="0"/>
              <a:buChar char="–"/>
              <a:defRPr sz="1600">
                <a:solidFill>
                  <a:schemeClr val="bg2"/>
                </a:solidFill>
                <a:latin typeface="Verdana" pitchFamily="34" charset="0"/>
                <a:ea typeface="MS PGothic" pitchFamily="34" charset="-128"/>
              </a:defRPr>
            </a:lvl5pPr>
            <a:lvl6pPr marL="25146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6pPr>
            <a:lvl7pPr marL="29718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7pPr>
            <a:lvl8pPr marL="34290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8pPr>
            <a:lvl9pPr marL="3886200" indent="-22860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Verdana" pitchFamily="34" charset="0"/>
                <a:ea typeface="MS PGothic" pitchFamily="34" charset="-128"/>
              </a:defRPr>
            </a:lvl9pPr>
          </a:lstStyle>
          <a:p>
            <a:pPr marL="0" marR="0" lvl="0" indent="0" algn="l" defTabSz="911931" rtl="0" eaLnBrk="1" fontAlgn="base" latinLnBrk="0" hangingPunct="1">
              <a:lnSpc>
                <a:spcPct val="100000"/>
              </a:lnSpc>
              <a:spcBef>
                <a:spcPct val="0"/>
              </a:spcBef>
              <a:spcAft>
                <a:spcPct val="0"/>
              </a:spcAft>
              <a:buClrTx/>
              <a:buSzTx/>
              <a:buFont typeface="Arial" charset="0"/>
              <a:buNone/>
              <a:tabLst/>
              <a:defRPr/>
            </a:pPr>
            <a:r>
              <a:rPr kumimoji="0" lang="en-GB" altLang="en-US" sz="798" b="1" i="1" u="none" strike="noStrike" kern="1200" cap="none" spc="0" normalizeH="0" baseline="0" noProof="0">
                <a:ln>
                  <a:noFill/>
                </a:ln>
                <a:solidFill>
                  <a:srgbClr val="003249"/>
                </a:solidFill>
                <a:effectLst/>
                <a:uLnTx/>
                <a:uFillTx/>
                <a:latin typeface="Arial" panose="020B0604020202020204"/>
                <a:ea typeface="MS PGothic" pitchFamily="34" charset="-128"/>
                <a:cs typeface="+mn-cs"/>
              </a:rPr>
              <a:t>Colour code indicates the accuracy vs</a:t>
            </a:r>
          </a:p>
          <a:p>
            <a:pPr marL="0" marR="0" lvl="0" indent="0" algn="l" defTabSz="911931" rtl="0" eaLnBrk="1" fontAlgn="base" latinLnBrk="0" hangingPunct="1">
              <a:lnSpc>
                <a:spcPct val="100000"/>
              </a:lnSpc>
              <a:spcBef>
                <a:spcPct val="0"/>
              </a:spcBef>
              <a:spcAft>
                <a:spcPct val="0"/>
              </a:spcAft>
              <a:buClrTx/>
              <a:buSzTx/>
              <a:buFont typeface="Arial" charset="0"/>
              <a:buNone/>
              <a:tabLst/>
              <a:defRPr/>
            </a:pPr>
            <a:r>
              <a:rPr kumimoji="0" lang="en-GB" altLang="en-US" sz="798" b="1" i="1" u="none" strike="noStrike" kern="1200" cap="none" spc="0" normalizeH="0" baseline="0" noProof="0">
                <a:ln>
                  <a:noFill/>
                </a:ln>
                <a:solidFill>
                  <a:srgbClr val="003249"/>
                </a:solidFill>
                <a:effectLst/>
                <a:uLnTx/>
                <a:uFillTx/>
                <a:latin typeface="Arial" panose="020B0604020202020204"/>
                <a:ea typeface="MS PGothic" pitchFamily="34" charset="-128"/>
                <a:cs typeface="+mn-cs"/>
              </a:rPr>
              <a:t>deployment dates</a:t>
            </a:r>
          </a:p>
        </p:txBody>
      </p:sp>
      <p:sp>
        <p:nvSpPr>
          <p:cNvPr id="12" name="TextBox 11"/>
          <p:cNvSpPr txBox="1"/>
          <p:nvPr/>
        </p:nvSpPr>
        <p:spPr>
          <a:xfrm>
            <a:off x="16625" y="9351"/>
            <a:ext cx="1872317" cy="368325"/>
          </a:xfrm>
          <a:prstGeom prst="rect">
            <a:avLst/>
          </a:prstGeom>
          <a:solidFill>
            <a:schemeClr val="accent5">
              <a:lumMod val="75000"/>
            </a:schemeClr>
          </a:solidFill>
        </p:spPr>
        <p:txBody>
          <a:bodyPr wrap="none" rtlCol="0">
            <a:spAutoFit/>
          </a:bodyPr>
          <a:lstStyle/>
          <a:p>
            <a:pPr marL="0" marR="0" lvl="0" indent="0" algn="l" defTabSz="911931" rtl="0" eaLnBrk="0" fontAlgn="base" latinLnBrk="0" hangingPunct="0">
              <a:lnSpc>
                <a:spcPct val="100000"/>
              </a:lnSpc>
              <a:spcBef>
                <a:spcPct val="0"/>
              </a:spcBef>
              <a:spcAft>
                <a:spcPct val="0"/>
              </a:spcAft>
              <a:buClrTx/>
              <a:buSzTx/>
              <a:buFontTx/>
              <a:buNone/>
              <a:tabLst/>
              <a:defRPr/>
            </a:pPr>
            <a:r>
              <a:rPr kumimoji="0" lang="en-GB" sz="1795" b="1" i="0" u="none" strike="noStrike" kern="1200" cap="none" spc="0" normalizeH="0" baseline="0" noProof="0">
                <a:ln>
                  <a:noFill/>
                </a:ln>
                <a:solidFill>
                  <a:srgbClr val="FEFFFF"/>
                </a:solidFill>
                <a:effectLst/>
                <a:uLnTx/>
                <a:uFillTx/>
                <a:latin typeface="Arial" panose="020B0604020202020204"/>
                <a:ea typeface="+mn-ea"/>
                <a:cs typeface="+mn-cs"/>
              </a:rPr>
              <a:t>FRM: examples</a:t>
            </a:r>
          </a:p>
        </p:txBody>
      </p:sp>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67930" y="612848"/>
            <a:ext cx="1999107" cy="2895980"/>
          </a:xfrm>
          <a:prstGeom prst="rect">
            <a:avLst/>
          </a:prstGeom>
        </p:spPr>
      </p:pic>
      <p:pic>
        <p:nvPicPr>
          <p:cNvPr id="13" name="Content Placeholder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686587" y="722978"/>
            <a:ext cx="2126963" cy="2675718"/>
          </a:xfrm>
          <a:prstGeom prst="rect">
            <a:avLst/>
          </a:prstGeom>
          <a:ln>
            <a:solidFill>
              <a:schemeClr val="accent1"/>
            </a:solidFill>
          </a:ln>
        </p:spPr>
      </p:pic>
      <p:sp>
        <p:nvSpPr>
          <p:cNvPr id="14" name="Title 1"/>
          <p:cNvSpPr txBox="1">
            <a:spLocks/>
          </p:cNvSpPr>
          <p:nvPr/>
        </p:nvSpPr>
        <p:spPr>
          <a:xfrm>
            <a:off x="8137215" y="3624575"/>
            <a:ext cx="2407359" cy="552487"/>
          </a:xfrm>
          <a:prstGeom prst="rect">
            <a:avLst/>
          </a:prstGeom>
        </p:spPr>
        <p:txBody>
          <a:bodyPr/>
          <a:lstStyle>
            <a:lvl1pPr algn="just" rtl="0" eaLnBrk="0" fontAlgn="base" hangingPunct="0">
              <a:spcBef>
                <a:spcPct val="0"/>
              </a:spcBef>
              <a:spcAft>
                <a:spcPct val="0"/>
              </a:spcAft>
              <a:defRPr lang="en-GB" sz="3000" b="1" dirty="0">
                <a:solidFill>
                  <a:srgbClr val="003249"/>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marL="0" marR="0" lvl="0" indent="0" algn="just" defTabSz="911931" rtl="0" eaLnBrk="0" fontAlgn="base" latinLnBrk="0" hangingPunct="0">
              <a:lnSpc>
                <a:spcPct val="100000"/>
              </a:lnSpc>
              <a:spcBef>
                <a:spcPct val="0"/>
              </a:spcBef>
              <a:spcAft>
                <a:spcPct val="0"/>
              </a:spcAft>
              <a:buClrTx/>
              <a:buSzTx/>
              <a:buFontTx/>
              <a:buNone/>
              <a:tabLst/>
              <a:defRPr/>
            </a:pPr>
            <a:r>
              <a:rPr kumimoji="0" lang="en-AU" sz="1197" b="1" i="0" u="none" strike="noStrike" kern="0" cap="none" spc="0" normalizeH="0" baseline="0" noProof="0">
                <a:ln>
                  <a:noFill/>
                </a:ln>
                <a:solidFill>
                  <a:srgbClr val="003249"/>
                </a:solidFill>
                <a:effectLst/>
                <a:uLnTx/>
                <a:uFillTx/>
                <a:latin typeface="Arial" panose="020B0604020202020204"/>
                <a:ea typeface="+mj-ea"/>
                <a:cs typeface="ＭＳ Ｐゴシック" charset="0"/>
              </a:rPr>
              <a:t>Validation </a:t>
            </a:r>
            <a:br>
              <a:rPr kumimoji="0" lang="en-AU" sz="2394" b="1" i="0" u="none" strike="noStrike" kern="0" cap="none" spc="0" normalizeH="0" baseline="0" noProof="0">
                <a:ln>
                  <a:noFill/>
                </a:ln>
                <a:solidFill>
                  <a:srgbClr val="003249"/>
                </a:solidFill>
                <a:effectLst/>
                <a:uLnTx/>
                <a:uFillTx/>
                <a:latin typeface="Arial" panose="020B0604020202020204" pitchFamily="34" charset="0"/>
                <a:ea typeface="+mj-ea"/>
                <a:cs typeface="Arial" panose="020B0604020202020204" pitchFamily="34" charset="0"/>
              </a:rPr>
            </a:br>
            <a:r>
              <a:rPr kumimoji="0" lang="en-AU" sz="1097" b="1" i="1" u="none" strike="noStrike" kern="0" cap="none" spc="0" normalizeH="0" baseline="0" noProof="0" err="1">
                <a:ln>
                  <a:noFill/>
                </a:ln>
                <a:solidFill>
                  <a:srgbClr val="003249"/>
                </a:solidFill>
                <a:effectLst/>
                <a:uLnTx/>
                <a:uFillTx/>
                <a:latin typeface="Arial" panose="020B0604020202020204"/>
                <a:ea typeface="+mj-ea"/>
                <a:cs typeface="ＭＳ Ｐゴシック" charset="0"/>
              </a:rPr>
              <a:t>TerraSAR</a:t>
            </a:r>
            <a:r>
              <a:rPr kumimoji="0" lang="en-AU" sz="1097" b="1" i="1" u="none" strike="noStrike" kern="0" cap="none" spc="0" normalizeH="0" baseline="0" noProof="0">
                <a:ln>
                  <a:noFill/>
                </a:ln>
                <a:solidFill>
                  <a:srgbClr val="003249"/>
                </a:solidFill>
                <a:effectLst/>
                <a:uLnTx/>
                <a:uFillTx/>
                <a:latin typeface="Arial" panose="020B0604020202020204"/>
                <a:ea typeface="+mj-ea"/>
                <a:cs typeface="ＭＳ Ｐゴシック" charset="0"/>
              </a:rPr>
              <a:t>-X geolocation analysis</a:t>
            </a:r>
          </a:p>
        </p:txBody>
      </p:sp>
      <p:sp>
        <p:nvSpPr>
          <p:cNvPr id="15" name="Title 1"/>
          <p:cNvSpPr txBox="1">
            <a:spLocks/>
          </p:cNvSpPr>
          <p:nvPr/>
        </p:nvSpPr>
        <p:spPr>
          <a:xfrm>
            <a:off x="4002434" y="3348332"/>
            <a:ext cx="2323316" cy="552487"/>
          </a:xfrm>
          <a:prstGeom prst="rect">
            <a:avLst/>
          </a:prstGeom>
        </p:spPr>
        <p:txBody>
          <a:bodyPr/>
          <a:lstStyle>
            <a:lvl1pPr algn="just" rtl="0" eaLnBrk="0" fontAlgn="base" hangingPunct="0">
              <a:spcBef>
                <a:spcPct val="0"/>
              </a:spcBef>
              <a:spcAft>
                <a:spcPct val="0"/>
              </a:spcAft>
              <a:defRPr lang="en-GB" sz="3000" b="1" dirty="0">
                <a:solidFill>
                  <a:srgbClr val="003249"/>
                </a:solidFill>
                <a:latin typeface="Arial" panose="020B0604020202020204" pitchFamily="34" charset="0"/>
                <a:ea typeface="+mj-ea"/>
                <a:cs typeface="Arial" panose="020B0604020202020204" pitchFamily="34" charset="0"/>
              </a:defRPr>
            </a:lvl1pPr>
            <a:lvl2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2pPr>
            <a:lvl3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3pPr>
            <a:lvl4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4pPr>
            <a:lvl5pPr algn="just" rtl="0" eaLnBrk="0" fontAlgn="base" hangingPunct="0">
              <a:spcBef>
                <a:spcPct val="0"/>
              </a:spcBef>
              <a:spcAft>
                <a:spcPct val="0"/>
              </a:spcAft>
              <a:defRPr sz="3000" b="1">
                <a:solidFill>
                  <a:srgbClr val="003249"/>
                </a:solidFill>
                <a:latin typeface="Arial" panose="020B0604020202020204" pitchFamily="34" charset="0"/>
                <a:cs typeface="Arial" panose="020B0604020202020204"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pPr marL="0" marR="0" lvl="0" indent="0" algn="just" defTabSz="911931" rtl="0" eaLnBrk="0" fontAlgn="base" latinLnBrk="0" hangingPunct="0">
              <a:lnSpc>
                <a:spcPct val="100000"/>
              </a:lnSpc>
              <a:spcBef>
                <a:spcPct val="0"/>
              </a:spcBef>
              <a:spcAft>
                <a:spcPct val="0"/>
              </a:spcAft>
              <a:buClrTx/>
              <a:buSzTx/>
              <a:buFontTx/>
              <a:buNone/>
              <a:tabLst/>
              <a:defRPr/>
            </a:pPr>
            <a:r>
              <a:rPr kumimoji="0" lang="en-AU" sz="1197" b="1" i="0" u="none" strike="noStrike" kern="0" cap="none" spc="0" normalizeH="0" baseline="0" noProof="0">
                <a:ln>
                  <a:noFill/>
                </a:ln>
                <a:solidFill>
                  <a:srgbClr val="003249"/>
                </a:solidFill>
                <a:effectLst/>
                <a:uLnTx/>
                <a:uFillTx/>
                <a:latin typeface="Arial" panose="020B0604020202020204"/>
                <a:ea typeface="+mj-ea"/>
                <a:cs typeface="ＭＳ Ｐゴシック" charset="0"/>
              </a:rPr>
              <a:t>Validation </a:t>
            </a:r>
            <a:br>
              <a:rPr kumimoji="0" lang="en-AU" sz="2394" b="1" i="0" u="none" strike="noStrike" kern="0" cap="none" spc="0" normalizeH="0" baseline="0" noProof="0">
                <a:ln>
                  <a:noFill/>
                </a:ln>
                <a:solidFill>
                  <a:srgbClr val="003249"/>
                </a:solidFill>
                <a:effectLst/>
                <a:uLnTx/>
                <a:uFillTx/>
                <a:latin typeface="Arial" panose="020B0604020202020204" pitchFamily="34" charset="0"/>
                <a:ea typeface="+mj-ea"/>
                <a:cs typeface="Arial" panose="020B0604020202020204" pitchFamily="34" charset="0"/>
              </a:rPr>
            </a:br>
            <a:r>
              <a:rPr kumimoji="0" lang="en-AU" sz="1097" b="1" i="1" u="none" strike="noStrike" kern="0" cap="none" spc="0" normalizeH="0" baseline="0" noProof="0">
                <a:ln>
                  <a:noFill/>
                </a:ln>
                <a:solidFill>
                  <a:srgbClr val="003249"/>
                </a:solidFill>
                <a:effectLst/>
                <a:uLnTx/>
                <a:uFillTx/>
                <a:latin typeface="Arial" panose="020B0604020202020204"/>
                <a:ea typeface="+mj-ea"/>
                <a:cs typeface="ＭＳ Ｐゴシック" charset="0"/>
              </a:rPr>
              <a:t>Sentinel-1 geolocation analysis</a:t>
            </a:r>
          </a:p>
        </p:txBody>
      </p:sp>
      <p:pic>
        <p:nvPicPr>
          <p:cNvPr id="16" name="Content Placeholder 4"/>
          <p:cNvPicPr>
            <a:picLocks noChangeAspect="1"/>
          </p:cNvPicPr>
          <p:nvPr/>
        </p:nvPicPr>
        <p:blipFill>
          <a:blip r:embed="rId8"/>
          <a:stretch>
            <a:fillRect/>
          </a:stretch>
        </p:blipFill>
        <p:spPr>
          <a:xfrm>
            <a:off x="7767865" y="4312768"/>
            <a:ext cx="4223182" cy="1626436"/>
          </a:xfrm>
          <a:prstGeom prst="rect">
            <a:avLst/>
          </a:prstGeom>
        </p:spPr>
      </p:pic>
      <p:pic>
        <p:nvPicPr>
          <p:cNvPr id="17" name="Content Placeholder 4"/>
          <p:cNvPicPr>
            <a:picLocks noChangeAspect="1"/>
          </p:cNvPicPr>
          <p:nvPr/>
        </p:nvPicPr>
        <p:blipFill>
          <a:blip r:embed="rId9"/>
          <a:stretch>
            <a:fillRect/>
          </a:stretch>
        </p:blipFill>
        <p:spPr>
          <a:xfrm>
            <a:off x="7750319" y="4347684"/>
            <a:ext cx="4441682" cy="1486901"/>
          </a:xfrm>
          <a:prstGeom prst="rect">
            <a:avLst/>
          </a:prstGeom>
        </p:spPr>
      </p:pic>
    </p:spTree>
    <p:extLst>
      <p:ext uri="{BB962C8B-B14F-4D97-AF65-F5344CB8AC3E}">
        <p14:creationId xmlns:p14="http://schemas.microsoft.com/office/powerpoint/2010/main" val="26808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11" y="170062"/>
            <a:ext cx="10755625" cy="552487"/>
          </a:xfrm>
        </p:spPr>
        <p:txBody>
          <a:bodyPr/>
          <a:lstStyle/>
          <a:p>
            <a:r>
              <a:rPr lang="en-GB"/>
              <a:t>FRM : Impact on Data Quality </a:t>
            </a:r>
          </a:p>
        </p:txBody>
      </p:sp>
      <p:sp>
        <p:nvSpPr>
          <p:cNvPr id="3" name="Content Placeholder 2"/>
          <p:cNvSpPr>
            <a:spLocks noGrp="1"/>
          </p:cNvSpPr>
          <p:nvPr>
            <p:ph idx="1"/>
          </p:nvPr>
        </p:nvSpPr>
        <p:spPr>
          <a:xfrm>
            <a:off x="219001" y="889138"/>
            <a:ext cx="11972999" cy="5313471"/>
          </a:xfrm>
        </p:spPr>
        <p:txBody>
          <a:bodyPr/>
          <a:lstStyle/>
          <a:p>
            <a:endParaRPr lang="en-GB">
              <a:sym typeface="Wingdings" panose="05000000000000000000" pitchFamily="2" charset="2"/>
            </a:endParaRPr>
          </a:p>
          <a:p>
            <a:endParaRPr lang="en-GB">
              <a:sym typeface="Wingdings" panose="05000000000000000000" pitchFamily="2" charset="2"/>
            </a:endParaRPr>
          </a:p>
          <a:p>
            <a:pPr marL="284978" indent="-284978">
              <a:buFont typeface="Wingdings" panose="05000000000000000000" pitchFamily="2" charset="2"/>
              <a:buChar char="à"/>
            </a:pPr>
            <a:endParaRPr lang="en-GB"/>
          </a:p>
          <a:p>
            <a:pPr marL="284978" indent="-284978">
              <a:buFont typeface="Wingdings" panose="05000000000000000000" pitchFamily="2" charset="2"/>
              <a:buChar char="à"/>
            </a:pPr>
            <a:endParaRPr lang="en-GB"/>
          </a:p>
          <a:p>
            <a:pPr marL="284978" indent="-284978">
              <a:buFont typeface="Wingdings" panose="05000000000000000000" pitchFamily="2" charset="2"/>
              <a:buChar char="à"/>
            </a:pPr>
            <a:endParaRPr lang="en-GB"/>
          </a:p>
        </p:txBody>
      </p:sp>
      <p:pic>
        <p:nvPicPr>
          <p:cNvPr id="7" name="Picture 6"/>
          <p:cNvPicPr>
            <a:picLocks noChangeAspect="1"/>
          </p:cNvPicPr>
          <p:nvPr/>
        </p:nvPicPr>
        <p:blipFill>
          <a:blip r:embed="rId2"/>
          <a:stretch>
            <a:fillRect/>
          </a:stretch>
        </p:blipFill>
        <p:spPr>
          <a:xfrm>
            <a:off x="3053930" y="1015566"/>
            <a:ext cx="8476585" cy="5353632"/>
          </a:xfrm>
          <a:prstGeom prst="rect">
            <a:avLst/>
          </a:prstGeom>
        </p:spPr>
      </p:pic>
      <p:sp>
        <p:nvSpPr>
          <p:cNvPr id="4" name="Rectangle 3"/>
          <p:cNvSpPr/>
          <p:nvPr/>
        </p:nvSpPr>
        <p:spPr>
          <a:xfrm>
            <a:off x="334572" y="1436392"/>
            <a:ext cx="2439626" cy="4224224"/>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5" b="1" i="0" u="none" strike="noStrike" kern="1200" cap="none" spc="0" normalizeH="0" baseline="0" noProof="0">
                <a:ln>
                  <a:noFill/>
                </a:ln>
                <a:solidFill>
                  <a:srgbClr val="1E1E1E"/>
                </a:solidFill>
                <a:effectLst/>
                <a:uLnTx/>
                <a:uFillTx/>
                <a:latin typeface="Arial" panose="020B0604020202020204"/>
                <a:ea typeface="+mn-ea"/>
                <a:cs typeface="+mn-cs"/>
              </a:rPr>
              <a:t>Good characterisation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5" b="1" i="0" u="none" strike="noStrike" kern="1200" cap="none" spc="0" normalizeH="0" baseline="0" noProof="0">
                <a:ln>
                  <a:noFill/>
                </a:ln>
                <a:solidFill>
                  <a:srgbClr val="1E1E1E"/>
                </a:solidFill>
                <a:effectLst/>
                <a:uLnTx/>
                <a:uFillTx/>
                <a:latin typeface="Arial" panose="020B0604020202020204"/>
                <a:ea typeface="+mn-ea"/>
                <a:cs typeface="+mn-cs"/>
              </a:rPr>
              <a:t>Good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95" b="1" i="0" u="none" strike="noStrike" kern="1200" cap="none" spc="0" normalizeH="0" baseline="0" noProof="0">
                <a:ln>
                  <a:noFill/>
                </a:ln>
                <a:solidFill>
                  <a:srgbClr val="1E1E1E"/>
                </a:solidFill>
                <a:effectLst/>
                <a:uLnTx/>
                <a:uFillTx/>
                <a:latin typeface="Arial" panose="020B0604020202020204"/>
                <a:ea typeface="+mn-ea"/>
                <a:cs typeface="+mn-cs"/>
              </a:rPr>
              <a:t>Operational and accurate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95" b="1" i="0" u="none" strike="noStrike" kern="1200" cap="none" spc="0" normalizeH="0" baseline="0" noProof="0">
              <a:ln>
                <a:noFill/>
              </a:ln>
              <a:solidFill>
                <a:srgbClr val="1E1E1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95" b="0" i="1" u="none" strike="noStrike" kern="1200" cap="none" spc="0" normalizeH="0" baseline="0" noProof="0">
                <a:ln>
                  <a:noFill/>
                </a:ln>
                <a:solidFill>
                  <a:srgbClr val="1E1E1E"/>
                </a:solidFill>
                <a:effectLst/>
                <a:uLnTx/>
                <a:uFillTx/>
                <a:latin typeface="Arial" panose="020B0604020202020204"/>
                <a:ea typeface="+mn-ea"/>
                <a:cs typeface="+mn-cs"/>
              </a:rPr>
              <a:t>Example : </a:t>
            </a:r>
            <a:r>
              <a:rPr kumimoji="0" lang="en-GB" sz="1795" b="0" i="1" u="sng" strike="noStrike" kern="1200" cap="none" spc="0" normalizeH="0" baseline="0" noProof="0">
                <a:ln>
                  <a:noFill/>
                </a:ln>
                <a:solidFill>
                  <a:srgbClr val="1E1E1E"/>
                </a:solidFill>
                <a:effectLst/>
                <a:uLnTx/>
                <a:uFillTx/>
                <a:latin typeface="Arial" panose="020B0604020202020204"/>
                <a:ea typeface="+mn-ea"/>
                <a:cs typeface="+mn-cs"/>
              </a:rPr>
              <a:t>Copernicus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95" b="0" i="1" u="sng" strike="noStrike" kern="1200" cap="none" spc="0" normalizeH="0" baseline="0" noProof="0">
                <a:ln>
                  <a:noFill/>
                </a:ln>
                <a:solidFill>
                  <a:srgbClr val="1E1E1E"/>
                </a:solidFill>
                <a:effectLst/>
                <a:uLnTx/>
                <a:uFillTx/>
                <a:latin typeface="Arial" panose="020B0604020202020204"/>
                <a:ea typeface="+mn-ea"/>
                <a:cs typeface="+mn-cs"/>
              </a:rPr>
              <a:t>European Ground Motion Service</a:t>
            </a:r>
          </a:p>
        </p:txBody>
      </p:sp>
      <p:sp>
        <p:nvSpPr>
          <p:cNvPr id="8" name="Down Arrow 7"/>
          <p:cNvSpPr/>
          <p:nvPr/>
        </p:nvSpPr>
        <p:spPr>
          <a:xfrm>
            <a:off x="1325589" y="2055004"/>
            <a:ext cx="310877" cy="756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Down Arrow 8"/>
          <p:cNvSpPr/>
          <p:nvPr/>
        </p:nvSpPr>
        <p:spPr>
          <a:xfrm>
            <a:off x="1325589" y="3181741"/>
            <a:ext cx="310877" cy="756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7601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WGCV Reference</a:t>
            </a:r>
          </a:p>
        </p:txBody>
      </p:sp>
      <p:grpSp>
        <p:nvGrpSpPr>
          <p:cNvPr id="4" name="Group 3"/>
          <p:cNvGrpSpPr/>
          <p:nvPr/>
        </p:nvGrpSpPr>
        <p:grpSpPr>
          <a:xfrm>
            <a:off x="114600" y="1186345"/>
            <a:ext cx="10964994" cy="5363404"/>
            <a:chOff x="-54190" y="1296073"/>
            <a:chExt cx="8974353" cy="5363404"/>
          </a:xfrm>
        </p:grpSpPr>
        <p:pic>
          <p:nvPicPr>
            <p:cNvPr id="5" name="Picture 4"/>
            <p:cNvPicPr>
              <a:picLocks noChangeAspect="1"/>
            </p:cNvPicPr>
            <p:nvPr/>
          </p:nvPicPr>
          <p:blipFill>
            <a:blip r:embed="rId2"/>
            <a:stretch>
              <a:fillRect/>
            </a:stretch>
          </p:blipFill>
          <p:spPr>
            <a:xfrm>
              <a:off x="165101" y="4416092"/>
              <a:ext cx="2491868" cy="2238711"/>
            </a:xfrm>
            <a:prstGeom prst="rect">
              <a:avLst/>
            </a:prstGeom>
            <a:effectLst/>
          </p:spPr>
        </p:pic>
        <p:pic>
          <p:nvPicPr>
            <p:cNvPr id="6" name="Picture 5"/>
            <p:cNvPicPr>
              <a:picLocks noChangeAspect="1"/>
            </p:cNvPicPr>
            <p:nvPr/>
          </p:nvPicPr>
          <p:blipFill>
            <a:blip r:embed="rId3"/>
            <a:stretch>
              <a:fillRect/>
            </a:stretch>
          </p:blipFill>
          <p:spPr>
            <a:xfrm>
              <a:off x="2748011" y="4416093"/>
              <a:ext cx="2475820" cy="2012949"/>
            </a:xfrm>
            <a:prstGeom prst="rect">
              <a:avLst/>
            </a:prstGeom>
            <a:effectLst/>
          </p:spPr>
        </p:pic>
        <p:pic>
          <p:nvPicPr>
            <p:cNvPr id="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90827" y="4499560"/>
              <a:ext cx="2468476" cy="1851357"/>
            </a:xfrm>
            <a:prstGeom prst="rect">
              <a:avLst/>
            </a:prstGeom>
            <a:effectLst/>
          </p:spPr>
        </p:pic>
        <p:pic>
          <p:nvPicPr>
            <p:cNvPr id="8" name="Picture 7" descr="PT50-4-NC Extende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6300" y="4191000"/>
              <a:ext cx="1693863" cy="2463800"/>
            </a:xfrm>
            <a:prstGeom prst="rect">
              <a:avLst/>
            </a:prstGeom>
            <a:effectLst/>
          </p:spPr>
        </p:pic>
        <p:sp>
          <p:nvSpPr>
            <p:cNvPr id="9" name="Rectangle 8"/>
            <p:cNvSpPr/>
            <p:nvPr/>
          </p:nvSpPr>
          <p:spPr>
            <a:xfrm>
              <a:off x="-54190" y="2083930"/>
              <a:ext cx="3891655" cy="15388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sng" strike="noStrike" kern="1200" cap="none" spc="0" normalizeH="0" baseline="0" noProof="0">
                  <a:ln>
                    <a:noFill/>
                  </a:ln>
                  <a:solidFill>
                    <a:prstClr val="black"/>
                  </a:solidFill>
                  <a:effectLst/>
                  <a:uLnTx/>
                  <a:uFillTx/>
                  <a:latin typeface="Calibri"/>
                  <a:ea typeface="+mn-ea"/>
                  <a:cs typeface="+mn-cs"/>
                </a:rPr>
                <a:t>RadCalNet</a:t>
              </a:r>
              <a:r>
                <a:rPr kumimoji="0" lang="en-GB" sz="2800" b="1" i="0" u="sng" strike="noStrike" kern="1200" cap="none" spc="0" normalizeH="0" baseline="0" noProof="0">
                  <a:ln>
                    <a:noFill/>
                  </a:ln>
                  <a:solidFill>
                    <a:prstClr val="black"/>
                  </a:solidFill>
                  <a:effectLst/>
                  <a:uLnTx/>
                  <a:uFillTx/>
                  <a:latin typeface="Calibri"/>
                  <a:ea typeface="+mn-ea"/>
                  <a:cs typeface="+mn-cs"/>
                </a:rPr>
                <a:t> a </a:t>
              </a:r>
              <a:r>
                <a:rPr kumimoji="0" lang="en-GB" sz="2400" b="1" i="0" u="sng" strike="noStrike" kern="1200" cap="none" spc="0" normalizeH="0" baseline="0" noProof="0">
                  <a:ln>
                    <a:noFill/>
                  </a:ln>
                  <a:solidFill>
                    <a:prstClr val="black"/>
                  </a:solidFill>
                  <a:effectLst/>
                  <a:uLnTx/>
                  <a:uFillTx/>
                  <a:latin typeface="Calibri"/>
                  <a:ea typeface="+mn-ea"/>
                  <a:cs typeface="+mn-cs"/>
                </a:rPr>
                <a:t>CEOS WGCV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 </a:t>
              </a:r>
              <a:r>
                <a:rPr kumimoji="0" lang="en-GB" sz="1800" b="0" i="0" u="none" strike="noStrike" kern="1200" cap="none" spc="0" normalizeH="0" baseline="0" noProof="0">
                  <a:ln>
                    <a:noFill/>
                  </a:ln>
                  <a:solidFill>
                    <a:srgbClr val="00549F"/>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49F"/>
                  </a:solidFill>
                  <a:effectLst/>
                  <a:uLnTx/>
                  <a:uFillTx/>
                  <a:latin typeface="Calibri"/>
                  <a:ea typeface="+mn-ea"/>
                  <a:cs typeface="+mn-cs"/>
                </a:rPr>
                <a:t>Network of test sites providing, via a common portal, Top Of Atmosphere @ Nadir Ref with uncertainties in range 400 - 2500nm (10 nm band) every 30 </a:t>
              </a:r>
              <a:r>
                <a:rPr kumimoji="0" lang="en-GB" sz="1600" b="1" i="0" u="none" strike="noStrike" kern="1200" cap="none" spc="0" normalizeH="0" baseline="0" noProof="0" err="1">
                  <a:ln>
                    <a:noFill/>
                  </a:ln>
                  <a:solidFill>
                    <a:srgbClr val="00549F"/>
                  </a:solidFill>
                  <a:effectLst/>
                  <a:uLnTx/>
                  <a:uFillTx/>
                  <a:latin typeface="Calibri"/>
                  <a:ea typeface="+mn-ea"/>
                  <a:cs typeface="+mn-cs"/>
                </a:rPr>
                <a:t>mins</a:t>
              </a:r>
              <a:endParaRPr kumimoji="0" lang="en-GB" sz="1600" b="1" i="0" u="none" strike="noStrike" kern="1200" cap="none" spc="0" normalizeH="0" baseline="0" noProof="0">
                <a:ln>
                  <a:noFill/>
                </a:ln>
                <a:solidFill>
                  <a:srgbClr val="00549F"/>
                </a:solidFill>
                <a:effectLst/>
                <a:uLnTx/>
                <a:uFillTx/>
                <a:latin typeface="Calibri"/>
                <a:ea typeface="+mn-ea"/>
                <a:cs typeface="+mn-cs"/>
              </a:endParaRPr>
            </a:p>
          </p:txBody>
        </p:sp>
        <p:pic>
          <p:nvPicPr>
            <p:cNvPr id="10" name="Picture 9"/>
            <p:cNvPicPr>
              <a:picLocks noChangeAspect="1"/>
            </p:cNvPicPr>
            <p:nvPr/>
          </p:nvPicPr>
          <p:blipFill>
            <a:blip r:embed="rId6"/>
            <a:stretch>
              <a:fillRect/>
            </a:stretch>
          </p:blipFill>
          <p:spPr>
            <a:xfrm>
              <a:off x="3825776" y="1296073"/>
              <a:ext cx="5094387" cy="2894927"/>
            </a:xfrm>
            <a:prstGeom prst="rect">
              <a:avLst/>
            </a:prstGeom>
            <a:ln>
              <a:solidFill>
                <a:srgbClr val="4F81BD"/>
              </a:solidFill>
            </a:ln>
          </p:spPr>
        </p:pic>
        <p:sp>
          <p:nvSpPr>
            <p:cNvPr id="11" name="Rectangle 10"/>
            <p:cNvSpPr/>
            <p:nvPr/>
          </p:nvSpPr>
          <p:spPr>
            <a:xfrm>
              <a:off x="-3898" y="1376044"/>
              <a:ext cx="327365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Radiometric 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p>
          </p:txBody>
        </p:sp>
      </p:grpSp>
      <p:pic>
        <p:nvPicPr>
          <p:cNvPr id="12" name="Picture 11" descr="RADCALNET-LOGO-COMPLET.png">
            <a:extLst>
              <a:ext uri="{FF2B5EF4-FFF2-40B4-BE49-F238E27FC236}">
                <a16:creationId xmlns:a16="http://schemas.microsoft.com/office/drawing/2014/main" id="{C28A7BFA-CF2C-E64A-985E-69876B924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684" y="367075"/>
            <a:ext cx="1653610" cy="396729"/>
          </a:xfrm>
          <a:prstGeom prst="rect">
            <a:avLst/>
          </a:prstGeom>
          <a:solidFill>
            <a:srgbClr val="EEECE1"/>
          </a:solidFill>
        </p:spPr>
      </p:pic>
    </p:spTree>
    <p:extLst>
      <p:ext uri="{BB962C8B-B14F-4D97-AF65-F5344CB8AC3E}">
        <p14:creationId xmlns:p14="http://schemas.microsoft.com/office/powerpoint/2010/main" val="2634966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txBox="1">
            <a:spLocks/>
          </p:cNvSpPr>
          <p:nvPr/>
        </p:nvSpPr>
        <p:spPr>
          <a:xfrm>
            <a:off x="2209800" y="6356350"/>
            <a:ext cx="3810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a:ea typeface="+mn-ea"/>
                <a:cs typeface="+mn-cs"/>
              </a:rPr>
              <a:t>CEOS European Coordination meeting – SIT-35</a:t>
            </a:r>
          </a:p>
        </p:txBody>
      </p:sp>
      <p:sp>
        <p:nvSpPr>
          <p:cNvPr id="6" name="Rectangle 5"/>
          <p:cNvSpPr/>
          <p:nvPr/>
        </p:nvSpPr>
        <p:spPr>
          <a:xfrm>
            <a:off x="1973580" y="1230243"/>
            <a:ext cx="1129284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a:ea typeface="+mn-ea"/>
                <a:cs typeface="+mn-cs"/>
              </a:rPr>
              <a:t>RadCalNet</a:t>
            </a:r>
            <a:r>
              <a:rPr kumimoji="0" lang="en-US" sz="1800" b="0" i="0" u="none" strike="noStrike" kern="1200" cap="none" spc="0" normalizeH="0" baseline="0" noProof="0">
                <a:ln>
                  <a:noFill/>
                </a:ln>
                <a:solidFill>
                  <a:prstClr val="black"/>
                </a:solidFill>
                <a:effectLst/>
                <a:uLnTx/>
                <a:uFillTx/>
                <a:latin typeface="Calibri"/>
                <a:ea typeface="+mn-ea"/>
                <a:cs typeface="+mn-cs"/>
              </a:rPr>
              <a:t>:  SI-traceability with provided uncertainties is the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Ensuring SI-traceability of automated data automatically provides </a:t>
            </a:r>
            <a:r>
              <a:rPr kumimoji="0" lang="en-US" sz="2000" b="1" i="0" u="sng" strike="noStrike" kern="1200" cap="none" spc="0" normalizeH="0" baseline="0" noProof="0">
                <a:ln>
                  <a:noFill/>
                </a:ln>
                <a:solidFill>
                  <a:prstClr val="black"/>
                </a:solidFill>
                <a:effectLst/>
                <a:uLnTx/>
                <a:uFillTx/>
                <a:latin typeface="Calibri"/>
                <a:ea typeface="+mn-ea"/>
                <a:cs typeface="+mn-cs"/>
              </a:rPr>
              <a:t>comparable</a:t>
            </a:r>
            <a:r>
              <a:rPr kumimoji="0" lang="en-US" sz="1800" b="1" i="0" u="none" strike="noStrike" kern="1200" cap="none" spc="0" normalizeH="0" baseline="0" noProof="0">
                <a:ln>
                  <a:noFill/>
                </a:ln>
                <a:solidFill>
                  <a:prstClr val="black"/>
                </a:solidFill>
                <a:effectLst/>
                <a:uLnTx/>
                <a:uFillTx/>
                <a:latin typeface="Calibri"/>
                <a:ea typeface="+mn-ea"/>
                <a:cs typeface="+mn-cs"/>
              </a:rPr>
              <a:t>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A79C270-4A85-914D-9EB2-7C9CF320F0BE}"/>
              </a:ext>
            </a:extLst>
          </p:cNvPr>
          <p:cNvPicPr>
            <a:picLocks noChangeAspect="1"/>
          </p:cNvPicPr>
          <p:nvPr/>
        </p:nvPicPr>
        <p:blipFill>
          <a:blip r:embed="rId2"/>
          <a:stretch>
            <a:fillRect/>
          </a:stretch>
        </p:blipFill>
        <p:spPr>
          <a:xfrm>
            <a:off x="2585892" y="2053869"/>
            <a:ext cx="5314621" cy="2311201"/>
          </a:xfrm>
          <a:prstGeom prst="rect">
            <a:avLst/>
          </a:prstGeom>
        </p:spPr>
      </p:pic>
      <p:sp>
        <p:nvSpPr>
          <p:cNvPr id="8" name="Content Placeholder 3"/>
          <p:cNvSpPr txBox="1">
            <a:spLocks/>
          </p:cNvSpPr>
          <p:nvPr/>
        </p:nvSpPr>
        <p:spPr bwMode="auto">
          <a:xfrm>
            <a:off x="1415796" y="4367867"/>
            <a:ext cx="9208008" cy="2171045"/>
          </a:xfrm>
          <a:prstGeom prst="rect">
            <a:avLst/>
          </a:prstGeom>
          <a:solidFill>
            <a:srgbClr val="EEECE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2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2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r>
              <a:rPr kumimoji="0" lang="en-US" sz="1400" b="0" i="0" u="none" strike="noStrike" kern="0" cap="none" spc="0" normalizeH="0" baseline="0" noProof="0">
                <a:ln>
                  <a:noFill/>
                </a:ln>
                <a:solidFill>
                  <a:srgbClr val="4D4F53"/>
                </a:solidFill>
                <a:effectLst/>
                <a:uLnTx/>
                <a:uFillTx/>
                <a:latin typeface="Verdana"/>
                <a:ea typeface="+mn-ea"/>
                <a:cs typeface="+mn-cs"/>
              </a:rPr>
              <a:t>Test sites have to demonstrate their traceability and uncertainties</a:t>
            </a:r>
          </a:p>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r>
              <a:rPr kumimoji="0" lang="en-US" sz="1400" b="0" i="0" u="none" strike="noStrike" kern="0" cap="none" spc="0" normalizeH="0" baseline="0" noProof="0" err="1">
                <a:ln>
                  <a:noFill/>
                </a:ln>
                <a:solidFill>
                  <a:srgbClr val="4D4F53"/>
                </a:solidFill>
                <a:effectLst/>
                <a:uLnTx/>
                <a:uFillTx/>
                <a:latin typeface="Verdana"/>
                <a:ea typeface="+mn-ea"/>
                <a:cs typeface="+mn-cs"/>
              </a:rPr>
              <a:t>RadCalNet</a:t>
            </a:r>
            <a:r>
              <a:rPr kumimoji="0" lang="en-US" sz="1400" b="0" i="0" u="none" strike="noStrike" kern="0" cap="none" spc="0" normalizeH="0" baseline="0" noProof="0">
                <a:ln>
                  <a:noFill/>
                </a:ln>
                <a:solidFill>
                  <a:srgbClr val="4D4F53"/>
                </a:solidFill>
                <a:effectLst/>
                <a:uLnTx/>
                <a:uFillTx/>
                <a:latin typeface="Verdana"/>
                <a:ea typeface="+mn-ea"/>
                <a:cs typeface="+mn-cs"/>
              </a:rPr>
              <a:t> processing provides uncertainties for each data point</a:t>
            </a:r>
          </a:p>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r>
              <a:rPr kumimoji="0" lang="en-US" sz="1400" b="0" i="0" u="none" strike="noStrike" kern="0" cap="none" spc="0" normalizeH="0" baseline="0" noProof="0">
                <a:ln>
                  <a:noFill/>
                </a:ln>
                <a:solidFill>
                  <a:srgbClr val="4D4F53"/>
                </a:solidFill>
                <a:effectLst/>
                <a:uLnTx/>
                <a:uFillTx/>
                <a:latin typeface="Verdana"/>
                <a:ea typeface="+mn-ea"/>
                <a:cs typeface="+mn-cs"/>
              </a:rPr>
              <a:t>Several well understood sensors were used to evaluate </a:t>
            </a:r>
            <a:r>
              <a:rPr kumimoji="0" lang="en-US" sz="1400" b="0" i="0" u="none" strike="noStrike" kern="0" cap="none" spc="0" normalizeH="0" baseline="0" noProof="0" err="1">
                <a:ln>
                  <a:noFill/>
                </a:ln>
                <a:solidFill>
                  <a:srgbClr val="4D4F53"/>
                </a:solidFill>
                <a:effectLst/>
                <a:uLnTx/>
                <a:uFillTx/>
                <a:latin typeface="Verdana"/>
                <a:ea typeface="+mn-ea"/>
                <a:cs typeface="+mn-cs"/>
              </a:rPr>
              <a:t>RadCalNet</a:t>
            </a:r>
            <a:r>
              <a:rPr kumimoji="0" lang="en-US" sz="1400" b="0" i="0" u="none" strike="noStrike" kern="0" cap="none" spc="0" normalizeH="0" baseline="0" noProof="0">
                <a:ln>
                  <a:noFill/>
                </a:ln>
                <a:solidFill>
                  <a:srgbClr val="4D4F53"/>
                </a:solidFill>
                <a:effectLst/>
                <a:uLnTx/>
                <a:uFillTx/>
                <a:latin typeface="Verdana"/>
                <a:ea typeface="+mn-ea"/>
                <a:cs typeface="+mn-cs"/>
              </a:rPr>
              <a:t> sites</a:t>
            </a:r>
          </a:p>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r>
              <a:rPr kumimoji="0" lang="en-US" sz="1400" b="0" i="0" u="none" strike="noStrike" kern="0" cap="none" spc="0" normalizeH="0" baseline="0" noProof="0">
                <a:ln>
                  <a:noFill/>
                </a:ln>
                <a:solidFill>
                  <a:srgbClr val="4D4F53"/>
                </a:solidFill>
                <a:effectLst/>
                <a:uLnTx/>
                <a:uFillTx/>
                <a:latin typeface="Verdana"/>
                <a:ea typeface="+mn-ea"/>
                <a:cs typeface="+mn-cs"/>
              </a:rPr>
              <a:t>SI-traceability allows users to combine data from multiple sites </a:t>
            </a:r>
            <a:r>
              <a:rPr kumimoji="0" lang="en-US" sz="1400" b="1" i="0" u="sng" strike="noStrike" kern="0" cap="none" spc="0" normalizeH="0" baseline="0" noProof="0">
                <a:ln>
                  <a:noFill/>
                </a:ln>
                <a:solidFill>
                  <a:srgbClr val="4D4F53"/>
                </a:solidFill>
                <a:effectLst/>
                <a:uLnTx/>
                <a:uFillTx/>
                <a:latin typeface="Verdana"/>
                <a:ea typeface="+mn-ea"/>
                <a:cs typeface="+mn-cs"/>
              </a:rPr>
              <a:t>with confidence</a:t>
            </a:r>
          </a:p>
          <a:p>
            <a:pPr marL="1227138" marR="0" lvl="1" indent="-419100" algn="l" defTabSz="914400" rtl="0" eaLnBrk="1" fontAlgn="base" latinLnBrk="0" hangingPunct="1">
              <a:lnSpc>
                <a:spcPct val="119000"/>
              </a:lnSpc>
              <a:spcBef>
                <a:spcPct val="20000"/>
              </a:spcBef>
              <a:spcAft>
                <a:spcPct val="0"/>
              </a:spcAft>
              <a:buClr>
                <a:srgbClr val="0098DB"/>
              </a:buClr>
              <a:buSzTx/>
              <a:buFont typeface="Verdana" pitchFamily="34" charset="0"/>
              <a:buAutoNum type="alphaLcPeriod"/>
              <a:tabLst/>
              <a:defRPr/>
            </a:pPr>
            <a:r>
              <a:rPr kumimoji="0" lang="en-US" sz="1400" b="0" i="0" u="none" strike="noStrike" kern="0" cap="none" spc="0" normalizeH="0" baseline="0" noProof="0">
                <a:ln>
                  <a:noFill/>
                </a:ln>
                <a:solidFill>
                  <a:srgbClr val="4D4F53"/>
                </a:solidFill>
                <a:effectLst/>
                <a:uLnTx/>
                <a:uFillTx/>
                <a:latin typeface="Verdana"/>
                <a:ea typeface="+mn-ea"/>
                <a:cs typeface="+mn-cs"/>
              </a:rPr>
              <a:t>Larger number of possible calibrations</a:t>
            </a:r>
          </a:p>
          <a:p>
            <a:pPr marL="1227138" marR="0" lvl="1" indent="-419100" algn="l" defTabSz="914400" rtl="0" eaLnBrk="1" fontAlgn="base" latinLnBrk="0" hangingPunct="1">
              <a:lnSpc>
                <a:spcPct val="119000"/>
              </a:lnSpc>
              <a:spcBef>
                <a:spcPct val="20000"/>
              </a:spcBef>
              <a:spcAft>
                <a:spcPct val="0"/>
              </a:spcAft>
              <a:buClr>
                <a:srgbClr val="0098DB"/>
              </a:buClr>
              <a:buSzTx/>
              <a:buFont typeface="Verdana" pitchFamily="34" charset="0"/>
              <a:buAutoNum type="alphaLcPeriod"/>
              <a:tabLst/>
              <a:defRPr/>
            </a:pPr>
            <a:r>
              <a:rPr kumimoji="0" lang="en-US" sz="1400" b="0" i="0" u="none" strike="noStrike" kern="0" cap="none" spc="0" normalizeH="0" baseline="0" noProof="0">
                <a:ln>
                  <a:noFill/>
                </a:ln>
                <a:solidFill>
                  <a:srgbClr val="4D4F53"/>
                </a:solidFill>
                <a:effectLst/>
                <a:uLnTx/>
                <a:uFillTx/>
                <a:latin typeface="Verdana"/>
                <a:ea typeface="+mn-ea"/>
                <a:cs typeface="+mn-cs"/>
              </a:rPr>
              <a:t>Evaluate temporal changes</a:t>
            </a:r>
          </a:p>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r>
              <a:rPr kumimoji="0" lang="en-US" sz="1400" b="0" i="0" u="none" strike="noStrike" kern="0" cap="none" spc="0" normalizeH="0" baseline="0" noProof="0" err="1">
                <a:ln>
                  <a:noFill/>
                </a:ln>
                <a:solidFill>
                  <a:srgbClr val="4D4F53"/>
                </a:solidFill>
                <a:effectLst/>
                <a:uLnTx/>
                <a:uFillTx/>
                <a:latin typeface="Verdana"/>
                <a:ea typeface="+mn-ea"/>
                <a:cs typeface="+mn-cs"/>
              </a:rPr>
              <a:t>RadCalNet</a:t>
            </a:r>
            <a:r>
              <a:rPr kumimoji="0" lang="en-US" sz="1400" b="0" i="0" u="none" strike="noStrike" kern="0" cap="none" spc="0" normalizeH="0" baseline="0" noProof="0">
                <a:ln>
                  <a:noFill/>
                </a:ln>
                <a:solidFill>
                  <a:srgbClr val="4D4F53"/>
                </a:solidFill>
                <a:effectLst/>
                <a:uLnTx/>
                <a:uFillTx/>
                <a:latin typeface="Verdana"/>
                <a:ea typeface="+mn-ea"/>
                <a:cs typeface="+mn-cs"/>
              </a:rPr>
              <a:t> provides </a:t>
            </a:r>
            <a:r>
              <a:rPr kumimoji="0" lang="en-US" sz="1400" b="1" i="0" u="sng" strike="noStrike" kern="0" cap="none" spc="0" normalizeH="0" baseline="0" noProof="0">
                <a:ln>
                  <a:noFill/>
                </a:ln>
                <a:solidFill>
                  <a:srgbClr val="4D4F53"/>
                </a:solidFill>
                <a:effectLst/>
                <a:uLnTx/>
                <a:uFillTx/>
                <a:latin typeface="Verdana"/>
                <a:ea typeface="+mn-ea"/>
                <a:cs typeface="+mn-cs"/>
              </a:rPr>
              <a:t>fiducial reference measurements </a:t>
            </a:r>
            <a:r>
              <a:rPr kumimoji="0" lang="en-US" sz="1400" b="0" i="1" u="none" strike="noStrike" kern="0" cap="none" spc="0" normalizeH="0" baseline="0" noProof="0">
                <a:ln>
                  <a:noFill/>
                </a:ln>
                <a:solidFill>
                  <a:srgbClr val="4D4F53"/>
                </a:solidFill>
                <a:effectLst/>
                <a:uLnTx/>
                <a:uFillTx/>
                <a:latin typeface="Verdana"/>
                <a:ea typeface="+mn-ea"/>
                <a:cs typeface="+mn-cs"/>
              </a:rPr>
              <a:t>(incl. for New Space) </a:t>
            </a:r>
          </a:p>
          <a:p>
            <a:pPr marL="1227138" marR="0" lvl="1" indent="-419100" algn="l" defTabSz="914400" rtl="0" eaLnBrk="1" fontAlgn="base" latinLnBrk="0" hangingPunct="1">
              <a:lnSpc>
                <a:spcPct val="119000"/>
              </a:lnSpc>
              <a:spcBef>
                <a:spcPct val="20000"/>
              </a:spcBef>
              <a:spcAft>
                <a:spcPct val="0"/>
              </a:spcAft>
              <a:buClr>
                <a:srgbClr val="0098DB"/>
              </a:buClr>
              <a:buSzTx/>
              <a:buFont typeface="Verdana" pitchFamily="34" charset="0"/>
              <a:buAutoNum type="alphaLcPeriod"/>
              <a:tabLst/>
              <a:defRPr/>
            </a:pPr>
            <a:endParaRPr kumimoji="0" lang="en-US" sz="1688" b="0" i="0" u="none" strike="noStrike" kern="0" cap="none" spc="0" normalizeH="0" baseline="0" noProof="0">
              <a:ln>
                <a:noFill/>
              </a:ln>
              <a:solidFill>
                <a:srgbClr val="4D4F53"/>
              </a:solidFill>
              <a:effectLst/>
              <a:uLnTx/>
              <a:uFillTx/>
              <a:latin typeface="Verdana"/>
              <a:ea typeface="+mn-ea"/>
              <a:cs typeface="+mn-cs"/>
            </a:endParaRPr>
          </a:p>
          <a:p>
            <a:pPr marL="342900" marR="0" lvl="0" indent="-342900" algn="l" defTabSz="914400" rtl="0" eaLnBrk="1" fontAlgn="base" latinLnBrk="0" hangingPunct="1">
              <a:lnSpc>
                <a:spcPct val="119000"/>
              </a:lnSpc>
              <a:spcBef>
                <a:spcPct val="20000"/>
              </a:spcBef>
              <a:spcAft>
                <a:spcPct val="0"/>
              </a:spcAft>
              <a:buClr>
                <a:srgbClr val="0098DB"/>
              </a:buClr>
              <a:buSzTx/>
              <a:buFont typeface="Verdana" pitchFamily="34" charset="0"/>
              <a:buAutoNum type="arabicPeriod"/>
              <a:tabLst/>
              <a:defRPr/>
            </a:pPr>
            <a:endParaRPr kumimoji="0" lang="en-US" sz="1688" b="0" i="0" u="none" strike="noStrike" kern="0" cap="none" spc="0" normalizeH="0" baseline="0" noProof="0">
              <a:ln>
                <a:noFill/>
              </a:ln>
              <a:solidFill>
                <a:srgbClr val="4D4F53"/>
              </a:solidFill>
              <a:effectLst/>
              <a:uLnTx/>
              <a:uFillTx/>
              <a:latin typeface="Verdana"/>
              <a:ea typeface="+mn-ea"/>
              <a:cs typeface="+mn-cs"/>
            </a:endParaRPr>
          </a:p>
        </p:txBody>
      </p:sp>
      <p:sp>
        <p:nvSpPr>
          <p:cNvPr id="14" name="Title 2"/>
          <p:cNvSpPr>
            <a:spLocks noGrp="1"/>
          </p:cNvSpPr>
          <p:nvPr>
            <p:ph type="title"/>
          </p:nvPr>
        </p:nvSpPr>
        <p:spPr>
          <a:xfrm>
            <a:off x="176048" y="175939"/>
            <a:ext cx="9386864" cy="779002"/>
          </a:xfrm>
        </p:spPr>
        <p:txBody>
          <a:bodyPr/>
          <a:lstStyle/>
          <a:p>
            <a:r>
              <a:rPr lang="en-GB"/>
              <a:t>WGCV Reference</a:t>
            </a:r>
          </a:p>
        </p:txBody>
      </p:sp>
      <p:pic>
        <p:nvPicPr>
          <p:cNvPr id="15" name="Picture 14" descr="RADCALNET-LOGO-COMPLET.png">
            <a:extLst>
              <a:ext uri="{FF2B5EF4-FFF2-40B4-BE49-F238E27FC236}">
                <a16:creationId xmlns:a16="http://schemas.microsoft.com/office/drawing/2014/main" id="{C28A7BFA-CF2C-E64A-985E-69876B924C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4949" y="361246"/>
            <a:ext cx="1653610" cy="396729"/>
          </a:xfrm>
          <a:prstGeom prst="rect">
            <a:avLst/>
          </a:prstGeom>
          <a:solidFill>
            <a:srgbClr val="EEECE1"/>
          </a:solidFill>
        </p:spPr>
      </p:pic>
    </p:spTree>
    <p:extLst>
      <p:ext uri="{BB962C8B-B14F-4D97-AF65-F5344CB8AC3E}">
        <p14:creationId xmlns:p14="http://schemas.microsoft.com/office/powerpoint/2010/main" val="428531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619" y="873695"/>
            <a:ext cx="4079539" cy="2854925"/>
          </a:xfrm>
          <a:prstGeom prst="rect">
            <a:avLst/>
          </a:prstGeom>
        </p:spPr>
      </p:pic>
      <p:sp>
        <p:nvSpPr>
          <p:cNvPr id="7" name="Title 1">
            <a:extLst>
              <a:ext uri="{FF2B5EF4-FFF2-40B4-BE49-F238E27FC236}">
                <a16:creationId xmlns:a16="http://schemas.microsoft.com/office/drawing/2014/main" id="{CF9797B0-0125-2E46-ADA3-D166CB7821ED}"/>
              </a:ext>
            </a:extLst>
          </p:cNvPr>
          <p:cNvSpPr txBox="1">
            <a:spLocks/>
          </p:cNvSpPr>
          <p:nvPr/>
        </p:nvSpPr>
        <p:spPr bwMode="auto">
          <a:xfrm>
            <a:off x="218262" y="203491"/>
            <a:ext cx="6773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EFFFF"/>
                </a:solidFill>
                <a:effectLst/>
                <a:uLnTx/>
                <a:uFillTx/>
                <a:latin typeface="Arial" panose="020B0604020202020204"/>
                <a:ea typeface="Verdana" panose="020B0604030504040204" pitchFamily="34" charset="0"/>
                <a:cs typeface="Verdana" panose="020B0604030504040204" pitchFamily="34" charset="0"/>
              </a:rPr>
              <a:t>Fiducial Reference Measurement</a:t>
            </a:r>
          </a:p>
        </p:txBody>
      </p:sp>
      <p:pic>
        <p:nvPicPr>
          <p:cNvPr id="8" name="Picture 7"/>
          <p:cNvPicPr>
            <a:picLocks noChangeAspect="1"/>
          </p:cNvPicPr>
          <p:nvPr/>
        </p:nvPicPr>
        <p:blipFill>
          <a:blip r:embed="rId4"/>
          <a:stretch>
            <a:fillRect/>
          </a:stretch>
        </p:blipFill>
        <p:spPr>
          <a:xfrm>
            <a:off x="4315393" y="847718"/>
            <a:ext cx="3005491" cy="4311044"/>
          </a:xfrm>
          <a:prstGeom prst="rect">
            <a:avLst/>
          </a:prstGeom>
        </p:spPr>
      </p:pic>
      <p:pic>
        <p:nvPicPr>
          <p:cNvPr id="9" name="Picture 8"/>
          <p:cNvPicPr>
            <a:picLocks noChangeAspect="1"/>
          </p:cNvPicPr>
          <p:nvPr/>
        </p:nvPicPr>
        <p:blipFill>
          <a:blip r:embed="rId5"/>
          <a:stretch>
            <a:fillRect/>
          </a:stretch>
        </p:blipFill>
        <p:spPr>
          <a:xfrm>
            <a:off x="7410133" y="847718"/>
            <a:ext cx="3860800" cy="2578100"/>
          </a:xfrm>
          <a:prstGeom prst="rect">
            <a:avLst/>
          </a:prstGeom>
        </p:spPr>
      </p:pic>
      <p:pic>
        <p:nvPicPr>
          <p:cNvPr id="10" name="Picture 9"/>
          <p:cNvPicPr>
            <a:picLocks noChangeAspect="1"/>
          </p:cNvPicPr>
          <p:nvPr/>
        </p:nvPicPr>
        <p:blipFill>
          <a:blip r:embed="rId6"/>
          <a:stretch>
            <a:fillRect/>
          </a:stretch>
        </p:blipFill>
        <p:spPr>
          <a:xfrm>
            <a:off x="7169699" y="3508583"/>
            <a:ext cx="4373141" cy="2062216"/>
          </a:xfrm>
          <a:prstGeom prst="rect">
            <a:avLst/>
          </a:prstGeom>
        </p:spPr>
      </p:pic>
      <p:pic>
        <p:nvPicPr>
          <p:cNvPr id="11" name="Picture 10"/>
          <p:cNvPicPr>
            <a:picLocks noChangeAspect="1"/>
          </p:cNvPicPr>
          <p:nvPr/>
        </p:nvPicPr>
        <p:blipFill>
          <a:blip r:embed="rId7"/>
          <a:stretch>
            <a:fillRect/>
          </a:stretch>
        </p:blipFill>
        <p:spPr>
          <a:xfrm>
            <a:off x="52620" y="3889809"/>
            <a:ext cx="4651825" cy="1969451"/>
          </a:xfrm>
          <a:prstGeom prst="rect">
            <a:avLst/>
          </a:prstGeom>
        </p:spPr>
      </p:pic>
      <p:pic>
        <p:nvPicPr>
          <p:cNvPr id="12" name="Picture 11"/>
          <p:cNvPicPr>
            <a:picLocks noChangeAspect="1"/>
          </p:cNvPicPr>
          <p:nvPr/>
        </p:nvPicPr>
        <p:blipFill>
          <a:blip r:embed="rId8"/>
          <a:stretch>
            <a:fillRect/>
          </a:stretch>
        </p:blipFill>
        <p:spPr>
          <a:xfrm>
            <a:off x="4750613" y="3538137"/>
            <a:ext cx="2621176" cy="2866563"/>
          </a:xfrm>
          <a:prstGeom prst="rect">
            <a:avLst/>
          </a:prstGeom>
        </p:spPr>
      </p:pic>
      <p:pic>
        <p:nvPicPr>
          <p:cNvPr id="13" name="Picture 12"/>
          <p:cNvPicPr>
            <a:picLocks noChangeAspect="1"/>
          </p:cNvPicPr>
          <p:nvPr/>
        </p:nvPicPr>
        <p:blipFill>
          <a:blip r:embed="rId9"/>
          <a:stretch>
            <a:fillRect/>
          </a:stretch>
        </p:blipFill>
        <p:spPr>
          <a:xfrm>
            <a:off x="6673927" y="3982208"/>
            <a:ext cx="4232639" cy="2134029"/>
          </a:xfrm>
          <a:prstGeom prst="rect">
            <a:avLst/>
          </a:prstGeom>
        </p:spPr>
      </p:pic>
      <p:pic>
        <p:nvPicPr>
          <p:cNvPr id="14" name="Picture 13"/>
          <p:cNvPicPr>
            <a:picLocks noChangeAspect="1"/>
          </p:cNvPicPr>
          <p:nvPr/>
        </p:nvPicPr>
        <p:blipFill>
          <a:blip r:embed="rId10"/>
          <a:stretch>
            <a:fillRect/>
          </a:stretch>
        </p:blipFill>
        <p:spPr>
          <a:xfrm>
            <a:off x="462488" y="3822364"/>
            <a:ext cx="4575824" cy="2672795"/>
          </a:xfrm>
          <a:prstGeom prst="rect">
            <a:avLst/>
          </a:prstGeom>
        </p:spPr>
      </p:pic>
      <p:pic>
        <p:nvPicPr>
          <p:cNvPr id="15" name="Picture 14"/>
          <p:cNvPicPr>
            <a:picLocks noChangeAspect="1"/>
          </p:cNvPicPr>
          <p:nvPr/>
        </p:nvPicPr>
        <p:blipFill>
          <a:blip r:embed="rId11"/>
          <a:stretch>
            <a:fillRect/>
          </a:stretch>
        </p:blipFill>
        <p:spPr>
          <a:xfrm>
            <a:off x="1265935" y="966338"/>
            <a:ext cx="8586636" cy="4778476"/>
          </a:xfrm>
          <a:prstGeom prst="rect">
            <a:avLst/>
          </a:prstGeom>
        </p:spPr>
      </p:pic>
    </p:spTree>
    <p:extLst>
      <p:ext uri="{BB962C8B-B14F-4D97-AF65-F5344CB8AC3E}">
        <p14:creationId xmlns:p14="http://schemas.microsoft.com/office/powerpoint/2010/main" val="13469174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Google Shape;74;p8"/>
          <p:cNvSpPr txBox="1">
            <a:spLocks noGrp="1"/>
          </p:cNvSpPr>
          <p:nvPr>
            <p:ph type="title"/>
          </p:nvPr>
        </p:nvSpPr>
        <p:spPr>
          <a:xfrm>
            <a:off x="176048" y="175939"/>
            <a:ext cx="9387000" cy="779100"/>
          </a:xfrm>
          <a:prstGeom prst="rect">
            <a:avLst/>
          </a:prstGeom>
        </p:spPr>
        <p:txBody>
          <a:bodyPr spcFirstLastPara="1" vert="horz" wrap="square" lIns="91425" tIns="45700" rIns="91425" bIns="45700" rtlCol="0" anchor="t" anchorCtr="0">
            <a:noAutofit/>
          </a:bodyPr>
          <a:lstStyle/>
          <a:p>
            <a:pPr>
              <a:lnSpc>
                <a:spcPct val="100000"/>
              </a:lnSpc>
              <a:buClr>
                <a:schemeClr val="dk1"/>
              </a:buClr>
            </a:pPr>
            <a:r>
              <a:rPr lang="en-GB" sz="3600"/>
              <a:t>CEOS FRM Assessment framework</a:t>
            </a:r>
            <a:endParaRPr sz="3600"/>
          </a:p>
        </p:txBody>
      </p:sp>
      <p:sp>
        <p:nvSpPr>
          <p:cNvPr id="4" name="Text Placeholder 1">
            <a:extLst>
              <a:ext uri="{FF2B5EF4-FFF2-40B4-BE49-F238E27FC236}">
                <a16:creationId xmlns:a16="http://schemas.microsoft.com/office/drawing/2014/main" id="{DB8B3A78-BD8F-281F-9DFC-7E059AE86582}"/>
              </a:ext>
            </a:extLst>
          </p:cNvPr>
          <p:cNvSpPr>
            <a:spLocks noGrp="1"/>
          </p:cNvSpPr>
          <p:nvPr>
            <p:ph type="body" idx="1"/>
          </p:nvPr>
        </p:nvSpPr>
        <p:spPr>
          <a:xfrm>
            <a:off x="176048" y="1032734"/>
            <a:ext cx="8241020" cy="5368066"/>
          </a:xfrm>
        </p:spPr>
        <p:txBody>
          <a:bodyPr/>
          <a:lstStyle/>
          <a:p>
            <a:pPr>
              <a:buFontTx/>
              <a:buChar char="-"/>
            </a:pPr>
            <a:r>
              <a:rPr lang="en-AU" sz="1400" b="1">
                <a:latin typeface="Calibri" panose="020F0502020204030204" pitchFamily="34" charset="0"/>
                <a:ea typeface="Georgia" panose="02040502050405020303" pitchFamily="18" charset="0"/>
                <a:cs typeface="Calibri" panose="020F0502020204030204" pitchFamily="34" charset="0"/>
              </a:rPr>
              <a:t>Roadmap towards an Assessment Framework for Fiducial Reference Measurements (FRM)- including Guidelines V1:  </a:t>
            </a:r>
            <a:r>
              <a:rPr lang="en-GB" sz="1400" u="sng">
                <a:solidFill>
                  <a:srgbClr val="DCA10D"/>
                </a:solidFill>
                <a:latin typeface="Calibri" panose="020F0502020204030204" pitchFamily="34" charset="0"/>
                <a:cs typeface="Calibri" panose="020F0502020204030204" pitchFamily="34" charset="0"/>
                <a:hlinkClick r:id="rId3"/>
              </a:rPr>
              <a:t>https://calvalportal.ceos.org/web/guest/frms-assessment-framework</a:t>
            </a:r>
            <a:r>
              <a:rPr lang="en-GB" sz="1400" u="sng">
                <a:solidFill>
                  <a:srgbClr val="DCA10D"/>
                </a:solidFill>
                <a:latin typeface="Calibri" panose="020F0502020204030204" pitchFamily="34" charset="0"/>
                <a:cs typeface="Calibri" panose="020F0502020204030204" pitchFamily="34" charset="0"/>
              </a:rPr>
              <a:t> </a:t>
            </a:r>
          </a:p>
          <a:p>
            <a:pPr marL="50800" indent="0">
              <a:buNone/>
            </a:pPr>
            <a:endParaRPr lang="en-GB" sz="1400" u="sng">
              <a:solidFill>
                <a:srgbClr val="DCA10D"/>
              </a:solidFill>
              <a:latin typeface="Calibri" panose="020F0502020204030204" pitchFamily="34" charset="0"/>
              <a:cs typeface="Calibri" panose="020F0502020204030204" pitchFamily="34" charset="0"/>
            </a:endParaRPr>
          </a:p>
          <a:p>
            <a:pPr>
              <a:spcBef>
                <a:spcPts val="0"/>
              </a:spcBef>
              <a:buFontTx/>
              <a:buChar char="-"/>
            </a:pPr>
            <a:r>
              <a:rPr lang="en-GB" sz="1400" b="1">
                <a:latin typeface="Calibri" panose="020F0502020204030204" pitchFamily="34" charset="0"/>
                <a:cs typeface="Calibri" panose="020F0502020204030204" pitchFamily="34" charset="0"/>
              </a:rPr>
              <a:t>Reference Paper 2023</a:t>
            </a:r>
            <a:r>
              <a:rPr lang="en-GB" sz="1400">
                <a:latin typeface="Calibri" panose="020F0502020204030204" pitchFamily="34" charset="0"/>
                <a:cs typeface="Calibri" panose="020F0502020204030204" pitchFamily="34" charset="0"/>
              </a:rPr>
              <a:t>: Goryl, P.; Fox, N.; Donlon, C.; Castracane, P. Fiducial Reference Measurements (FRMs): What Are They? Remote Sens. 2023, 15, 5017. </a:t>
            </a:r>
            <a:r>
              <a:rPr lang="en-GB" sz="1400">
                <a:solidFill>
                  <a:srgbClr val="2E3047"/>
                </a:solidFill>
                <a:latin typeface="Calibri" panose="020F0502020204030204" pitchFamily="34" charset="0"/>
                <a:cs typeface="Calibri" panose="020F0502020204030204" pitchFamily="34" charset="0"/>
                <a:hlinkClick r:id="rId4"/>
              </a:rPr>
              <a:t>https://doi.org/10.3390/rs15205017</a:t>
            </a:r>
            <a:r>
              <a:rPr lang="en-GB" sz="1400">
                <a:latin typeface="Calibri" panose="020F0502020204030204" pitchFamily="34" charset="0"/>
                <a:cs typeface="Calibri" panose="020F0502020204030204" pitchFamily="34" charset="0"/>
              </a:rPr>
              <a:t>.</a:t>
            </a:r>
          </a:p>
          <a:p>
            <a:pPr marL="50800" indent="0">
              <a:spcBef>
                <a:spcPts val="0"/>
              </a:spcBef>
              <a:buNone/>
            </a:pPr>
            <a:endParaRPr lang="en-IT" sz="1400">
              <a:latin typeface="Calibri" panose="020F0502020204030204" pitchFamily="34" charset="0"/>
              <a:cs typeface="Calibri" panose="020F0502020204030204" pitchFamily="34" charset="0"/>
            </a:endParaRPr>
          </a:p>
          <a:p>
            <a:pPr>
              <a:spcBef>
                <a:spcPts val="0"/>
              </a:spcBef>
              <a:buFontTx/>
              <a:buChar char="-"/>
            </a:pPr>
            <a:r>
              <a:rPr lang="en-GB" sz="1400" b="1">
                <a:solidFill>
                  <a:schemeClr val="tx1"/>
                </a:solidFill>
                <a:latin typeface="Calibri" panose="020F0502020204030204" pitchFamily="34" charset="0"/>
                <a:cs typeface="Calibri" panose="020F0502020204030204" pitchFamily="34" charset="0"/>
              </a:rPr>
              <a:t>Maturity Matrix tool Updates </a:t>
            </a:r>
            <a:r>
              <a:rPr lang="en-GB" sz="1400">
                <a:solidFill>
                  <a:schemeClr val="tx1"/>
                </a:solidFill>
                <a:latin typeface="Calibri" panose="020F0502020204030204" pitchFamily="34" charset="0"/>
                <a:cs typeface="Calibri" panose="020F0502020204030204" pitchFamily="34" charset="0"/>
              </a:rPr>
              <a:t>(according to  </a:t>
            </a:r>
            <a:r>
              <a:rPr lang="en-IT" sz="1400" kern="100">
                <a:solidFill>
                  <a:schemeClr val="tx1"/>
                </a:solidFill>
                <a:effectLst/>
                <a:latin typeface="Calibri" panose="020F0502020204030204" pitchFamily="34" charset="0"/>
                <a:cs typeface="Calibri" panose="020F0502020204030204" pitchFamily="34" charset="0"/>
              </a:rPr>
              <a:t>WGCV-53-ACT-13</a:t>
            </a:r>
            <a:r>
              <a:rPr lang="en-GB" sz="1400">
                <a:solidFill>
                  <a:schemeClr val="tx1"/>
                </a:solidFill>
                <a:latin typeface="Calibri" panose="020F0502020204030204" pitchFamily="34" charset="0"/>
                <a:cs typeface="Calibri" panose="020F0502020204030204" pitchFamily="34" charset="0"/>
              </a:rPr>
              <a:t>) </a:t>
            </a:r>
          </a:p>
          <a:p>
            <a:pPr marL="50800" indent="0">
              <a:spcBef>
                <a:spcPts val="0"/>
              </a:spcBef>
              <a:buNone/>
            </a:pPr>
            <a:endParaRPr lang="en-GB" sz="1400" b="1">
              <a:solidFill>
                <a:schemeClr val="tx1"/>
              </a:solidFill>
              <a:latin typeface="Calibri" panose="020F0502020204030204" pitchFamily="34" charset="0"/>
              <a:cs typeface="Calibri" panose="020F0502020204030204" pitchFamily="34" charset="0"/>
            </a:endParaRPr>
          </a:p>
          <a:p>
            <a:pPr marL="50800" indent="0">
              <a:spcBef>
                <a:spcPts val="0"/>
              </a:spcBef>
              <a:buNone/>
            </a:pPr>
            <a:r>
              <a:rPr lang="en-GB" sz="1400" b="1">
                <a:solidFill>
                  <a:schemeClr val="tx1"/>
                </a:solidFill>
                <a:latin typeface="Calibri" panose="020F0502020204030204" pitchFamily="34" charset="0"/>
                <a:cs typeface="Calibri" panose="020F0502020204030204" pitchFamily="34" charset="0"/>
              </a:rPr>
              <a:t>- New exercise reports</a:t>
            </a:r>
            <a:r>
              <a:rPr lang="en-GB" sz="1400">
                <a:solidFill>
                  <a:schemeClr val="tx1"/>
                </a:solidFill>
                <a:latin typeface="Calibri" panose="020F0502020204030204" pitchFamily="34" charset="0"/>
                <a:cs typeface="Calibri" panose="020F0502020204030204" pitchFamily="34" charset="0"/>
              </a:rPr>
              <a:t>: Brewer for NO2 (Henri </a:t>
            </a:r>
            <a:r>
              <a:rPr lang="en-GB" sz="1400" err="1">
                <a:solidFill>
                  <a:schemeClr val="tx1"/>
                </a:solidFill>
                <a:latin typeface="Calibri" panose="020F0502020204030204" pitchFamily="34" charset="0"/>
                <a:cs typeface="Calibri" panose="020F0502020204030204" pitchFamily="34" charset="0"/>
              </a:rPr>
              <a:t>Dièmoz</a:t>
            </a:r>
            <a:r>
              <a:rPr lang="en-GB" sz="1400">
                <a:solidFill>
                  <a:schemeClr val="tx1"/>
                </a:solidFill>
                <a:latin typeface="Calibri" panose="020F0502020204030204" pitchFamily="34" charset="0"/>
                <a:cs typeface="Calibri" panose="020F0502020204030204" pitchFamily="34" charset="0"/>
              </a:rPr>
              <a:t> ARPA, BAQUNIN), </a:t>
            </a:r>
            <a:r>
              <a:rPr lang="en-IT" sz="1400">
                <a:solidFill>
                  <a:schemeClr val="tx1"/>
                </a:solidFill>
                <a:latin typeface="Calibri" panose="020F0502020204030204" pitchFamily="34" charset="0"/>
                <a:cs typeface="Calibri" panose="020F0502020204030204" pitchFamily="34" charset="0"/>
              </a:rPr>
              <a:t>FRM4GHG (EM27/SUN) measurements* – Martine De Maziere (BIRA) – (</a:t>
            </a:r>
            <a:r>
              <a:rPr lang="en-GB" sz="1400">
                <a:solidFill>
                  <a:schemeClr val="tx1"/>
                </a:solidFill>
                <a:latin typeface="Calibri" panose="020F0502020204030204" pitchFamily="34" charset="0"/>
                <a:cs typeface="Calibri" panose="020F0502020204030204" pitchFamily="34" charset="0"/>
              </a:rPr>
              <a:t>self-assessment for the FTIR data and tools that we are developing in the Topical Centre for reactive trace gas remote sensing  (CREGARS) in ACTRIS</a:t>
            </a:r>
            <a:r>
              <a:rPr lang="en-IT" sz="1400">
                <a:solidFill>
                  <a:schemeClr val="tx1"/>
                </a:solidFill>
                <a:latin typeface="Calibri" panose="020F0502020204030204" pitchFamily="34" charset="0"/>
                <a:cs typeface="Calibri" panose="020F0502020204030204" pitchFamily="34" charset="0"/>
              </a:rPr>
              <a:t> – </a:t>
            </a:r>
            <a:r>
              <a:rPr lang="it-IT" sz="1400" b="1">
                <a:latin typeface="Georgia" panose="02040502050405020303" pitchFamily="18" charset="0"/>
                <a:ea typeface="Aptos" panose="020B0004020202020204" pitchFamily="34" charset="0"/>
                <a:cs typeface="AppleSystemUIFont"/>
              </a:rPr>
              <a:t>PGN</a:t>
            </a:r>
            <a:r>
              <a:rPr lang="it-IT" sz="1400">
                <a:latin typeface="Georgia" panose="02040502050405020303" pitchFamily="18" charset="0"/>
                <a:ea typeface="Aptos" panose="020B0004020202020204" pitchFamily="34" charset="0"/>
                <a:cs typeface="AppleSystemUIFont"/>
              </a:rPr>
              <a:t> (</a:t>
            </a:r>
            <a:r>
              <a:rPr lang="it-IT" sz="1400" err="1">
                <a:latin typeface="Georgia" panose="02040502050405020303" pitchFamily="18" charset="0"/>
                <a:ea typeface="Aptos" panose="020B0004020202020204" pitchFamily="34" charset="0"/>
                <a:cs typeface="AppleSystemUIFont"/>
              </a:rPr>
              <a:t>Pandonia</a:t>
            </a:r>
            <a:r>
              <a:rPr lang="it-IT" sz="1400">
                <a:latin typeface="Georgia" panose="02040502050405020303" pitchFamily="18" charset="0"/>
                <a:ea typeface="Aptos" panose="020B0004020202020204" pitchFamily="34" charset="0"/>
                <a:cs typeface="AppleSystemUIFont"/>
              </a:rPr>
              <a:t> Global Network) -  Stefano Casadio (</a:t>
            </a:r>
            <a:r>
              <a:rPr lang="it-IT" sz="1400" err="1">
                <a:latin typeface="Georgia" panose="02040502050405020303" pitchFamily="18" charset="0"/>
                <a:ea typeface="Aptos" panose="020B0004020202020204" pitchFamily="34" charset="0"/>
                <a:cs typeface="AppleSystemUIFont"/>
              </a:rPr>
              <a:t>Serco</a:t>
            </a:r>
            <a:r>
              <a:rPr lang="it-IT" sz="1400">
                <a:latin typeface="Georgia" panose="02040502050405020303" pitchFamily="18" charset="0"/>
                <a:ea typeface="Aptos" panose="020B0004020202020204" pitchFamily="34" charset="0"/>
                <a:cs typeface="AppleSystemUIFont"/>
              </a:rPr>
              <a:t>) - </a:t>
            </a:r>
            <a:r>
              <a:rPr lang="en-GB" sz="1400" b="1" err="1">
                <a:latin typeface="Georgia" panose="02040502050405020303" pitchFamily="18" charset="0"/>
                <a:ea typeface="Aptos" panose="020B0004020202020204" pitchFamily="34" charset="0"/>
                <a:cs typeface="AppleSystemUIFont"/>
              </a:rPr>
              <a:t>RadCalNet</a:t>
            </a:r>
            <a:r>
              <a:rPr lang="en-GB" sz="1400">
                <a:latin typeface="Georgia" panose="02040502050405020303" pitchFamily="18" charset="0"/>
                <a:ea typeface="Aptos" panose="020B0004020202020204" pitchFamily="34" charset="0"/>
                <a:cs typeface="AppleSystemUIFont"/>
              </a:rPr>
              <a:t> (Radiometric Calibration Network) - Marc Bouvet (ESA/ESTEC) - </a:t>
            </a:r>
            <a:r>
              <a:rPr lang="en-GB" sz="1400" b="1">
                <a:latin typeface="Georgia" panose="02040502050405020303" pitchFamily="18" charset="0"/>
                <a:ea typeface="Aptos" panose="020B0004020202020204" pitchFamily="34" charset="0"/>
                <a:cs typeface="AppleSystemUIFont"/>
              </a:rPr>
              <a:t>ICOS</a:t>
            </a:r>
            <a:r>
              <a:rPr lang="en-GB" sz="1400">
                <a:latin typeface="Georgia" panose="02040502050405020303" pitchFamily="18" charset="0"/>
                <a:ea typeface="Aptos" panose="020B0004020202020204" pitchFamily="34" charset="0"/>
                <a:cs typeface="AppleSystemUIFont"/>
              </a:rPr>
              <a:t> (Integrated Carbon Observation System – Ecosystem Component) -   Fabrizio Niro (Serco) -  </a:t>
            </a:r>
            <a:r>
              <a:rPr lang="en-GB" sz="1400" b="1">
                <a:latin typeface="Georgia" panose="02040502050405020303" pitchFamily="18" charset="0"/>
                <a:ea typeface="Aptos" panose="020B0004020202020204" pitchFamily="34" charset="0"/>
                <a:cs typeface="AppleSystemUIFont"/>
              </a:rPr>
              <a:t>FRM4DOAS</a:t>
            </a:r>
            <a:r>
              <a:rPr lang="en-GB" sz="1400">
                <a:latin typeface="Georgia" panose="02040502050405020303" pitchFamily="18" charset="0"/>
                <a:ea typeface="Aptos" panose="020B0004020202020204" pitchFamily="34" charset="0"/>
                <a:cs typeface="AppleSystemUIFont"/>
              </a:rPr>
              <a:t> (Ground-Based DOAS Air-Quality Observations) - Michel Van </a:t>
            </a:r>
            <a:r>
              <a:rPr lang="en-GB" sz="1400" err="1">
                <a:latin typeface="Georgia" panose="02040502050405020303" pitchFamily="18" charset="0"/>
                <a:ea typeface="Aptos" panose="020B0004020202020204" pitchFamily="34" charset="0"/>
                <a:cs typeface="AppleSystemUIFont"/>
              </a:rPr>
              <a:t>Roozendael</a:t>
            </a:r>
            <a:r>
              <a:rPr lang="en-GB" sz="1400">
                <a:latin typeface="Georgia" panose="02040502050405020303" pitchFamily="18" charset="0"/>
                <a:ea typeface="Aptos" panose="020B0004020202020204" pitchFamily="34" charset="0"/>
                <a:cs typeface="AppleSystemUIFont"/>
              </a:rPr>
              <a:t> and  Jean-Christopher Lambert (BIRA) - </a:t>
            </a:r>
            <a:r>
              <a:rPr lang="it-IT" sz="1400" b="1">
                <a:latin typeface="Georgia" panose="02040502050405020303" pitchFamily="18" charset="0"/>
                <a:ea typeface="Aptos" panose="020B0004020202020204" pitchFamily="34" charset="0"/>
                <a:cs typeface="AppleSystemUIFont"/>
              </a:rPr>
              <a:t>BAQUNIN</a:t>
            </a:r>
            <a:r>
              <a:rPr lang="it-IT" sz="1400">
                <a:latin typeface="Georgia" panose="02040502050405020303" pitchFamily="18" charset="0"/>
                <a:ea typeface="Aptos" panose="020B0004020202020204" pitchFamily="34" charset="0"/>
                <a:cs typeface="AppleSystemUIFont"/>
              </a:rPr>
              <a:t> (PREDE-POM LUNAR) – Stefano Casadio (</a:t>
            </a:r>
            <a:r>
              <a:rPr lang="it-IT" sz="1400" err="1">
                <a:latin typeface="Georgia" panose="02040502050405020303" pitchFamily="18" charset="0"/>
                <a:ea typeface="Aptos" panose="020B0004020202020204" pitchFamily="34" charset="0"/>
                <a:cs typeface="AppleSystemUIFont"/>
              </a:rPr>
              <a:t>Serco</a:t>
            </a:r>
            <a:r>
              <a:rPr lang="it-IT" sz="1400">
                <a:latin typeface="Georgia" panose="02040502050405020303" pitchFamily="18" charset="0"/>
                <a:ea typeface="Aptos" panose="020B0004020202020204" pitchFamily="34" charset="0"/>
                <a:cs typeface="AppleSystemUIFont"/>
              </a:rPr>
              <a:t>) - </a:t>
            </a:r>
            <a:r>
              <a:rPr lang="en-GB" sz="1400" b="1">
                <a:latin typeface="Georgia" panose="02040502050405020303" pitchFamily="18" charset="0"/>
                <a:ea typeface="Aptos" panose="020B0004020202020204" pitchFamily="34" charset="0"/>
                <a:cs typeface="AppleSystemUIFont"/>
              </a:rPr>
              <a:t>CSIRO (DION)</a:t>
            </a:r>
            <a:r>
              <a:rPr lang="en-GB" sz="1400">
                <a:latin typeface="Georgia" panose="02040502050405020303" pitchFamily="18" charset="0"/>
                <a:ea typeface="Aptos" panose="020B0004020202020204" pitchFamily="34" charset="0"/>
                <a:cs typeface="AppleSystemUIFont"/>
              </a:rPr>
              <a:t> –Janet Anstee and Matt Garthwaite (CSIRO) - </a:t>
            </a:r>
            <a:r>
              <a:rPr lang="en-GB" sz="1400" b="1">
                <a:latin typeface="Georgia" panose="02040502050405020303" pitchFamily="18" charset="0"/>
                <a:ea typeface="Aptos" panose="020B0004020202020204" pitchFamily="34" charset="0"/>
                <a:cs typeface="AppleSystemUIFont"/>
              </a:rPr>
              <a:t>Brewer Spectrometer - NO2 Vertical Column Densities (VCDs) Measurements</a:t>
            </a:r>
            <a:r>
              <a:rPr lang="en-GB" sz="1400">
                <a:latin typeface="Georgia" panose="02040502050405020303" pitchFamily="18" charset="0"/>
                <a:ea typeface="Aptos" panose="020B0004020202020204" pitchFamily="34" charset="0"/>
                <a:cs typeface="AppleSystemUIFont"/>
              </a:rPr>
              <a:t> - Henri </a:t>
            </a:r>
            <a:r>
              <a:rPr lang="en-GB" sz="1400" err="1">
                <a:latin typeface="Georgia" panose="02040502050405020303" pitchFamily="18" charset="0"/>
                <a:ea typeface="Aptos" panose="020B0004020202020204" pitchFamily="34" charset="0"/>
                <a:cs typeface="AppleSystemUIFont"/>
              </a:rPr>
              <a:t>Diémoz</a:t>
            </a:r>
            <a:r>
              <a:rPr lang="en-GB" sz="1400">
                <a:latin typeface="Georgia" panose="02040502050405020303" pitchFamily="18" charset="0"/>
                <a:ea typeface="Aptos" panose="020B0004020202020204" pitchFamily="34" charset="0"/>
                <a:cs typeface="AppleSystemUIFont"/>
              </a:rPr>
              <a:t> (ARPA Valle d’Aosta) – BAQUNIN project, </a:t>
            </a:r>
            <a:r>
              <a:rPr lang="en-GB" sz="1400" b="1">
                <a:latin typeface="Georgia" panose="02040502050405020303" pitchFamily="18" charset="0"/>
                <a:ea typeface="Aptos" panose="020B0004020202020204" pitchFamily="34" charset="0"/>
                <a:cs typeface="AppleSystemUIFont"/>
              </a:rPr>
              <a:t>FRM4GHG 2.0 project –COCCON</a:t>
            </a:r>
            <a:r>
              <a:rPr lang="en-GB" sz="1400">
                <a:latin typeface="Georgia" panose="02040502050405020303" pitchFamily="18" charset="0"/>
                <a:ea typeface="Aptos" panose="020B0004020202020204" pitchFamily="34" charset="0"/>
                <a:cs typeface="AppleSystemUIFont"/>
              </a:rPr>
              <a:t> (EM27/SUN) XCO</a:t>
            </a:r>
            <a:r>
              <a:rPr lang="en-GB" sz="1400" baseline="-25000">
                <a:latin typeface="Georgia" panose="02040502050405020303" pitchFamily="18" charset="0"/>
                <a:ea typeface="Aptos" panose="020B0004020202020204" pitchFamily="34" charset="0"/>
                <a:cs typeface="AppleSystemUIFont"/>
              </a:rPr>
              <a:t>2</a:t>
            </a:r>
            <a:r>
              <a:rPr lang="en-GB" sz="1400">
                <a:latin typeface="Georgia" panose="02040502050405020303" pitchFamily="18" charset="0"/>
                <a:ea typeface="Aptos" panose="020B0004020202020204" pitchFamily="34" charset="0"/>
                <a:cs typeface="AppleSystemUIFont"/>
              </a:rPr>
              <a:t>, XCH</a:t>
            </a:r>
            <a:r>
              <a:rPr lang="en-GB" sz="1400" baseline="-25000">
                <a:latin typeface="Georgia" panose="02040502050405020303" pitchFamily="18" charset="0"/>
                <a:ea typeface="Aptos" panose="020B0004020202020204" pitchFamily="34" charset="0"/>
                <a:cs typeface="AppleSystemUIFont"/>
              </a:rPr>
              <a:t>4</a:t>
            </a:r>
            <a:r>
              <a:rPr lang="en-GB" sz="1400">
                <a:latin typeface="Georgia" panose="02040502050405020303" pitchFamily="18" charset="0"/>
                <a:ea typeface="Aptos" panose="020B0004020202020204" pitchFamily="34" charset="0"/>
                <a:cs typeface="AppleSystemUIFont"/>
              </a:rPr>
              <a:t>, and XCO data. – Mahesh Kumar Sha (BIRA) - FRM4GHG team…..etc….etc…..</a:t>
            </a:r>
            <a:endParaRPr lang="en-IT" sz="1400" kern="100">
              <a:latin typeface="Georgia" panose="02040502050405020303" pitchFamily="18" charset="0"/>
              <a:ea typeface="Aptos" panose="020B0004020202020204" pitchFamily="34" charset="0"/>
              <a:cs typeface="Times New Roman" panose="02020603050405020304" pitchFamily="18" charset="0"/>
            </a:endParaRPr>
          </a:p>
          <a:p>
            <a:pPr marL="126997" indent="0">
              <a:spcBef>
                <a:spcPts val="0"/>
              </a:spcBef>
              <a:buNone/>
            </a:pPr>
            <a:endParaRPr lang="en-US">
              <a:solidFill>
                <a:schemeClr val="tx1"/>
              </a:solidFill>
              <a:latin typeface="Montserrat Medium" panose="020F0502020204030204" pitchFamily="34" charset="0"/>
            </a:endParaRPr>
          </a:p>
        </p:txBody>
      </p:sp>
      <p:pic>
        <p:nvPicPr>
          <p:cNvPr id="5" name="Picture 4" descr="A puzzle of several images of different types of objects&#10;&#10;Description automatically generated">
            <a:extLst>
              <a:ext uri="{FF2B5EF4-FFF2-40B4-BE49-F238E27FC236}">
                <a16:creationId xmlns:a16="http://schemas.microsoft.com/office/drawing/2014/main" id="{A6B0B305-ADBE-4AE3-A4BB-B72AC3DD5745}"/>
              </a:ext>
            </a:extLst>
          </p:cNvPr>
          <p:cNvPicPr>
            <a:picLocks noChangeAspect="1"/>
          </p:cNvPicPr>
          <p:nvPr/>
        </p:nvPicPr>
        <p:blipFill rotWithShape="1">
          <a:blip r:embed="rId5"/>
          <a:srcRect t="8081" b="7864"/>
          <a:stretch/>
        </p:blipFill>
        <p:spPr>
          <a:xfrm>
            <a:off x="9077288" y="1066792"/>
            <a:ext cx="2861688" cy="2660073"/>
          </a:xfrm>
          <a:prstGeom prst="rect">
            <a:avLst/>
          </a:prstGeom>
        </p:spPr>
      </p:pic>
      <p:pic>
        <p:nvPicPr>
          <p:cNvPr id="7" name="Picture 6" descr="A blue and white table with white text&#10;&#10;Description automatically generated">
            <a:extLst>
              <a:ext uri="{FF2B5EF4-FFF2-40B4-BE49-F238E27FC236}">
                <a16:creationId xmlns:a16="http://schemas.microsoft.com/office/drawing/2014/main" id="{62526C64-E434-6629-9A28-DE9A4CCE825C}"/>
              </a:ext>
            </a:extLst>
          </p:cNvPr>
          <p:cNvPicPr>
            <a:picLocks noChangeAspect="1"/>
          </p:cNvPicPr>
          <p:nvPr/>
        </p:nvPicPr>
        <p:blipFill>
          <a:blip r:embed="rId6"/>
          <a:stretch>
            <a:fillRect/>
          </a:stretch>
        </p:blipFill>
        <p:spPr>
          <a:xfrm>
            <a:off x="8548678" y="3775934"/>
            <a:ext cx="3390298" cy="15332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
            <a:ext cx="1615763" cy="461665"/>
          </a:xfrm>
          <a:prstGeom prst="rect">
            <a:avLst/>
          </a:prstGeom>
          <a:solidFill>
            <a:srgbClr val="0070C0"/>
          </a:solid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FRM actors</a:t>
            </a:r>
          </a:p>
        </p:txBody>
      </p:sp>
      <p:sp>
        <p:nvSpPr>
          <p:cNvPr id="4" name="TextBox 3"/>
          <p:cNvSpPr txBox="1"/>
          <p:nvPr/>
        </p:nvSpPr>
        <p:spPr>
          <a:xfrm>
            <a:off x="3195352" y="750663"/>
            <a:ext cx="5814605" cy="584775"/>
          </a:xfrm>
          <a:prstGeom prst="rect">
            <a:avLst/>
          </a:prstGeom>
          <a:noFill/>
          <a:ln>
            <a:solidFill>
              <a:schemeClr val="tx1"/>
            </a:solidFill>
          </a:ln>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FRM: from concept to operations</a:t>
            </a:r>
          </a:p>
        </p:txBody>
      </p:sp>
      <p:graphicFrame>
        <p:nvGraphicFramePr>
          <p:cNvPr id="5" name="Diagram 4"/>
          <p:cNvGraphicFramePr/>
          <p:nvPr/>
        </p:nvGraphicFramePr>
        <p:xfrm>
          <a:off x="682740" y="3297889"/>
          <a:ext cx="11114841" cy="801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107248" y="1539371"/>
            <a:ext cx="9995013" cy="1077026"/>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a:ln>
                  <a:noFill/>
                </a:ln>
                <a:solidFill>
                  <a:prstClr val="black"/>
                </a:solidFill>
                <a:effectLst/>
                <a:uLnTx/>
                <a:uFillTx/>
                <a:latin typeface="Calibri" panose="020F0502020204030204"/>
                <a:ea typeface="+mn-ea"/>
                <a:cs typeface="+mn-cs"/>
              </a:rPr>
              <a:t>Like any element of a space programme (satellite, ground segment, data products), FRMs follow a process ranging from concept and research, to development, operations, maintenance and evolution. </a:t>
            </a:r>
          </a:p>
        </p:txBody>
      </p:sp>
      <p:sp>
        <p:nvSpPr>
          <p:cNvPr id="12" name="TextBox 11"/>
          <p:cNvSpPr txBox="1"/>
          <p:nvPr/>
        </p:nvSpPr>
        <p:spPr>
          <a:xfrm>
            <a:off x="764019" y="4876684"/>
            <a:ext cx="6440512" cy="1405256"/>
          </a:xfrm>
          <a:prstGeom prst="rect">
            <a:avLst/>
          </a:prstGeom>
          <a:solidFill>
            <a:schemeClr val="accent3">
              <a:lumMod val="20000"/>
              <a:lumOff val="80000"/>
            </a:schemeClr>
          </a:solidFill>
          <a:ln>
            <a:solidFill>
              <a:schemeClr val="tx2"/>
            </a:solidFill>
          </a:ln>
          <a:effectLst>
            <a:outerShdw blurRad="50800" dist="38100" dir="2700000" algn="tl" rotWithShape="0">
              <a:prstClr val="black">
                <a:alpha val="40000"/>
              </a:prstClr>
            </a:outerShdw>
          </a:effectLst>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133" b="0" i="1" u="none" strike="noStrike" kern="1200" cap="none" spc="0" normalizeH="0" baseline="0" noProof="0">
                <a:ln>
                  <a:noFill/>
                </a:ln>
                <a:solidFill>
                  <a:srgbClr val="00549F"/>
                </a:solidFill>
                <a:effectLst/>
                <a:uLnTx/>
                <a:uFillTx/>
                <a:latin typeface="Calibri" panose="020F0502020204030204"/>
                <a:ea typeface="+mn-ea"/>
                <a:cs typeface="+mn-cs"/>
              </a:rPr>
              <a:t>The space agencies (ESA, EUMETSAT, national space agencies) are funding those initial steps, using their own R&amp;D activities (e.g. FutureEO Programme at ESA).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133" b="0" i="1" u="none" strike="noStrike" kern="1200" cap="none" spc="0" normalizeH="0" baseline="0" noProof="0">
                <a:ln>
                  <a:noFill/>
                </a:ln>
                <a:solidFill>
                  <a:srgbClr val="00549F"/>
                </a:solidFill>
                <a:effectLst/>
                <a:uLnTx/>
                <a:uFillTx/>
                <a:latin typeface="Calibri" panose="020F0502020204030204"/>
                <a:ea typeface="+mn-ea"/>
                <a:cs typeface="+mn-cs"/>
              </a:rPr>
              <a:t>Pre-operations are also often funded by space agencies.</a:t>
            </a:r>
          </a:p>
        </p:txBody>
      </p:sp>
      <p:sp>
        <p:nvSpPr>
          <p:cNvPr id="13" name="Right Arrow 12"/>
          <p:cNvSpPr/>
          <p:nvPr/>
        </p:nvSpPr>
        <p:spPr>
          <a:xfrm rot="16200000">
            <a:off x="1524320" y="4304831"/>
            <a:ext cx="694760" cy="3918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rot="16200000">
            <a:off x="4620391" y="4304831"/>
            <a:ext cx="694760" cy="39188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entagon 14"/>
          <p:cNvSpPr/>
          <p:nvPr/>
        </p:nvSpPr>
        <p:spPr>
          <a:xfrm>
            <a:off x="764020" y="2825373"/>
            <a:ext cx="10628728" cy="474016"/>
          </a:xfrm>
          <a:prstGeom prst="homePlate">
            <a:avLst>
              <a:gd name="adj" fmla="val 0"/>
            </a:avLst>
          </a:prstGeom>
          <a:solidFill>
            <a:srgbClr val="00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mn-ea"/>
                <a:cs typeface="+mn-cs"/>
              </a:rPr>
              <a:t>FRM </a:t>
            </a:r>
          </a:p>
        </p:txBody>
      </p:sp>
      <p:sp>
        <p:nvSpPr>
          <p:cNvPr id="16" name="Bent Arrow 15"/>
          <p:cNvSpPr/>
          <p:nvPr/>
        </p:nvSpPr>
        <p:spPr>
          <a:xfrm rot="10800000">
            <a:off x="7324089" y="4197819"/>
            <a:ext cx="2735555" cy="1704740"/>
          </a:xfrm>
          <a:prstGeom prst="bentArrow">
            <a:avLst>
              <a:gd name="adj1" fmla="val 13297"/>
              <a:gd name="adj2" fmla="val 13297"/>
              <a:gd name="adj3" fmla="val 21749"/>
              <a:gd name="adj4" fmla="val 3789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69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B0C6-92E2-C5E4-6A82-94C4A43361C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1C1FA56-13B9-F571-AB10-8E934F778529}"/>
              </a:ext>
            </a:extLst>
          </p:cNvPr>
          <p:cNvSpPr txBox="1"/>
          <p:nvPr/>
        </p:nvSpPr>
        <p:spPr>
          <a:xfrm>
            <a:off x="2923880" y="130693"/>
            <a:ext cx="5718232" cy="502766"/>
          </a:xfrm>
          <a:prstGeom prst="rect">
            <a:avLst/>
          </a:prstGeom>
          <a:no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srgbClr val="FEFFFF"/>
                </a:solidFill>
                <a:effectLst/>
                <a:uLnTx/>
                <a:uFillTx/>
                <a:latin typeface="Arial" panose="020B0604020202020204"/>
                <a:ea typeface="+mn-ea"/>
                <a:cs typeface="+mn-cs"/>
              </a:rPr>
              <a:t>Fiducial Reference Measurements</a:t>
            </a:r>
          </a:p>
        </p:txBody>
      </p:sp>
      <p:sp>
        <p:nvSpPr>
          <p:cNvPr id="10" name="Content Placeholder 2">
            <a:extLst>
              <a:ext uri="{FF2B5EF4-FFF2-40B4-BE49-F238E27FC236}">
                <a16:creationId xmlns:a16="http://schemas.microsoft.com/office/drawing/2014/main" id="{4E4560F6-F0A7-CB7A-CCBD-3DBA0D4F2900}"/>
              </a:ext>
            </a:extLst>
          </p:cNvPr>
          <p:cNvSpPr txBox="1">
            <a:spLocks/>
          </p:cNvSpPr>
          <p:nvPr/>
        </p:nvSpPr>
        <p:spPr>
          <a:xfrm>
            <a:off x="146526" y="579015"/>
            <a:ext cx="11900693" cy="569986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2400" b="1" i="0" u="sng" strike="noStrike" kern="1200" cap="none" spc="0" normalizeH="0" baseline="0" noProof="0">
                <a:ln>
                  <a:noFill/>
                </a:ln>
                <a:solidFill>
                  <a:srgbClr val="FFFF00"/>
                </a:solidFill>
                <a:effectLst/>
                <a:uLnTx/>
                <a:uFillTx/>
                <a:latin typeface="Arial" panose="020B0604020202020204"/>
                <a:ea typeface="+mn-ea"/>
                <a:cs typeface="+mn-cs"/>
              </a:rPr>
              <a:t>History </a:t>
            </a: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FEFFFF"/>
                </a:solidFill>
                <a:effectLst/>
                <a:uLnTx/>
                <a:uFillTx/>
                <a:latin typeface="Arial" panose="020B0604020202020204"/>
                <a:ea typeface="+mn-ea"/>
                <a:cs typeface="+mn-cs"/>
              </a:rPr>
              <a:t>The “concept” comes from 2 lines: </a:t>
            </a:r>
          </a:p>
          <a:p>
            <a:pPr marL="228600" marR="0" lvl="0" indent="-228600" algn="l" defTabSz="914400" rtl="0" eaLnBrk="1" fontAlgn="auto" latinLnBrk="0" hangingPunct="1">
              <a:lnSpc>
                <a:spcPct val="100000"/>
              </a:lnSpc>
              <a:spcBef>
                <a:spcPts val="800"/>
              </a:spcBef>
              <a:spcAft>
                <a:spcPts val="0"/>
              </a:spcAft>
              <a:buClrTx/>
              <a:buSzTx/>
              <a:buFontTx/>
              <a:buChar char="-"/>
              <a:tabLst/>
              <a:defRPr/>
            </a:pPr>
            <a:r>
              <a:rPr kumimoji="0" lang="en-GB" sz="1800" b="0" i="0" u="none" strike="noStrike" kern="1200" cap="none" spc="0" normalizeH="0" baseline="0" noProof="0">
                <a:ln>
                  <a:noFill/>
                </a:ln>
                <a:solidFill>
                  <a:srgbClr val="FEFFFF"/>
                </a:solidFill>
                <a:effectLst/>
                <a:uLnTx/>
                <a:uFillTx/>
                <a:latin typeface="Arial" panose="020B0604020202020204"/>
                <a:ea typeface="+mn-ea"/>
                <a:cs typeface="+mn-cs"/>
              </a:rPr>
              <a:t>Improving the quality and knowledge of measurement  </a:t>
            </a:r>
            <a:r>
              <a:rPr kumimoji="0" lang="en-GB" sz="1800"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 QA4EO, metrology</a:t>
            </a:r>
          </a:p>
          <a:p>
            <a:pPr marL="228600" marR="0" lvl="0" indent="-228600" algn="l" defTabSz="914400" rtl="0" eaLnBrk="1" fontAlgn="auto" latinLnBrk="0" hangingPunct="1">
              <a:lnSpc>
                <a:spcPct val="100000"/>
              </a:lnSpc>
              <a:spcBef>
                <a:spcPts val="800"/>
              </a:spcBef>
              <a:spcAft>
                <a:spcPts val="0"/>
              </a:spcAft>
              <a:buClrTx/>
              <a:buSzTx/>
              <a:buFontTx/>
              <a:buChar char="-"/>
              <a:tabLst/>
              <a:defRPr/>
            </a:pPr>
            <a:r>
              <a:rPr kumimoji="0" lang="en-GB" sz="1800"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Programmatic: Copernicus Quality reference,  distinction vs in-situ which is not tang</a:t>
            </a:r>
            <a:r>
              <a:rPr kumimoji="0" lang="en-US" sz="1800" b="0" i="0" u="none" strike="noStrike" kern="1200" cap="none" spc="0" normalizeH="0" baseline="0" noProof="0" err="1">
                <a:ln>
                  <a:noFill/>
                </a:ln>
                <a:solidFill>
                  <a:srgbClr val="FEFFFF"/>
                </a:solidFill>
                <a:effectLst/>
                <a:uLnTx/>
                <a:uFillTx/>
                <a:latin typeface="Arial" panose="020B0604020202020204"/>
                <a:ea typeface="+mn-ea"/>
                <a:cs typeface="+mn-cs"/>
              </a:rPr>
              <a:t>ible</a:t>
            </a: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to a funding agency and not (</a:t>
            </a:r>
            <a:r>
              <a:rPr kumimoji="0" lang="en-US" sz="1800" b="0" i="0" u="none" strike="noStrike" kern="1200" cap="none" spc="0" normalizeH="0" baseline="0" noProof="0" err="1">
                <a:ln>
                  <a:noFill/>
                </a:ln>
                <a:solidFill>
                  <a:srgbClr val="FEFFFF"/>
                </a:solidFill>
                <a:effectLst/>
                <a:uLnTx/>
                <a:uFillTx/>
                <a:latin typeface="Arial" panose="020B0604020202020204"/>
                <a:ea typeface="+mn-ea"/>
                <a:cs typeface="+mn-cs"/>
              </a:rPr>
              <a:t>necessarly</a:t>
            </a: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precise enough to argue for a validation program</a:t>
            </a:r>
          </a:p>
          <a:p>
            <a:pPr marL="228600" marR="0" lvl="0" indent="-228600" algn="l" defTabSz="914400" rtl="0" eaLnBrk="1" fontAlgn="auto" latinLnBrk="0" hangingPunct="1">
              <a:lnSpc>
                <a:spcPct val="100000"/>
              </a:lnSpc>
              <a:spcBef>
                <a:spcPts val="800"/>
              </a:spcBef>
              <a:spcAft>
                <a:spcPts val="0"/>
              </a:spcAft>
              <a:buClrTx/>
              <a:buSzTx/>
              <a:buFontTx/>
              <a:buChar char="-"/>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“Concept” and terminology – FRM – was used and presented for the first time in November 2013 at S3VT at ESRIN. </a:t>
            </a: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Name and concept was discussed for the 1</a:t>
            </a:r>
            <a:r>
              <a:rPr kumimoji="0" lang="en-US" sz="1800" b="0" i="0" u="none" strike="noStrike" kern="1200" cap="none" spc="0" normalizeH="0" baseline="30000" noProof="0">
                <a:ln>
                  <a:noFill/>
                </a:ln>
                <a:solidFill>
                  <a:srgbClr val="FEFFFF"/>
                </a:solidFill>
                <a:effectLst/>
                <a:uLnTx/>
                <a:uFillTx/>
                <a:latin typeface="Arial" panose="020B0604020202020204"/>
                <a:ea typeface="+mn-ea"/>
                <a:cs typeface="+mn-cs"/>
              </a:rPr>
              <a:t>st</a:t>
            </a: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time in Oct or Nov 2013 at ESTEC at (after) S3 MAG, where the need for distinguishing from in-situ was clearly expressed. </a:t>
            </a:r>
          </a:p>
          <a:p>
            <a:pPr marL="228600" marR="0" lvl="0" indent="-228600" algn="l" defTabSz="914400" rtl="0" eaLnBrk="1" fontAlgn="auto" latinLnBrk="0" hangingPunct="1">
              <a:lnSpc>
                <a:spcPct val="100000"/>
              </a:lnSpc>
              <a:spcBef>
                <a:spcPts val="80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Discussion Donlon, Ian Robinson and Goryl</a:t>
            </a: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a:t>
            </a:r>
          </a:p>
          <a:p>
            <a:pPr marL="228600" marR="0" lvl="0" indent="-228600" algn="l" defTabSz="914400" rtl="0" eaLnBrk="1" fontAlgn="auto" latinLnBrk="0" hangingPunct="1">
              <a:lnSpc>
                <a:spcPct val="100000"/>
              </a:lnSpc>
              <a:spcBef>
                <a:spcPts val="80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Name from Donlon</a:t>
            </a:r>
          </a:p>
          <a:p>
            <a:pPr marL="228600" marR="0" lvl="0" indent="-228600" algn="l" defTabSz="914400" rtl="0" eaLnBrk="1" fontAlgn="auto" latinLnBrk="0" hangingPunct="1">
              <a:lnSpc>
                <a:spcPct val="100000"/>
              </a:lnSpc>
              <a:spcBef>
                <a:spcPts val="800"/>
              </a:spcBef>
              <a:spcAft>
                <a:spcPts val="0"/>
              </a:spcAft>
              <a:buClrTx/>
              <a:buSzTx/>
              <a:buFont typeface="Wingdings" panose="05000000000000000000" pitchFamily="2" charset="2"/>
              <a:buChar char="à"/>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EFFFF"/>
                </a:solidFill>
                <a:effectLst/>
                <a:uLnTx/>
                <a:uFillTx/>
                <a:latin typeface="Arial" panose="020B0604020202020204"/>
                <a:ea typeface="+mn-ea"/>
                <a:cs typeface="+mn-cs"/>
              </a:rPr>
              <a:t>NB: the name and concept was created in 2013, but FRM existed before </a:t>
            </a:r>
            <a:r>
              <a:rPr kumimoji="0" lang="en-US" sz="1600"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 ex: MOBY, MIAMI experiments</a:t>
            </a: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rPr>
              <a:t>Monsieur Jourdain discovering that his everyday speech is called “prose”….(Molière)</a:t>
            </a: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800"/>
              </a:spcBef>
              <a:spcAft>
                <a:spcPts val="0"/>
              </a:spcAft>
              <a:buClrTx/>
              <a:buSzTx/>
              <a:buFontTx/>
              <a:buChar char="-"/>
              <a:tabLst/>
              <a:defRPr/>
            </a:pPr>
            <a:endParaRPr kumimoji="0" lang="en-GB" sz="1867" b="0" i="0" u="none" strike="noStrike" kern="1200" cap="none" spc="0" normalizeH="0" baseline="0" noProof="0">
              <a:ln>
                <a:noFill/>
              </a:ln>
              <a:solidFill>
                <a:srgbClr val="FEFFFF"/>
              </a:solidFill>
              <a:effectLst/>
              <a:uLnTx/>
              <a:uFillTx/>
              <a:latin typeface="Arial" panose="020B0604020202020204"/>
              <a:ea typeface="+mn-ea"/>
              <a:cs typeface="+mn-cs"/>
              <a:sym typeface="Wingdings" panose="05000000000000000000" pitchFamily="2" charset="2"/>
            </a:endParaRPr>
          </a:p>
          <a:p>
            <a:pPr marL="228600" marR="0" lvl="0" indent="-228600" algn="l" defTabSz="914400" rtl="0" eaLnBrk="1" fontAlgn="auto" latinLnBrk="0" hangingPunct="1">
              <a:lnSpc>
                <a:spcPct val="100000"/>
              </a:lnSpc>
              <a:spcBef>
                <a:spcPts val="800"/>
              </a:spcBef>
              <a:spcAft>
                <a:spcPts val="0"/>
              </a:spcAft>
              <a:buClrTx/>
              <a:buSzTx/>
              <a:buFontTx/>
              <a:buChar char="-"/>
              <a:tabLst/>
              <a:defRPr/>
            </a:pPr>
            <a:endParaRPr kumimoji="0" lang="en-GB" sz="1867"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9937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76059" y="2563268"/>
            <a:ext cx="5375420" cy="2535625"/>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133" b="1"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5175774" y="1724074"/>
            <a:ext cx="5373996" cy="83919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754795" y="1731704"/>
            <a:ext cx="4273286" cy="461665"/>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ESA missions </a:t>
            </a:r>
            <a:r>
              <a:rPr kumimoji="0" lang="en-GB" sz="2133" b="1" i="0" u="none" strike="noStrike" kern="1200" cap="none" spc="0" normalizeH="0" baseline="0" noProof="0">
                <a:ln>
                  <a:noFill/>
                </a:ln>
                <a:solidFill>
                  <a:prstClr val="white"/>
                </a:solidFill>
                <a:effectLst/>
                <a:uLnTx/>
                <a:uFillTx/>
                <a:latin typeface="Calibri" panose="020F0502020204030204"/>
                <a:ea typeface="+mn-ea"/>
                <a:cs typeface="+mn-cs"/>
              </a:rPr>
              <a:t>(e.g. Earth Explorers)</a:t>
            </a:r>
          </a:p>
        </p:txBody>
      </p:sp>
      <p:sp>
        <p:nvSpPr>
          <p:cNvPr id="10" name="Rectangle 9"/>
          <p:cNvSpPr/>
          <p:nvPr/>
        </p:nvSpPr>
        <p:spPr>
          <a:xfrm>
            <a:off x="5176058" y="5085552"/>
            <a:ext cx="5375423" cy="79633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5853097" y="5244168"/>
            <a:ext cx="4214552" cy="461665"/>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EUMETSAT missions </a:t>
            </a:r>
            <a:r>
              <a:rPr kumimoji="0" lang="en-GB" sz="2133" b="1" i="0" u="none" strike="noStrike" kern="1200" cap="none" spc="0" normalizeH="0" baseline="0" noProof="0">
                <a:ln>
                  <a:noFill/>
                </a:ln>
                <a:solidFill>
                  <a:prstClr val="white"/>
                </a:solidFill>
                <a:effectLst/>
                <a:uLnTx/>
                <a:uFillTx/>
                <a:latin typeface="Calibri" panose="020F0502020204030204"/>
                <a:ea typeface="+mn-ea"/>
                <a:cs typeface="+mn-cs"/>
              </a:rPr>
              <a:t>(e.g. </a:t>
            </a:r>
            <a:r>
              <a:rPr kumimoji="0" lang="en-GB" sz="2133" b="1" i="0" u="none" strike="noStrike" kern="1200" cap="none" spc="0" normalizeH="0" baseline="0" noProof="0" err="1">
                <a:ln>
                  <a:noFill/>
                </a:ln>
                <a:solidFill>
                  <a:prstClr val="white"/>
                </a:solidFill>
                <a:effectLst/>
                <a:uLnTx/>
                <a:uFillTx/>
                <a:latin typeface="Calibri" panose="020F0502020204030204"/>
                <a:ea typeface="+mn-ea"/>
                <a:cs typeface="+mn-cs"/>
              </a:rPr>
              <a:t>Metop</a:t>
            </a:r>
            <a:r>
              <a:rPr kumimoji="0" lang="en-GB" sz="2133" b="1"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3" name="Rectangle 12"/>
          <p:cNvSpPr/>
          <p:nvPr/>
        </p:nvSpPr>
        <p:spPr>
          <a:xfrm>
            <a:off x="2072333" y="5945191"/>
            <a:ext cx="8479147" cy="581925"/>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r-FR" sz="2133" b="0" i="0" u="none" strike="noStrike" kern="1200" cap="none" spc="0" normalizeH="0" baseline="0" noProof="0">
                <a:ln>
                  <a:noFill/>
                </a:ln>
                <a:solidFill>
                  <a:prstClr val="white"/>
                </a:solidFill>
                <a:effectLst/>
                <a:uLnTx/>
                <a:uFillTx/>
                <a:latin typeface="Calibri" panose="020F0502020204030204"/>
                <a:ea typeface="+mn-ea"/>
                <a:cs typeface="+mn-cs"/>
              </a:rPr>
              <a:t>National contributions </a:t>
            </a:r>
            <a:r>
              <a:rPr kumimoji="0" lang="fr-FR" sz="1867"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fr-FR" sz="1867" b="0" i="0" u="none" strike="noStrike" kern="1200" cap="none" spc="0" normalizeH="0" baseline="0" noProof="0" err="1">
                <a:ln>
                  <a:noFill/>
                </a:ln>
                <a:solidFill>
                  <a:prstClr val="white"/>
                </a:solidFill>
                <a:effectLst/>
                <a:uLnTx/>
                <a:uFillTx/>
                <a:latin typeface="Calibri" panose="020F0502020204030204"/>
                <a:ea typeface="+mn-ea"/>
                <a:cs typeface="+mn-cs"/>
              </a:rPr>
              <a:t>e.g</a:t>
            </a:r>
            <a:r>
              <a:rPr kumimoji="0" lang="fr-FR" sz="1867" b="0" i="0" u="none" strike="noStrike" kern="1200" cap="none" spc="0" normalizeH="0" baseline="0" noProof="0">
                <a:ln>
                  <a:noFill/>
                </a:ln>
                <a:solidFill>
                  <a:prstClr val="white"/>
                </a:solidFill>
                <a:effectLst/>
                <a:uLnTx/>
                <a:uFillTx/>
                <a:latin typeface="Calibri" panose="020F0502020204030204"/>
                <a:ea typeface="+mn-ea"/>
                <a:cs typeface="+mn-cs"/>
              </a:rPr>
              <a:t>. DLR </a:t>
            </a:r>
            <a:r>
              <a:rPr kumimoji="0" lang="fr-FR" sz="1867" b="0" i="0" u="none" strike="noStrike" kern="1200" cap="none" spc="0" normalizeH="0" baseline="0" noProof="0" err="1">
                <a:ln>
                  <a:noFill/>
                </a:ln>
                <a:solidFill>
                  <a:prstClr val="white"/>
                </a:solidFill>
                <a:effectLst/>
                <a:uLnTx/>
                <a:uFillTx/>
                <a:latin typeface="Calibri" panose="020F0502020204030204"/>
                <a:ea typeface="+mn-ea"/>
                <a:cs typeface="+mn-cs"/>
              </a:rPr>
              <a:t>FTIR</a:t>
            </a:r>
            <a:r>
              <a:rPr kumimoji="0" lang="fr-FR" sz="1867" b="0" i="0" u="none" strike="noStrike" kern="1200" cap="none" spc="0" normalizeH="0" baseline="0" noProof="0">
                <a:ln>
                  <a:noFill/>
                </a:ln>
                <a:solidFill>
                  <a:prstClr val="white"/>
                </a:solidFill>
                <a:effectLst/>
                <a:uLnTx/>
                <a:uFillTx/>
                <a:latin typeface="Calibri" panose="020F0502020204030204"/>
                <a:ea typeface="+mn-ea"/>
                <a:cs typeface="+mn-cs"/>
              </a:rPr>
              <a:t> Cal/Val, </a:t>
            </a:r>
            <a:r>
              <a:rPr kumimoji="0" lang="fr-FR" sz="1867" b="0" i="0" u="none" strike="noStrike" kern="1200" cap="none" spc="0" normalizeH="0" baseline="0" noProof="0" err="1">
                <a:ln>
                  <a:noFill/>
                </a:ln>
                <a:solidFill>
                  <a:prstClr val="white"/>
                </a:solidFill>
                <a:effectLst/>
                <a:uLnTx/>
                <a:uFillTx/>
                <a:latin typeface="Calibri" panose="020F0502020204030204"/>
                <a:ea typeface="+mn-ea"/>
                <a:cs typeface="+mn-cs"/>
              </a:rPr>
              <a:t>NSO</a:t>
            </a:r>
            <a:r>
              <a:rPr kumimoji="0" lang="fr-FR" sz="1867"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5" name="Pentagon 14"/>
          <p:cNvSpPr/>
          <p:nvPr/>
        </p:nvSpPr>
        <p:spPr>
          <a:xfrm>
            <a:off x="2072333" y="1724073"/>
            <a:ext cx="3682463" cy="4157812"/>
          </a:xfrm>
          <a:prstGeom prst="homePlate">
            <a:avLst>
              <a:gd name="adj" fmla="val 15748"/>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Diagram 17"/>
          <p:cNvGraphicFramePr/>
          <p:nvPr/>
        </p:nvGraphicFramePr>
        <p:xfrm>
          <a:off x="1990615" y="825622"/>
          <a:ext cx="8559156" cy="801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095236" y="1788708"/>
            <a:ext cx="3190385" cy="954300"/>
          </a:xfrm>
          <a:prstGeom prst="rect">
            <a:avLst/>
          </a:prstGeom>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867" b="1" i="0" u="none" strike="noStrike" kern="1200" cap="none" spc="0" normalizeH="0" baseline="0" noProof="0">
                <a:ln>
                  <a:noFill/>
                </a:ln>
                <a:solidFill>
                  <a:prstClr val="white"/>
                </a:solidFill>
                <a:effectLst/>
                <a:uLnTx/>
                <a:uFillTx/>
                <a:latin typeface="Calibri" panose="020F0502020204030204"/>
                <a:ea typeface="+mn-ea"/>
                <a:cs typeface="+mn-cs"/>
              </a:rPr>
              <a:t>FRM R&amp;D</a:t>
            </a:r>
            <a:r>
              <a:rPr kumimoji="0" lang="en-GB" sz="1867"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GB" sz="1867"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GB" sz="1867" b="0" i="0" u="none" strike="noStrike" kern="1200" cap="none" spc="0" normalizeH="0" baseline="0" noProof="0">
                <a:ln>
                  <a:noFill/>
                </a:ln>
                <a:solidFill>
                  <a:prstClr val="white"/>
                </a:solidFill>
                <a:effectLst/>
                <a:uLnTx/>
                <a:uFillTx/>
                <a:latin typeface="Calibri" panose="020F0502020204030204"/>
                <a:ea typeface="+mn-ea"/>
                <a:cs typeface="+mn-cs"/>
              </a:rPr>
              <a:t>concept, research, development, qualification + pre-operations</a:t>
            </a:r>
          </a:p>
        </p:txBody>
      </p:sp>
      <p:sp>
        <p:nvSpPr>
          <p:cNvPr id="23" name="TextBox 22"/>
          <p:cNvSpPr txBox="1"/>
          <p:nvPr/>
        </p:nvSpPr>
        <p:spPr>
          <a:xfrm>
            <a:off x="3376923" y="4625429"/>
            <a:ext cx="1123200" cy="318100"/>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FRM4AQ</a:t>
            </a:r>
          </a:p>
        </p:txBody>
      </p:sp>
      <p:sp>
        <p:nvSpPr>
          <p:cNvPr id="24" name="TextBox 23"/>
          <p:cNvSpPr txBox="1"/>
          <p:nvPr/>
        </p:nvSpPr>
        <p:spPr>
          <a:xfrm>
            <a:off x="2241726" y="2823539"/>
            <a:ext cx="1224631" cy="318100"/>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QA4EO frame</a:t>
            </a:r>
          </a:p>
        </p:txBody>
      </p:sp>
      <p:sp>
        <p:nvSpPr>
          <p:cNvPr id="27" name="TextBox 26"/>
          <p:cNvSpPr txBox="1"/>
          <p:nvPr/>
        </p:nvSpPr>
        <p:spPr>
          <a:xfrm>
            <a:off x="3407226" y="3414788"/>
            <a:ext cx="1062599" cy="318100"/>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FRM4DOAS</a:t>
            </a:r>
          </a:p>
        </p:txBody>
      </p:sp>
      <p:sp>
        <p:nvSpPr>
          <p:cNvPr id="28" name="TextBox 27"/>
          <p:cNvSpPr txBox="1"/>
          <p:nvPr/>
        </p:nvSpPr>
        <p:spPr>
          <a:xfrm>
            <a:off x="3370639" y="3833887"/>
            <a:ext cx="1123200" cy="318100"/>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FRM4GHG</a:t>
            </a:r>
          </a:p>
        </p:txBody>
      </p:sp>
      <p:sp>
        <p:nvSpPr>
          <p:cNvPr id="4" name="Rectangle 3"/>
          <p:cNvSpPr/>
          <p:nvPr/>
        </p:nvSpPr>
        <p:spPr>
          <a:xfrm>
            <a:off x="6481935" y="3630341"/>
            <a:ext cx="3390408" cy="318100"/>
          </a:xfrm>
          <a:prstGeom prst="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Atmosphere S5P FTIR TCCON/Max DOAS</a:t>
            </a:r>
          </a:p>
        </p:txBody>
      </p:sp>
      <p:sp>
        <p:nvSpPr>
          <p:cNvPr id="30" name="TextBox 29"/>
          <p:cNvSpPr txBox="1"/>
          <p:nvPr/>
        </p:nvSpPr>
        <p:spPr>
          <a:xfrm rot="21021279">
            <a:off x="640672" y="3696836"/>
            <a:ext cx="1899459" cy="1200329"/>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2400" b="1" i="1" u="none" strike="noStrike" kern="1200" cap="none" spc="0" normalizeH="0" baseline="0" noProof="0">
                <a:ln>
                  <a:noFill/>
                </a:ln>
                <a:solidFill>
                  <a:prstClr val="black"/>
                </a:solidFill>
                <a:effectLst/>
                <a:uLnTx/>
                <a:uFillTx/>
                <a:latin typeface="Calibri" panose="020F0502020204030204"/>
                <a:ea typeface="+mn-ea"/>
                <a:cs typeface="+mn-cs"/>
              </a:rPr>
              <a:t>Atmospheric chemistry (S5p)</a:t>
            </a:r>
          </a:p>
        </p:txBody>
      </p:sp>
      <p:sp>
        <p:nvSpPr>
          <p:cNvPr id="32" name="Rectangle 31"/>
          <p:cNvSpPr/>
          <p:nvPr/>
        </p:nvSpPr>
        <p:spPr>
          <a:xfrm>
            <a:off x="5831936" y="2806653"/>
            <a:ext cx="1677821" cy="318100"/>
          </a:xfrm>
          <a:prstGeom prst="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CINDI-2 campaign</a:t>
            </a:r>
          </a:p>
        </p:txBody>
      </p:sp>
      <p:cxnSp>
        <p:nvCxnSpPr>
          <p:cNvPr id="6" name="Straight Arrow Connector 5"/>
          <p:cNvCxnSpPr/>
          <p:nvPr/>
        </p:nvCxnSpPr>
        <p:spPr>
          <a:xfrm>
            <a:off x="4635908" y="3589195"/>
            <a:ext cx="1704928" cy="1744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652511" y="4780044"/>
            <a:ext cx="1734597" cy="0"/>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V="1">
            <a:off x="4634937" y="3879991"/>
            <a:ext cx="1705899" cy="302709"/>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536220" y="4579307"/>
            <a:ext cx="3390408" cy="318100"/>
          </a:xfrm>
          <a:prstGeom prst="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err="1">
                <a:ln>
                  <a:noFill/>
                </a:ln>
                <a:solidFill>
                  <a:prstClr val="black"/>
                </a:solidFill>
                <a:effectLst/>
                <a:uLnTx/>
                <a:uFillTx/>
                <a:latin typeface="Calibri" panose="020F0502020204030204"/>
                <a:ea typeface="+mn-ea"/>
                <a:cs typeface="+mn-cs"/>
              </a:rPr>
              <a:t>POp</a:t>
            </a: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 Pandonia ground-based operations</a:t>
            </a:r>
          </a:p>
        </p:txBody>
      </p:sp>
      <p:sp>
        <p:nvSpPr>
          <p:cNvPr id="25" name="TextBox 24"/>
          <p:cNvSpPr txBox="1"/>
          <p:nvPr/>
        </p:nvSpPr>
        <p:spPr>
          <a:xfrm>
            <a:off x="3370643" y="4182702"/>
            <a:ext cx="1123200" cy="318100"/>
          </a:xfrm>
          <a:prstGeom prst="rect">
            <a:avLst/>
          </a:prstGeom>
          <a:solidFill>
            <a:srgbClr val="92D050"/>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COCCON</a:t>
            </a:r>
          </a:p>
        </p:txBody>
      </p:sp>
      <p:sp>
        <p:nvSpPr>
          <p:cNvPr id="26" name="TextBox 25"/>
          <p:cNvSpPr txBox="1"/>
          <p:nvPr/>
        </p:nvSpPr>
        <p:spPr>
          <a:xfrm>
            <a:off x="1" y="1"/>
            <a:ext cx="3440685" cy="461665"/>
          </a:xfrm>
          <a:prstGeom prst="rect">
            <a:avLst/>
          </a:prstGeom>
          <a:solidFill>
            <a:srgbClr val="7030A0"/>
          </a:solid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Example with Sentinel-5P</a:t>
            </a:r>
          </a:p>
        </p:txBody>
      </p:sp>
    </p:spTree>
    <p:extLst>
      <p:ext uri="{BB962C8B-B14F-4D97-AF65-F5344CB8AC3E}">
        <p14:creationId xmlns:p14="http://schemas.microsoft.com/office/powerpoint/2010/main" val="2259402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60834-137E-7CF0-63D0-68474DDC9D9D}"/>
            </a:ext>
          </a:extLst>
        </p:cNvPr>
        <p:cNvGrpSpPr/>
        <p:nvPr/>
      </p:nvGrpSpPr>
      <p:grpSpPr>
        <a:xfrm>
          <a:off x="0" y="0"/>
          <a:ext cx="0" cy="0"/>
          <a:chOff x="0" y="0"/>
          <a:chExt cx="0" cy="0"/>
        </a:xfrm>
      </p:grpSpPr>
      <p:sp>
        <p:nvSpPr>
          <p:cNvPr id="37890" name="Title 1">
            <a:extLst>
              <a:ext uri="{FF2B5EF4-FFF2-40B4-BE49-F238E27FC236}">
                <a16:creationId xmlns:a16="http://schemas.microsoft.com/office/drawing/2014/main" id="{6269DF4D-2369-D411-0635-E91ECA5B53AF}"/>
              </a:ext>
            </a:extLst>
          </p:cNvPr>
          <p:cNvSpPr>
            <a:spLocks noGrp="1"/>
          </p:cNvSpPr>
          <p:nvPr>
            <p:ph type="title" idx="4294967295"/>
          </p:nvPr>
        </p:nvSpPr>
        <p:spPr>
          <a:xfrm>
            <a:off x="393600" y="90951"/>
            <a:ext cx="10051200" cy="1024467"/>
          </a:xfrm>
        </p:spPr>
        <p:txBody>
          <a:bodyPr>
            <a:normAutofit fontScale="90000"/>
          </a:bodyPr>
          <a:lstStyle/>
          <a:p>
            <a:r>
              <a:rPr lang="en-US" altLang="en-US" b="1"/>
              <a:t>FRM: from R&amp;D to Operations </a:t>
            </a:r>
            <a:br>
              <a:rPr lang="en-US" altLang="en-US" b="1"/>
            </a:br>
            <a:r>
              <a:rPr lang="en-US" altLang="en-US" b="1">
                <a:sym typeface="Wingdings" panose="05000000000000000000" pitchFamily="2" charset="2"/>
              </a:rPr>
              <a:t> </a:t>
            </a:r>
            <a:r>
              <a:rPr lang="en-US" altLang="en-US" b="1"/>
              <a:t>Evolution of science with Quality Standard and Reference</a:t>
            </a:r>
            <a:endParaRPr lang="en-GB" altLang="en-US" b="1"/>
          </a:p>
        </p:txBody>
      </p:sp>
      <p:sp>
        <p:nvSpPr>
          <p:cNvPr id="4" name="Rectangle 3">
            <a:extLst>
              <a:ext uri="{FF2B5EF4-FFF2-40B4-BE49-F238E27FC236}">
                <a16:creationId xmlns:a16="http://schemas.microsoft.com/office/drawing/2014/main" id="{71EB0CCE-EB3C-F424-6AE3-04D78F6EDF9C}"/>
              </a:ext>
            </a:extLst>
          </p:cNvPr>
          <p:cNvSpPr/>
          <p:nvPr/>
        </p:nvSpPr>
        <p:spPr>
          <a:xfrm>
            <a:off x="-55965" y="2122849"/>
            <a:ext cx="3107310"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The principles are simple: </a:t>
            </a:r>
          </a:p>
          <a:p>
            <a:pPr marL="355591" marR="0" lvl="2" indent="-241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Validation instruments  are characterised and intercalibrated in laboratories where the reference instrument are characterised and traceable to standards (metrology institutes (like NPL))</a:t>
            </a:r>
          </a:p>
          <a:p>
            <a:pPr marL="355591" marR="0" lvl="2" indent="-241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Measurements protocols are established</a:t>
            </a:r>
          </a:p>
          <a:p>
            <a:pPr marL="355591" marR="0" lvl="2" indent="-241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Field in-situ measurements (on sea, land, etc.) following protocols. Uncertainties budget are derived</a:t>
            </a:r>
          </a:p>
          <a:p>
            <a:pPr marL="355591" marR="0" lvl="2" indent="-241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Analysis and intercomparison between measurements</a:t>
            </a:r>
          </a:p>
          <a:p>
            <a:pPr marL="355591" marR="0" lvl="2" indent="-241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Workshop and Publications </a:t>
            </a:r>
          </a:p>
        </p:txBody>
      </p:sp>
      <p:sp>
        <p:nvSpPr>
          <p:cNvPr id="5" name="Rectangle 4">
            <a:extLst>
              <a:ext uri="{FF2B5EF4-FFF2-40B4-BE49-F238E27FC236}">
                <a16:creationId xmlns:a16="http://schemas.microsoft.com/office/drawing/2014/main" id="{96AE88F1-D5CF-F98B-54C5-B1F73C12B804}"/>
              </a:ext>
            </a:extLst>
          </p:cNvPr>
          <p:cNvSpPr/>
          <p:nvPr/>
        </p:nvSpPr>
        <p:spPr>
          <a:xfrm>
            <a:off x="2919180" y="2034632"/>
            <a:ext cx="2391960" cy="3754874"/>
          </a:xfrm>
          <a:prstGeom prst="rect">
            <a:avLst/>
          </a:prstGeom>
          <a:solidFill>
            <a:schemeClr val="bg1">
              <a:lumMod val="25000"/>
            </a:schemeClr>
          </a:solidFill>
        </p:spPr>
        <p:txBody>
          <a:bodyPr wrap="square">
            <a:spAutoFit/>
          </a:bodyPr>
          <a:lstStyle/>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FRM4STS</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FRM4SOC</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FRM4ALT</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FRM4SAR</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FRM4GHG</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FRM4DOAS</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FRM4VEG</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FRM4SM</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FRM4FLUO</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FRM4RADAR</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FRM4AQ</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…etc….</a:t>
            </a:r>
          </a:p>
          <a:p>
            <a:pPr marL="364058"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(list not exhaustive)</a:t>
            </a:r>
          </a:p>
          <a:p>
            <a:pPr marL="364058"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FFF"/>
              </a:solidFill>
              <a:effectLst/>
              <a:uLnTx/>
              <a:uFillTx/>
              <a:latin typeface="Arial" panose="020B0604020202020204"/>
              <a:ea typeface="+mn-ea"/>
              <a:cs typeface="+mn-cs"/>
            </a:endParaRPr>
          </a:p>
          <a:p>
            <a:pPr marL="114297"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 International participation and CEOS coordination</a:t>
            </a:r>
          </a:p>
        </p:txBody>
      </p:sp>
      <p:sp>
        <p:nvSpPr>
          <p:cNvPr id="6" name="Rectangle 5">
            <a:extLst>
              <a:ext uri="{FF2B5EF4-FFF2-40B4-BE49-F238E27FC236}">
                <a16:creationId xmlns:a16="http://schemas.microsoft.com/office/drawing/2014/main" id="{1D346DBD-B602-89EA-8826-0539D6D78469}"/>
              </a:ext>
            </a:extLst>
          </p:cNvPr>
          <p:cNvSpPr/>
          <p:nvPr/>
        </p:nvSpPr>
        <p:spPr>
          <a:xfrm>
            <a:off x="312420" y="1203635"/>
            <a:ext cx="4998720" cy="830997"/>
          </a:xfrm>
          <a:prstGeom prst="rect">
            <a:avLst/>
          </a:prstGeom>
          <a:solidFill>
            <a:schemeClr val="bg1">
              <a:lumMod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As part of the its R&amp;D budget (EOEP/FutureEO programmes), ESA has started several activities to qualify validation measurements as FRM:</a:t>
            </a:r>
          </a:p>
        </p:txBody>
      </p:sp>
      <p:sp>
        <p:nvSpPr>
          <p:cNvPr id="2" name="Callout: Right Arrow 1">
            <a:extLst>
              <a:ext uri="{FF2B5EF4-FFF2-40B4-BE49-F238E27FC236}">
                <a16:creationId xmlns:a16="http://schemas.microsoft.com/office/drawing/2014/main" id="{255AC2CE-555F-5BF7-73B1-FF2AD2E00B89}"/>
              </a:ext>
            </a:extLst>
          </p:cNvPr>
          <p:cNvSpPr/>
          <p:nvPr/>
        </p:nvSpPr>
        <p:spPr>
          <a:xfrm>
            <a:off x="5486400" y="1203635"/>
            <a:ext cx="762000" cy="4585871"/>
          </a:xfrm>
          <a:prstGeom prst="rightArrowCallout">
            <a:avLst/>
          </a:prstGeom>
          <a:solidFill>
            <a:schemeClr val="accent3">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2DEE761-E27B-3CE3-AA11-BA8F3EC8670E}"/>
              </a:ext>
            </a:extLst>
          </p:cNvPr>
          <p:cNvSpPr/>
          <p:nvPr/>
        </p:nvSpPr>
        <p:spPr>
          <a:xfrm>
            <a:off x="6262245" y="1159526"/>
            <a:ext cx="5257800" cy="830997"/>
          </a:xfrm>
          <a:prstGeom prst="rect">
            <a:avLst/>
          </a:prstGeom>
          <a:solidFill>
            <a:schemeClr val="bg1">
              <a:lumMod val="2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As part of the its “operation” budget (Copernicus/mission programmes), ESA supports some FRM operation</a:t>
            </a:r>
          </a:p>
        </p:txBody>
      </p:sp>
      <p:sp>
        <p:nvSpPr>
          <p:cNvPr id="7" name="Rectangle 6">
            <a:extLst>
              <a:ext uri="{FF2B5EF4-FFF2-40B4-BE49-F238E27FC236}">
                <a16:creationId xmlns:a16="http://schemas.microsoft.com/office/drawing/2014/main" id="{CCE60CDF-F970-AA10-894E-094187272296}"/>
              </a:ext>
            </a:extLst>
          </p:cNvPr>
          <p:cNvSpPr/>
          <p:nvPr/>
        </p:nvSpPr>
        <p:spPr>
          <a:xfrm>
            <a:off x="6286500" y="1999887"/>
            <a:ext cx="2391960" cy="3754874"/>
          </a:xfrm>
          <a:prstGeom prst="rect">
            <a:avLst/>
          </a:prstGeom>
          <a:solidFill>
            <a:schemeClr val="bg1">
              <a:lumMod val="25000"/>
            </a:schemeClr>
          </a:solidFill>
        </p:spPr>
        <p:txBody>
          <a:bodyPr wrap="square">
            <a:spAutoFit/>
          </a:bodyPr>
          <a:lstStyle/>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err="1">
                <a:ln>
                  <a:noFill/>
                </a:ln>
                <a:solidFill>
                  <a:srgbClr val="FEFFFF"/>
                </a:solidFill>
                <a:effectLst/>
                <a:uLnTx/>
                <a:uFillTx/>
                <a:latin typeface="Arial" panose="020B0604020202020204"/>
                <a:ea typeface="ＭＳ Ｐゴシック" charset="-128"/>
                <a:cs typeface="+mn-cs"/>
              </a:rPr>
              <a:t>RadCalNET</a:t>
            </a: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 </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Hypernet</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TCCON</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PANDONIA</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TIRCALNET</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ST3TART</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BOUSSOLE (past)</a:t>
            </a:r>
          </a:p>
          <a:p>
            <a:pPr marL="719649" marR="0" lvl="0" indent="-355591"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…etc….</a:t>
            </a:r>
          </a:p>
          <a:p>
            <a:pPr marL="364058"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endParaRPr>
          </a:p>
          <a:p>
            <a:pPr marL="364058"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(list not exhaustive)</a:t>
            </a:r>
          </a:p>
          <a:p>
            <a:pPr marL="364058"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FFF"/>
              </a:solidFill>
              <a:effectLst/>
              <a:uLnTx/>
              <a:uFillTx/>
              <a:latin typeface="Arial" panose="020B0604020202020204"/>
              <a:ea typeface="+mn-ea"/>
              <a:cs typeface="+mn-cs"/>
            </a:endParaRPr>
          </a:p>
          <a:p>
            <a:pPr marL="364058"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FFF"/>
              </a:solidFill>
              <a:effectLst/>
              <a:uLnTx/>
              <a:uFillTx/>
              <a:latin typeface="Arial" panose="020B0604020202020204"/>
              <a:ea typeface="+mn-ea"/>
              <a:cs typeface="+mn-cs"/>
            </a:endParaRPr>
          </a:p>
          <a:p>
            <a:pPr marL="364058"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EFFFF"/>
              </a:solidFill>
              <a:effectLst/>
              <a:uLnTx/>
              <a:uFillTx/>
              <a:latin typeface="Arial" panose="020B0604020202020204"/>
              <a:ea typeface="+mn-ea"/>
              <a:cs typeface="+mn-cs"/>
            </a:endParaRPr>
          </a:p>
          <a:p>
            <a:pPr marL="114297"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EFFFF"/>
                </a:solidFill>
                <a:effectLst/>
                <a:uLnTx/>
                <a:uFillTx/>
                <a:latin typeface="Arial" panose="020B0604020202020204"/>
                <a:ea typeface="ＭＳ Ｐゴシック" charset="-128"/>
                <a:cs typeface="+mn-cs"/>
              </a:rPr>
              <a:t>+ International participation and CEOS coordination</a:t>
            </a:r>
          </a:p>
        </p:txBody>
      </p:sp>
      <p:sp>
        <p:nvSpPr>
          <p:cNvPr id="8" name="Rectangle 7">
            <a:extLst>
              <a:ext uri="{FF2B5EF4-FFF2-40B4-BE49-F238E27FC236}">
                <a16:creationId xmlns:a16="http://schemas.microsoft.com/office/drawing/2014/main" id="{ECF6BCA9-FA19-55C4-219D-4D095CBDF74D}"/>
              </a:ext>
            </a:extLst>
          </p:cNvPr>
          <p:cNvSpPr/>
          <p:nvPr/>
        </p:nvSpPr>
        <p:spPr>
          <a:xfrm>
            <a:off x="8891145" y="2034632"/>
            <a:ext cx="3107310"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Support can be in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a:ln>
                <a:noFill/>
              </a:ln>
              <a:solidFill>
                <a:srgbClr val="FEFFFF"/>
              </a:solidFill>
              <a:effectLst/>
              <a:uLnTx/>
              <a:uFillTx/>
              <a:latin typeface="Arial" panose="020B0604020202020204"/>
              <a:ea typeface="ＭＳ Ｐゴシック" charset="-128"/>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supporting an instrument/station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Supporting the processing / qc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Supporting the data distribution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Supporting the algorithm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Improving timeliness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1" u="none" strike="noStrike" kern="1200" cap="none" spc="0" normalizeH="0" baseline="0" noProof="0">
                <a:ln>
                  <a:noFill/>
                </a:ln>
                <a:solidFill>
                  <a:srgbClr val="FEFFFF"/>
                </a:solidFill>
                <a:effectLst/>
                <a:uLnTx/>
                <a:uFillTx/>
                <a:latin typeface="Arial" panose="020B0604020202020204"/>
                <a:ea typeface="ＭＳ Ｐゴシック" charset="-128"/>
                <a:cs typeface="+mn-cs"/>
              </a:rPr>
              <a:t>…etc….</a:t>
            </a:r>
          </a:p>
        </p:txBody>
      </p:sp>
    </p:spTree>
    <p:extLst>
      <p:ext uri="{BB962C8B-B14F-4D97-AF65-F5344CB8AC3E}">
        <p14:creationId xmlns:p14="http://schemas.microsoft.com/office/powerpoint/2010/main" val="2801803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160" y="3364839"/>
            <a:ext cx="11795760" cy="910597"/>
          </a:xfrm>
          <a:prstGeom prst="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37160" y="1122088"/>
            <a:ext cx="11795760" cy="5509200"/>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FRM can be provided from a single location (e.g. transponders, corner reflectors) or from multiple locations (equipped with the qualified on-ground instrumentation).</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a:ln>
                  <a:noFill/>
                </a:ln>
                <a:solidFill>
                  <a:prstClr val="black"/>
                </a:solidFill>
                <a:effectLst/>
                <a:uLnTx/>
                <a:uFillTx/>
                <a:latin typeface="Calibri" panose="020F0502020204030204"/>
                <a:ea typeface="+mn-ea"/>
                <a:cs typeface="+mn-cs"/>
              </a:rPr>
              <a:t>FRM originating from multiple locations, i.e. FRM networks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are often the result of a coordinated effort in between multiple organisations, generally at global level (CEOS and WMO have been fundamental for triggering such activities).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Examples are the CEOS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RadCalNET (CNES, NASA, China ), the Pandonia Global Network (AQ mini-spectrometer network for satellite AQ validation - NASA, ESA, EPA), FTIR networks dedicated to the satellite GHG validation (large effort by Germany).</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GB" sz="2000" b="0" i="1"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We need to find the correct mechanisms to fund part of those FRM in the R&amp;D and for the </a:t>
            </a:r>
            <a:r>
              <a:rPr kumimoji="0" lang="en-GB" sz="1800" b="0" i="1" u="sng" strike="noStrike" kern="1200" cap="none" spc="0" normalizeH="0" baseline="0" noProof="0">
                <a:ln>
                  <a:noFill/>
                </a:ln>
                <a:solidFill>
                  <a:prstClr val="black"/>
                </a:solidFill>
                <a:effectLst/>
                <a:uLnTx/>
                <a:uFillTx/>
                <a:latin typeface="Calibri" panose="020F0502020204030204"/>
                <a:ea typeface="+mn-ea"/>
                <a:cs typeface="+mn-cs"/>
              </a:rPr>
              <a:t>operations</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 as these are critical for the mission characterisations (noting the interest and investment of several Member States). Sustainability is the biggest issue….</a:t>
            </a: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rPr>
              <a:t>Coordination / Cooperation with EEA –  Copernicus In-situ component is fundamental </a:t>
            </a: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GB" sz="2000" b="1" i="0" u="none" strike="noStrike" kern="1200" cap="none" spc="0" normalizeH="0" baseline="0" noProof="0">
                <a:ln>
                  <a:noFill/>
                </a:ln>
                <a:solidFill>
                  <a:srgbClr val="0070C0"/>
                </a:solidFill>
                <a:effectLst/>
                <a:uLnTx/>
                <a:uFillTx/>
                <a:latin typeface="Calibri" panose="020F0502020204030204"/>
                <a:ea typeface="+mn-ea"/>
                <a:cs typeface="+mn-cs"/>
                <a:sym typeface="Wingdings" panose="05000000000000000000" pitchFamily="2" charset="2"/>
              </a:rPr>
              <a:t> </a:t>
            </a: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sym typeface="Wingdings" panose="05000000000000000000" pitchFamily="2" charset="2"/>
              </a:rPr>
              <a:t>not all in-situ networks are FRM networks! </a:t>
            </a: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sym typeface="Wingdings" panose="05000000000000000000" pitchFamily="2" charset="2"/>
              </a:rPr>
              <a:t>Coordination / Cooperation with ERIC – European Research Infrastructure Consortium  - is important </a:t>
            </a:r>
          </a:p>
          <a:p>
            <a:pPr marL="742950" marR="0" lvl="1"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r>
              <a:rPr kumimoji="0" lang="en-GB" sz="2000" b="1" i="1" u="none" strike="noStrike" kern="1200" cap="none" spc="0" normalizeH="0" baseline="0" noProof="0">
                <a:ln>
                  <a:noFill/>
                </a:ln>
                <a:solidFill>
                  <a:srgbClr val="0070C0"/>
                </a:solidFill>
                <a:effectLst/>
                <a:uLnTx/>
                <a:uFillTx/>
                <a:latin typeface="Calibri" panose="020F0502020204030204"/>
                <a:ea typeface="+mn-ea"/>
                <a:cs typeface="+mn-cs"/>
                <a:sym typeface="Wingdings" panose="05000000000000000000" pitchFamily="2" charset="2"/>
              </a:rPr>
              <a:t>ICOS, ACTRIS, ARGO</a:t>
            </a: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1219170" rtl="0" eaLnBrk="1" fontAlgn="base" latinLnBrk="0" hangingPunct="1">
              <a:lnSpc>
                <a:spcPct val="100000"/>
              </a:lnSpc>
              <a:spcBef>
                <a:spcPct val="0"/>
              </a:spcBef>
              <a:spcAft>
                <a:spcPct val="0"/>
              </a:spcAft>
              <a:buClrTx/>
              <a:buSzTx/>
              <a:buFont typeface="Wingdings" panose="05000000000000000000" pitchFamily="2" charset="2"/>
              <a:buChar char="à"/>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0" y="1"/>
            <a:ext cx="2068964" cy="461665"/>
          </a:xfrm>
          <a:prstGeom prst="rect">
            <a:avLst/>
          </a:prstGeom>
          <a:solidFill>
            <a:schemeClr val="accent6"/>
          </a:solid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FRM Networks</a:t>
            </a:r>
          </a:p>
        </p:txBody>
      </p:sp>
      <p:sp>
        <p:nvSpPr>
          <p:cNvPr id="6" name="TextBox 5">
            <a:extLst>
              <a:ext uri="{FF2B5EF4-FFF2-40B4-BE49-F238E27FC236}">
                <a16:creationId xmlns:a16="http://schemas.microsoft.com/office/drawing/2014/main" id="{2908D99E-95B6-9947-A736-AD0C712634A2}"/>
              </a:ext>
            </a:extLst>
          </p:cNvPr>
          <p:cNvSpPr txBox="1"/>
          <p:nvPr/>
        </p:nvSpPr>
        <p:spPr>
          <a:xfrm>
            <a:off x="4414023" y="459290"/>
            <a:ext cx="3384260" cy="584775"/>
          </a:xfrm>
          <a:prstGeom prst="rect">
            <a:avLst/>
          </a:prstGeom>
          <a:noFill/>
          <a:ln>
            <a:solidFill>
              <a:schemeClr val="tx1"/>
            </a:solidFill>
          </a:ln>
        </p:spPr>
        <p:txBody>
          <a:bodyPr wrap="none" rtlCol="0">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n-ea"/>
                <a:cs typeface="+mn-cs"/>
              </a:rPr>
              <a:t>FRM and networks</a:t>
            </a:r>
          </a:p>
        </p:txBody>
      </p:sp>
      <p:sp>
        <p:nvSpPr>
          <p:cNvPr id="4" name="Rectangle 3">
            <a:extLst>
              <a:ext uri="{FF2B5EF4-FFF2-40B4-BE49-F238E27FC236}">
                <a16:creationId xmlns:a16="http://schemas.microsoft.com/office/drawing/2014/main" id="{1BF3FB54-4F7C-772E-52AA-A0DB75B8F01D}"/>
              </a:ext>
            </a:extLst>
          </p:cNvPr>
          <p:cNvSpPr/>
          <p:nvPr/>
        </p:nvSpPr>
        <p:spPr>
          <a:xfrm>
            <a:off x="137160" y="4655820"/>
            <a:ext cx="11795760" cy="13868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359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4A6D-A24B-761E-D202-4ADBB744B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8616D-02DF-0317-D6C3-860DD4B55C40}"/>
              </a:ext>
            </a:extLst>
          </p:cNvPr>
          <p:cNvSpPr>
            <a:spLocks noGrp="1"/>
          </p:cNvSpPr>
          <p:nvPr>
            <p:ph type="title"/>
          </p:nvPr>
        </p:nvSpPr>
        <p:spPr/>
        <p:txBody>
          <a:bodyPr/>
          <a:lstStyle/>
          <a:p>
            <a:r>
              <a:rPr lang="en-GB"/>
              <a:t>Some thoughts</a:t>
            </a:r>
          </a:p>
        </p:txBody>
      </p:sp>
      <p:sp>
        <p:nvSpPr>
          <p:cNvPr id="3" name="Rectangle 2">
            <a:extLst>
              <a:ext uri="{FF2B5EF4-FFF2-40B4-BE49-F238E27FC236}">
                <a16:creationId xmlns:a16="http://schemas.microsoft.com/office/drawing/2014/main" id="{7C5883F1-37CB-CE76-F9DB-A2C7636E38FB}"/>
              </a:ext>
            </a:extLst>
          </p:cNvPr>
          <p:cNvSpPr/>
          <p:nvPr/>
        </p:nvSpPr>
        <p:spPr>
          <a:xfrm>
            <a:off x="321992" y="912114"/>
            <a:ext cx="11709988" cy="4910190"/>
          </a:xfrm>
          <a:prstGeom prst="rect">
            <a:avLst/>
          </a:prstGeom>
        </p:spPr>
        <p:txBody>
          <a:bodyPr wrap="square">
            <a:spAutoFit/>
          </a:bodyPr>
          <a:lstStyle/>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GB" altLang="en-US" sz="1995" b="0" i="0" u="none" strike="noStrike" kern="1200" cap="none" spc="0" normalizeH="0" baseline="0" noProof="0">
              <a:ln>
                <a:noFill/>
              </a:ln>
              <a:solidFill>
                <a:srgbClr val="0070C0"/>
              </a:solidFill>
              <a:effectLst/>
              <a:uLnTx/>
              <a:uFillTx/>
              <a:latin typeface="Arial" panose="020B0604020202020204"/>
              <a:ea typeface="+mn-ea"/>
              <a:cs typeface="+mn-cs"/>
            </a:endParaRP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rPr>
              <a:t>The concept of FRM has been successful (used every where – China, USA, Australia…etc…</a:t>
            </a: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rPr>
              <a:t>It reinforces (reinforced) satellite Cal/Val programme</a:t>
            </a: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rPr>
              <a:t>It helps (helped) improving the trust in the data and facilitate interoperability</a:t>
            </a: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rPr>
              <a:t>It helps improving the quality of data / mission</a:t>
            </a: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rPr>
              <a:t>REFERENCE is requested (GSCIS main topic </a:t>
            </a:r>
            <a:r>
              <a:rPr kumimoji="0" lang="en-GB" altLang="en-US" sz="1396" b="0" i="0" u="none" strike="noStrike" kern="1200" cap="none" spc="0" normalizeH="0" baseline="0" noProof="0">
                <a:ln>
                  <a:noFill/>
                </a:ln>
                <a:solidFill>
                  <a:srgbClr val="0070C0"/>
                </a:solidFill>
                <a:effectLst/>
                <a:uLnTx/>
                <a:uFillTx/>
                <a:latin typeface="Arial" panose="020B0604020202020204"/>
                <a:ea typeface="+mn-ea"/>
                <a:cs typeface="+mn-cs"/>
                <a:sym typeface="Wingdings" panose="05000000000000000000" pitchFamily="2" charset="2"/>
              </a:rPr>
              <a:t> find a reference) </a:t>
            </a:r>
          </a:p>
          <a:p>
            <a:pPr marL="742950" marR="0" lvl="1" indent="-285750" algn="l" defTabSz="911931" rtl="0" eaLnBrk="1" fontAlgn="auto" latinLnBrk="0" hangingPunct="1">
              <a:lnSpc>
                <a:spcPct val="100000"/>
              </a:lnSpc>
              <a:spcBef>
                <a:spcPts val="0"/>
              </a:spcBef>
              <a:spcAft>
                <a:spcPts val="0"/>
              </a:spcAft>
              <a:buClrTx/>
              <a:buSzTx/>
              <a:buFontTx/>
              <a:buChar char="-"/>
              <a:tabLst/>
              <a:defRPr/>
            </a:pPr>
            <a:endPar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sym typeface="Wingdings" panose="05000000000000000000" pitchFamily="2" charset="2"/>
            </a:endParaRPr>
          </a:p>
          <a:p>
            <a:pPr marL="285750" marR="0" lvl="0"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 FRM concept is easy,  but questions remain….</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sym typeface="Wingdings" panose="05000000000000000000" pitchFamily="2" charset="2"/>
              </a:rPr>
              <a:t>FRM concept is extending </a:t>
            </a:r>
          </a:p>
          <a:p>
            <a:pPr marL="1200150" marR="0" lvl="2"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sym typeface="Wingdings" panose="05000000000000000000" pitchFamily="2" charset="2"/>
              </a:rPr>
              <a:t>FRMSAT (TRUTHS like) but what about Satellite or dataset ??? (Landsat), Model ? In-situ ? (not for satellite)</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FRM should be fit for purpose (FRM for SST…etc…)</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What is a FRM, what do we call FRM – ex: RADCALNET is a FRM or a network of FRM or is it the photometer or the photometer / site / protocols……</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Comparison (between satellite and FRM) is fundamental – see workshop Wednesday. We can have a perfect in-situ measurement (FRM) and poor comparison (weak protocols or algorithm)….</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We can have project called FRM4 that does not lead necessary to full FRM (step toward FRM), sometime it creates confusions. We have or will have interesting case – FRM4LC for example. Challenging….</a:t>
            </a:r>
          </a:p>
          <a:p>
            <a:pPr marL="742950" marR="0" lvl="1" indent="-285750" algn="l" defTabSz="911931" rtl="0" eaLnBrk="1" fontAlgn="auto" latinLnBrk="0" hangingPunct="1">
              <a:lnSpc>
                <a:spcPct val="100000"/>
              </a:lnSpc>
              <a:spcBef>
                <a:spcPts val="0"/>
              </a:spcBef>
              <a:spcAft>
                <a:spcPts val="0"/>
              </a:spcAft>
              <a:buClrTx/>
              <a:buSzTx/>
              <a:buFontTx/>
              <a:buChar char="-"/>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Qualification of FRM (by CEOS) has evolved: now the FRM is not black or white, It can be grey…(scale). Is it fully objective ? </a:t>
            </a:r>
          </a:p>
          <a:p>
            <a:pPr marL="742950" marR="0" lvl="1" indent="-285750" algn="l" defTabSz="911931" rtl="0" eaLnBrk="1" fontAlgn="auto" latinLnBrk="0" hangingPunct="1">
              <a:lnSpc>
                <a:spcPct val="100000"/>
              </a:lnSpc>
              <a:spcBef>
                <a:spcPts val="0"/>
              </a:spcBef>
              <a:spcAft>
                <a:spcPts val="0"/>
              </a:spcAft>
              <a:buClrTx/>
              <a:buSzTx/>
              <a:buFontTx/>
              <a:buChar char="-"/>
              <a:tabLst/>
              <a:defRPr/>
            </a:pPr>
            <a:endPar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endParaRPr>
          </a:p>
          <a:p>
            <a:pPr marL="457200" marR="0" lvl="1" indent="0" algn="l" defTabSz="911931" rtl="0" eaLnBrk="1" fontAlgn="auto" latinLnBrk="0" hangingPunct="1">
              <a:lnSpc>
                <a:spcPct val="100000"/>
              </a:lnSpc>
              <a:spcBef>
                <a:spcPts val="0"/>
              </a:spcBef>
              <a:spcAft>
                <a:spcPts val="0"/>
              </a:spcAft>
              <a:buClrTx/>
              <a:buSzTx/>
              <a:buFontTx/>
              <a:buNone/>
              <a:tabLst/>
              <a:defRPr/>
            </a:pPr>
            <a:endPar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endParaRPr>
          </a:p>
          <a:p>
            <a:pPr marL="0" marR="0" lvl="0" indent="0" algn="l" defTabSz="911931" rtl="0" eaLnBrk="1" fontAlgn="auto" latinLnBrk="0" hangingPunct="1">
              <a:lnSpc>
                <a:spcPct val="100000"/>
              </a:lnSpc>
              <a:spcBef>
                <a:spcPts val="0"/>
              </a:spcBef>
              <a:spcAft>
                <a:spcPts val="0"/>
              </a:spcAft>
              <a:buClrTx/>
              <a:buSzTx/>
              <a:buFontTx/>
              <a:buNone/>
              <a:tabLst/>
              <a:defRPr/>
            </a:pPr>
            <a:r>
              <a:rPr kumimoji="0" lang="en-GB" altLang="en-US" sz="1396" b="0" i="0" u="none" strike="noStrike" kern="1200" cap="none" spc="0" normalizeH="0" baseline="0" noProof="0">
                <a:ln>
                  <a:noFill/>
                </a:ln>
                <a:solidFill>
                  <a:srgbClr val="003249"/>
                </a:solidFill>
                <a:effectLst/>
                <a:uLnTx/>
                <a:uFillTx/>
                <a:latin typeface="Arial" panose="020B0604020202020204"/>
                <a:ea typeface="+mn-ea"/>
                <a:cs typeface="+mn-cs"/>
              </a:rPr>
              <a:t>- The concept is powerful, it is good if it is extending (FRMSAT), but we should also be careful of not loosing the relevance. </a:t>
            </a:r>
          </a:p>
          <a:p>
            <a:pPr marL="285750" marR="0" lvl="0" indent="-285750" algn="l" defTabSz="911931" rtl="0" eaLnBrk="1" fontAlgn="auto" latinLnBrk="0" hangingPunct="1">
              <a:lnSpc>
                <a:spcPct val="100000"/>
              </a:lnSpc>
              <a:spcBef>
                <a:spcPts val="0"/>
              </a:spcBef>
              <a:spcAft>
                <a:spcPts val="0"/>
              </a:spcAft>
              <a:buClrTx/>
              <a:buSzTx/>
              <a:buFontTx/>
              <a:buChar char="-"/>
              <a:tabLst/>
              <a:defRPr/>
            </a:pPr>
            <a:endParaRPr kumimoji="0" lang="en-GB" altLang="en-US" sz="1396" b="0"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3066113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Conclusion</a:t>
            </a:r>
          </a:p>
        </p:txBody>
      </p:sp>
      <p:sp>
        <p:nvSpPr>
          <p:cNvPr id="4" name="Rectangle 3"/>
          <p:cNvSpPr/>
          <p:nvPr/>
        </p:nvSpPr>
        <p:spPr>
          <a:xfrm>
            <a:off x="215312" y="3734291"/>
            <a:ext cx="11724802" cy="2516886"/>
          </a:xfrm>
          <a:prstGeom prst="rect">
            <a:avLst/>
          </a:prstGeom>
        </p:spPr>
        <p:txBody>
          <a:bodyPr wrap="square">
            <a:spAutoFit/>
          </a:bodyPr>
          <a:lstStyle/>
          <a:p>
            <a:pPr marL="284978" marR="0" lvl="0" indent="-284978" algn="l" defTabSz="911931"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396" b="1" i="1" u="none" strike="noStrike" kern="1200" cap="none" spc="0" normalizeH="0" baseline="0" noProof="0">
              <a:ln>
                <a:noFill/>
              </a:ln>
              <a:solidFill>
                <a:prstClr val="black">
                  <a:lumMod val="65000"/>
                  <a:lumOff val="35000"/>
                </a:prstClr>
              </a:solidFill>
              <a:effectLst/>
              <a:uLnTx/>
              <a:uFillTx/>
              <a:latin typeface="Calibri"/>
              <a:ea typeface="ＭＳ Ｐゴシック" charset="-128"/>
              <a:cs typeface="+mn-cs"/>
              <a:sym typeface="Wingdings" panose="05000000000000000000" pitchFamily="2" charset="2"/>
            </a:endParaRPr>
          </a:p>
          <a:p>
            <a:pPr marL="284978" marR="0" lvl="0" indent="-284978" algn="l" defTabSz="911931"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596" b="1" i="1" u="none" strike="noStrike" kern="1200" cap="none" spc="0" normalizeH="0" baseline="0" noProof="0">
              <a:ln>
                <a:noFill/>
              </a:ln>
              <a:solidFill>
                <a:prstClr val="black">
                  <a:lumMod val="65000"/>
                  <a:lumOff val="35000"/>
                </a:prstClr>
              </a:solidFill>
              <a:effectLst/>
              <a:uLnTx/>
              <a:uFillTx/>
              <a:latin typeface="Arial" panose="020B0604020202020204"/>
              <a:ea typeface="ＭＳ Ｐゴシック" charset="-128"/>
              <a:cs typeface="+mn-cs"/>
              <a:sym typeface="Wingdings" panose="05000000000000000000" pitchFamily="2" charset="2"/>
            </a:endParaRPr>
          </a:p>
          <a:p>
            <a:pPr marL="0" marR="0" lvl="0" indent="0" algn="l" defTabSz="911931" rtl="0" eaLnBrk="1" fontAlgn="auto" latinLnBrk="0" hangingPunct="1">
              <a:lnSpc>
                <a:spcPct val="100000"/>
              </a:lnSpc>
              <a:spcBef>
                <a:spcPts val="0"/>
              </a:spcBef>
              <a:spcAft>
                <a:spcPts val="0"/>
              </a:spcAft>
              <a:buClrTx/>
              <a:buSzTx/>
              <a:buFontTx/>
              <a:buNone/>
              <a:tabLst/>
              <a:defRPr/>
            </a:pPr>
            <a:r>
              <a:rPr kumimoji="0" lang="en-GB" altLang="en-US" sz="1995" b="1" i="0" u="sng" strike="noStrike" kern="1200" cap="none" spc="0" normalizeH="0" baseline="0" noProof="0">
                <a:ln>
                  <a:noFill/>
                </a:ln>
                <a:solidFill>
                  <a:srgbClr val="053249"/>
                </a:solidFill>
                <a:effectLst/>
                <a:uLnTx/>
                <a:uFillTx/>
                <a:latin typeface="Arial" panose="020B0604020202020204"/>
                <a:ea typeface="+mn-ea"/>
                <a:cs typeface="+mn-cs"/>
              </a:rPr>
              <a:t>From R&amp;D to Operations, ESA  provides a coherent and comprehensive system for data quality </a:t>
            </a:r>
          </a:p>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GB" altLang="en-US" sz="1995" b="0" i="0" u="none" strike="noStrike" kern="1200" cap="none" spc="0" normalizeH="0" baseline="0" noProof="0">
              <a:ln>
                <a:noFill/>
              </a:ln>
              <a:solidFill>
                <a:srgbClr val="053249"/>
              </a:solidFill>
              <a:effectLst/>
              <a:uLnTx/>
              <a:uFillTx/>
              <a:latin typeface="Arial" panose="020B0604020202020204"/>
              <a:ea typeface="+mn-ea"/>
              <a:cs typeface="+mn-cs"/>
            </a:endParaRPr>
          </a:p>
          <a:p>
            <a:pPr marL="0" marR="0" lvl="0" indent="0" algn="ctr" defTabSz="911931" rtl="0" eaLnBrk="1" fontAlgn="auto" latinLnBrk="0" hangingPunct="1">
              <a:lnSpc>
                <a:spcPct val="100000"/>
              </a:lnSpc>
              <a:spcBef>
                <a:spcPts val="0"/>
              </a:spcBef>
              <a:spcAft>
                <a:spcPts val="0"/>
              </a:spcAft>
              <a:buClrTx/>
              <a:buSzTx/>
              <a:buFontTx/>
              <a:buNone/>
              <a:tabLst/>
              <a:defRPr/>
            </a:pPr>
            <a:r>
              <a:rPr kumimoji="0" lang="en-GB" altLang="en-US" sz="1995" b="0" i="0" u="none" strike="noStrike" kern="1200" cap="none" spc="0" normalizeH="0" baseline="0" noProof="0">
                <a:ln>
                  <a:noFill/>
                </a:ln>
                <a:solidFill>
                  <a:srgbClr val="053249"/>
                </a:solidFill>
                <a:effectLst/>
                <a:uLnTx/>
                <a:uFillTx/>
                <a:latin typeface="Arial" panose="020B0604020202020204"/>
                <a:ea typeface="+mn-ea"/>
                <a:cs typeface="+mn-cs"/>
                <a:sym typeface="Wingdings" panose="05000000000000000000" pitchFamily="2" charset="2"/>
              </a:rPr>
              <a:t>Increasing the reliability of data  Quality Reference</a:t>
            </a:r>
          </a:p>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en-GB" altLang="en-US" sz="1995" b="0" i="0" u="none" strike="noStrike" kern="1200" cap="none" spc="0" normalizeH="0" baseline="0" noProof="0">
              <a:ln>
                <a:noFill/>
              </a:ln>
              <a:solidFill>
                <a:srgbClr val="053249"/>
              </a:solidFill>
              <a:effectLst/>
              <a:uLnTx/>
              <a:uFillTx/>
              <a:latin typeface="Arial" panose="020B0604020202020204"/>
              <a:ea typeface="+mn-ea"/>
              <a:cs typeface="+mn-cs"/>
              <a:sym typeface="Wingdings" panose="05000000000000000000" pitchFamily="2" charset="2"/>
            </a:endParaRPr>
          </a:p>
          <a:p>
            <a:pPr marL="0" marR="0" lvl="0" indent="0" algn="ctr" defTabSz="911931" rtl="0" eaLnBrk="1" fontAlgn="auto" latinLnBrk="0" hangingPunct="1">
              <a:lnSpc>
                <a:spcPct val="100000"/>
              </a:lnSpc>
              <a:spcBef>
                <a:spcPts val="0"/>
              </a:spcBef>
              <a:spcAft>
                <a:spcPts val="0"/>
              </a:spcAft>
              <a:buClrTx/>
              <a:buSzTx/>
              <a:buFontTx/>
              <a:buNone/>
              <a:tabLst/>
              <a:defRPr/>
            </a:pPr>
            <a:r>
              <a:rPr kumimoji="0" lang="en-GB" altLang="en-US" sz="1995" b="0" i="0" u="none" strike="noStrike" kern="1200" cap="none" spc="0" normalizeH="0" baseline="0" noProof="0">
                <a:ln>
                  <a:noFill/>
                </a:ln>
                <a:solidFill>
                  <a:srgbClr val="053249"/>
                </a:solidFill>
                <a:effectLst/>
                <a:uLnTx/>
                <a:uFillTx/>
                <a:latin typeface="Arial" panose="020B0604020202020204"/>
                <a:ea typeface="+mn-ea"/>
                <a:cs typeface="+mn-cs"/>
              </a:rPr>
              <a:t>Facilitating Sensor to sensor interoperability by establishing Cal/Val reference (FRM)</a:t>
            </a:r>
          </a:p>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GB" altLang="en-US" sz="1396" b="1"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mn-ea"/>
              <a:cs typeface="+mn-cs"/>
            </a:endParaRPr>
          </a:p>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GB" altLang="en-US" sz="1396" b="1" i="0" u="none" strike="noStrike" kern="1200" cap="none" spc="0" normalizeH="0" baseline="0" noProof="0">
              <a:ln>
                <a:noFill/>
              </a:ln>
              <a:solidFill>
                <a:prstClr val="black">
                  <a:lumMod val="50000"/>
                  <a:lumOff val="50000"/>
                </a:prstClr>
              </a:solidFill>
              <a:effectLst/>
              <a:uLnTx/>
              <a:uFillTx/>
              <a:latin typeface="Verdana" panose="020B0604030504040204" pitchFamily="34" charset="0"/>
              <a:ea typeface="+mn-ea"/>
              <a:cs typeface="+mn-cs"/>
            </a:endParaRPr>
          </a:p>
        </p:txBody>
      </p:sp>
      <p:sp>
        <p:nvSpPr>
          <p:cNvPr id="6" name="Rectangle 5"/>
          <p:cNvSpPr/>
          <p:nvPr/>
        </p:nvSpPr>
        <p:spPr>
          <a:xfrm>
            <a:off x="215311" y="1175789"/>
            <a:ext cx="11724802" cy="2302029"/>
          </a:xfrm>
          <a:prstGeom prst="rect">
            <a:avLst/>
          </a:prstGeom>
          <a:ln>
            <a:solidFill>
              <a:srgbClr val="006196"/>
            </a:solidFill>
          </a:ln>
        </p:spPr>
        <p:txBody>
          <a:bodyPr wrap="square">
            <a:spAutoFit/>
          </a:bodyPr>
          <a:lstStyle/>
          <a:p>
            <a:pPr marL="0" marR="0" lvl="0" indent="0" algn="l" defTabSz="911931" rtl="0" eaLnBrk="1" fontAlgn="auto" latinLnBrk="0" hangingPunct="1">
              <a:lnSpc>
                <a:spcPct val="100000"/>
              </a:lnSpc>
              <a:spcBef>
                <a:spcPts val="0"/>
              </a:spcBef>
              <a:spcAft>
                <a:spcPts val="0"/>
              </a:spcAft>
              <a:buClrTx/>
              <a:buSzTx/>
              <a:buFontTx/>
              <a:buNone/>
              <a:tabLst/>
              <a:defRPr/>
            </a:pPr>
            <a:r>
              <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There are a growing number of </a:t>
            </a:r>
            <a:r>
              <a:rPr kumimoji="0" lang="en-GB" altLang="en-US" sz="1596" b="0" i="0" u="sng"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public and commercial providers </a:t>
            </a:r>
            <a:r>
              <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of Earth Observation data. Key to using data from these new sources is a </a:t>
            </a:r>
            <a:r>
              <a:rPr kumimoji="0" lang="en-GB" altLang="en-US" sz="1596" b="1" i="0" u="sng" strike="noStrike" kern="1200" cap="none" spc="0" normalizeH="0" baseline="0" noProof="0">
                <a:ln>
                  <a:noFill/>
                </a:ln>
                <a:solidFill>
                  <a:srgbClr val="0070C0"/>
                </a:solidFill>
                <a:effectLst/>
                <a:uLnTx/>
                <a:uFillTx/>
                <a:latin typeface="Arial" panose="020B0604020202020204"/>
                <a:ea typeface="+mn-ea"/>
                <a:cs typeface="+mn-cs"/>
              </a:rPr>
              <a:t>good understanding of their characteristics</a:t>
            </a:r>
            <a:r>
              <a:rPr kumimoji="0" lang="en-GB" altLang="en-US" sz="1596" b="0" i="0" u="none" strike="noStrike" kern="1200" cap="none" spc="0" normalizeH="0" baseline="0" noProof="0">
                <a:ln>
                  <a:noFill/>
                </a:ln>
                <a:solidFill>
                  <a:srgbClr val="0070C0"/>
                </a:solidFill>
                <a:effectLst/>
                <a:uLnTx/>
                <a:uFillTx/>
                <a:latin typeface="Arial" panose="020B0604020202020204"/>
                <a:ea typeface="+mn-ea"/>
                <a:cs typeface="+mn-cs"/>
              </a:rPr>
              <a:t>,</a:t>
            </a:r>
            <a:r>
              <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 how they are calibrated, and their quality and technical capabilities.</a:t>
            </a:r>
            <a:r>
              <a:rPr kumimoji="0" lang="en-GB" altLang="en-US" sz="1596" b="1" i="0" u="sng"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 </a:t>
            </a:r>
          </a:p>
          <a:p>
            <a:pPr marL="0" marR="0" lvl="0" indent="0" algn="l" defTabSz="911931" rtl="0" eaLnBrk="1" fontAlgn="auto" latinLnBrk="0" hangingPunct="1">
              <a:lnSpc>
                <a:spcPct val="100000"/>
              </a:lnSpc>
              <a:spcBef>
                <a:spcPts val="0"/>
              </a:spcBef>
              <a:spcAft>
                <a:spcPts val="0"/>
              </a:spcAft>
              <a:buClrTx/>
              <a:buSzTx/>
              <a:buFontTx/>
              <a:buNone/>
              <a:tabLst/>
              <a:defRPr/>
            </a:pPr>
            <a:r>
              <a:rPr kumimoji="0" lang="en-GB" altLang="en-US" sz="1596" b="1" i="0" u="sng" strike="noStrike" kern="1200" cap="none" spc="0" normalizeH="0" baseline="0" noProof="0">
                <a:ln>
                  <a:noFill/>
                </a:ln>
                <a:solidFill>
                  <a:srgbClr val="0070C0"/>
                </a:solidFill>
                <a:effectLst/>
                <a:uLnTx/>
                <a:uFillTx/>
                <a:latin typeface="Arial" panose="020B0604020202020204"/>
                <a:ea typeface="+mn-ea"/>
                <a:cs typeface="+mn-cs"/>
              </a:rPr>
              <a:t>Interoperability</a:t>
            </a:r>
            <a:r>
              <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 between satellites/products will allow to extend dramatically  the opportunities for global applications (agriculture, water use, forest and vegetation monitoring, pollution monitoring…etc…but also for climate applications). </a:t>
            </a:r>
          </a:p>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endParaRPr>
          </a:p>
          <a:p>
            <a:pPr marL="0" marR="0" lvl="0" indent="0" algn="l" defTabSz="911931" rtl="0" eaLnBrk="1" fontAlgn="auto" latinLnBrk="0" hangingPunct="1">
              <a:lnSpc>
                <a:spcPct val="100000"/>
              </a:lnSpc>
              <a:spcBef>
                <a:spcPts val="0"/>
              </a:spcBef>
              <a:spcAft>
                <a:spcPts val="0"/>
              </a:spcAft>
              <a:buClrTx/>
              <a:buSzTx/>
              <a:buFontTx/>
              <a:buNone/>
              <a:tabLst/>
              <a:defRPr/>
            </a:pPr>
            <a:r>
              <a:rPr kumimoji="0" lang="en-GB" altLang="en-US" sz="1596" b="0" i="0" u="sng"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The data can be used together only if we can trust its accuracy and characterisation. Therefore harmonisation in Calibration and Validation approaches are fundamental</a:t>
            </a:r>
            <a:r>
              <a:rPr kumimoji="0" lang="en-GB" altLang="en-US" sz="1596" b="0" i="0" u="none" strike="noStrike" kern="1200" cap="none" spc="0" normalizeH="0" baseline="0" noProof="0">
                <a:ln>
                  <a:noFill/>
                </a:ln>
                <a:solidFill>
                  <a:prstClr val="black">
                    <a:lumMod val="65000"/>
                    <a:lumOff val="35000"/>
                  </a:prstClr>
                </a:solidFill>
                <a:effectLst/>
                <a:uLnTx/>
                <a:uFillTx/>
                <a:latin typeface="Arial" panose="020B0604020202020204"/>
                <a:ea typeface="+mn-ea"/>
                <a:cs typeface="+mn-cs"/>
              </a:rPr>
              <a:t>.  </a:t>
            </a:r>
            <a:endParaRPr kumimoji="0" lang="en-US" altLang="en-US" sz="1596" b="1" i="1" u="none" strike="noStrike" kern="1200" cap="none" spc="0" normalizeH="0" baseline="0" noProof="0">
              <a:ln>
                <a:noFill/>
              </a:ln>
              <a:solidFill>
                <a:prstClr val="black">
                  <a:lumMod val="65000"/>
                  <a:lumOff val="35000"/>
                </a:prstClr>
              </a:solidFill>
              <a:effectLst/>
              <a:uLnTx/>
              <a:uFillTx/>
              <a:latin typeface="Arial" panose="020B0604020202020204"/>
              <a:ea typeface="ＭＳ Ｐゴシック" charset="-128"/>
              <a:cs typeface="+mn-cs"/>
              <a:sym typeface="Wingdings" panose="05000000000000000000" pitchFamily="2" charset="2"/>
            </a:endParaRPr>
          </a:p>
          <a:p>
            <a:pPr marL="284978" marR="0" lvl="0" indent="-284978" algn="l" defTabSz="911931"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altLang="en-US" sz="1596" b="1" i="1" u="none" strike="noStrike" kern="1200" cap="none" spc="0" normalizeH="0" baseline="0" noProof="0">
                <a:ln>
                  <a:noFill/>
                </a:ln>
                <a:solidFill>
                  <a:prstClr val="black">
                    <a:lumMod val="65000"/>
                    <a:lumOff val="35000"/>
                  </a:prstClr>
                </a:solidFill>
                <a:effectLst/>
                <a:uLnTx/>
                <a:uFillTx/>
                <a:latin typeface="Arial" panose="020B0604020202020204"/>
                <a:ea typeface="ＭＳ Ｐゴシック" charset="-128"/>
                <a:cs typeface="+mn-cs"/>
              </a:rPr>
              <a:t>Global  Earth Observation System of System can work if </a:t>
            </a:r>
            <a:r>
              <a:rPr kumimoji="0" lang="en-US" altLang="en-US" sz="1596" b="1" i="1" u="sng" strike="noStrike" kern="1200" cap="none" spc="0" normalizeH="0" baseline="0" noProof="0">
                <a:ln>
                  <a:noFill/>
                </a:ln>
                <a:solidFill>
                  <a:srgbClr val="FF0000"/>
                </a:solidFill>
                <a:effectLst/>
                <a:uLnTx/>
                <a:uFillTx/>
                <a:latin typeface="Arial" panose="020B0604020202020204"/>
                <a:ea typeface="ＭＳ Ｐゴシック" charset="-128"/>
                <a:cs typeface="+mn-cs"/>
              </a:rPr>
              <a:t>Quality Standard and Reference </a:t>
            </a:r>
            <a:r>
              <a:rPr kumimoji="0" lang="en-US" altLang="en-US" sz="1596" b="1" i="1" u="none" strike="noStrike" kern="1200" cap="none" spc="0" normalizeH="0" baseline="0" noProof="0">
                <a:ln>
                  <a:noFill/>
                </a:ln>
                <a:solidFill>
                  <a:prstClr val="black">
                    <a:lumMod val="65000"/>
                    <a:lumOff val="35000"/>
                  </a:prstClr>
                </a:solidFill>
                <a:effectLst/>
                <a:uLnTx/>
                <a:uFillTx/>
                <a:latin typeface="Arial" panose="020B0604020202020204"/>
                <a:ea typeface="ＭＳ Ｐゴシック" charset="-128"/>
                <a:cs typeface="+mn-cs"/>
              </a:rPr>
              <a:t>are put in place</a:t>
            </a:r>
          </a:p>
          <a:p>
            <a:pPr marL="0" marR="0" lvl="0" indent="0" algn="l" defTabSz="911931" rtl="0" eaLnBrk="1" fontAlgn="auto" latinLnBrk="0" hangingPunct="1">
              <a:lnSpc>
                <a:spcPct val="100000"/>
              </a:lnSpc>
              <a:spcBef>
                <a:spcPts val="0"/>
              </a:spcBef>
              <a:spcAft>
                <a:spcPts val="0"/>
              </a:spcAft>
              <a:buClrTx/>
              <a:buSzTx/>
              <a:buFontTx/>
              <a:buNone/>
              <a:tabLst/>
              <a:defRPr/>
            </a:pPr>
            <a:endParaRPr kumimoji="0" lang="en-US" sz="1596" b="1" i="1" u="none" strike="noStrike" kern="1200" cap="none" spc="0" normalizeH="0" baseline="0" noProof="0">
              <a:ln>
                <a:noFill/>
              </a:ln>
              <a:solidFill>
                <a:prstClr val="black">
                  <a:lumMod val="65000"/>
                  <a:lumOff val="35000"/>
                </a:prstClr>
              </a:solidFill>
              <a:effectLst/>
              <a:uLnTx/>
              <a:uFillTx/>
              <a:latin typeface="Arial" panose="020B0604020202020204"/>
              <a:ea typeface="ＭＳ Ｐゴシック" charset="-128"/>
              <a:cs typeface="+mn-cs"/>
              <a:sym typeface="Wingdings" panose="05000000000000000000" pitchFamily="2" charset="2"/>
            </a:endParaRPr>
          </a:p>
        </p:txBody>
      </p:sp>
    </p:spTree>
    <p:extLst>
      <p:ext uri="{BB962C8B-B14F-4D97-AF65-F5344CB8AC3E}">
        <p14:creationId xmlns:p14="http://schemas.microsoft.com/office/powerpoint/2010/main" val="924049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D921-C16B-EA0C-51B6-4D727D69F2DF}"/>
              </a:ext>
            </a:extLst>
          </p:cNvPr>
          <p:cNvSpPr>
            <a:spLocks noGrp="1"/>
          </p:cNvSpPr>
          <p:nvPr>
            <p:ph type="ctrTitle"/>
          </p:nvPr>
        </p:nvSpPr>
        <p:spPr/>
        <p:txBody>
          <a:bodyPr>
            <a:normAutofit/>
          </a:bodyPr>
          <a:lstStyle/>
          <a:p>
            <a:r>
              <a:rPr lang="en-IT"/>
              <a:t>ESA FRM Workshop </a:t>
            </a:r>
            <a:br>
              <a:rPr lang="en-IT"/>
            </a:br>
            <a:r>
              <a:rPr lang="en-IT"/>
              <a:t>List of ESA Projects</a:t>
            </a:r>
          </a:p>
        </p:txBody>
      </p:sp>
      <p:sp>
        <p:nvSpPr>
          <p:cNvPr id="3" name="Subtitle 2">
            <a:extLst>
              <a:ext uri="{FF2B5EF4-FFF2-40B4-BE49-F238E27FC236}">
                <a16:creationId xmlns:a16="http://schemas.microsoft.com/office/drawing/2014/main" id="{61FC0F8B-2943-8D92-89B0-5B6303AE103D}"/>
              </a:ext>
            </a:extLst>
          </p:cNvPr>
          <p:cNvSpPr>
            <a:spLocks noGrp="1"/>
          </p:cNvSpPr>
          <p:nvPr>
            <p:ph type="subTitle" idx="1"/>
          </p:nvPr>
        </p:nvSpPr>
        <p:spPr/>
        <p:txBody>
          <a:bodyPr/>
          <a:lstStyle/>
          <a:p>
            <a:r>
              <a:rPr lang="en-IT"/>
              <a:t>ESA-FRM Workshop</a:t>
            </a:r>
          </a:p>
          <a:p>
            <a:r>
              <a:rPr lang="en-IT"/>
              <a:t>18-22 May 2026</a:t>
            </a:r>
          </a:p>
        </p:txBody>
      </p:sp>
    </p:spTree>
    <p:extLst>
      <p:ext uri="{BB962C8B-B14F-4D97-AF65-F5344CB8AC3E}">
        <p14:creationId xmlns:p14="http://schemas.microsoft.com/office/powerpoint/2010/main" val="644411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64933" y="201445"/>
            <a:ext cx="10044023" cy="877729"/>
          </a:xfrm>
        </p:spPr>
        <p:txBody>
          <a:bodyPr anchor="ctr">
            <a:normAutofit/>
          </a:bodyPr>
          <a:lstStyle/>
          <a:p>
            <a:r>
              <a:rPr lang="en-IT" sz="3600">
                <a:solidFill>
                  <a:srgbClr val="FFFFFF"/>
                </a:solidFill>
              </a:rPr>
              <a:t>FRM4DOAS (</a:t>
            </a:r>
            <a:r>
              <a:rPr lang="en-GB" sz="3600">
                <a:solidFill>
                  <a:srgbClr val="FFFFFF"/>
                </a:solidFill>
              </a:rPr>
              <a:t>https://frm4doas.aeronomie.be</a:t>
            </a:r>
            <a:r>
              <a:rPr lang="en-IT" sz="3600">
                <a:solidFill>
                  <a:srgbClr val="FFFFFF"/>
                </a:solidFill>
              </a:rPr>
              <a:t>)</a:t>
            </a:r>
          </a:p>
        </p:txBody>
      </p:sp>
      <p:grpSp>
        <p:nvGrpSpPr>
          <p:cNvPr id="3" name="Group 2">
            <a:extLst>
              <a:ext uri="{FF2B5EF4-FFF2-40B4-BE49-F238E27FC236}">
                <a16:creationId xmlns:a16="http://schemas.microsoft.com/office/drawing/2014/main" id="{12BF5469-3EDE-6024-9BD7-16F7094BA498}"/>
              </a:ext>
            </a:extLst>
          </p:cNvPr>
          <p:cNvGrpSpPr/>
          <p:nvPr/>
        </p:nvGrpSpPr>
        <p:grpSpPr>
          <a:xfrm>
            <a:off x="373237" y="2331300"/>
            <a:ext cx="11182368" cy="3812809"/>
            <a:chOff x="568443" y="2331300"/>
            <a:chExt cx="11182368" cy="3812809"/>
          </a:xfrm>
        </p:grpSpPr>
        <p:sp>
          <p:nvSpPr>
            <p:cNvPr id="6" name="Oval 5">
              <a:extLst>
                <a:ext uri="{FF2B5EF4-FFF2-40B4-BE49-F238E27FC236}">
                  <a16:creationId xmlns:a16="http://schemas.microsoft.com/office/drawing/2014/main" id="{0B4BF720-41B6-9CDE-6D9C-FC9F7C62482A}"/>
                </a:ext>
              </a:extLst>
            </p:cNvPr>
            <p:cNvSpPr/>
            <p:nvPr/>
          </p:nvSpPr>
          <p:spPr>
            <a:xfrm>
              <a:off x="568443" y="2331300"/>
              <a:ext cx="1521212" cy="15212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descr="Theatre">
              <a:extLst>
                <a:ext uri="{FF2B5EF4-FFF2-40B4-BE49-F238E27FC236}">
                  <a16:creationId xmlns:a16="http://schemas.microsoft.com/office/drawing/2014/main" id="{6A2A6C03-BC36-4CD9-6CDF-1B927D5D05CD}"/>
                </a:ext>
              </a:extLst>
            </p:cNvPr>
            <p:cNvSpPr/>
            <p:nvPr/>
          </p:nvSpPr>
          <p:spPr>
            <a:xfrm>
              <a:off x="887898" y="2650755"/>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296553F2-BE87-B06A-B31C-93E2A923326B}"/>
                </a:ext>
              </a:extLst>
            </p:cNvPr>
            <p:cNvSpPr/>
            <p:nvPr/>
          </p:nvSpPr>
          <p:spPr>
            <a:xfrm>
              <a:off x="2415630" y="2331300"/>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Project start/end</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1"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2016/ to date</a:t>
              </a:r>
            </a:p>
            <a:p>
              <a:pPr marL="0" marR="0" lvl="0" indent="0" algn="l" defTabSz="48895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E97132"/>
                  </a:solidFill>
                  <a:effectLst/>
                  <a:uLnTx/>
                  <a:uFillTx/>
                  <a:latin typeface="Calibri"/>
                  <a:ea typeface="Calibri"/>
                  <a:cs typeface="Calibri"/>
                </a:rPr>
                <a:t>FRM4DOAS 1.0 2016/2021</a:t>
              </a:r>
              <a:endParaRPr kumimoji="0" lang="en-US" sz="1100" b="0" i="0" u="none" strike="noStrike" kern="1200" cap="none" spc="0" normalizeH="0" baseline="0" noProof="0">
                <a:ln>
                  <a:noFill/>
                </a:ln>
                <a:solidFill>
                  <a:srgbClr val="E97132"/>
                </a:solidFill>
                <a:effectLst/>
                <a:uLnTx/>
                <a:uFillTx/>
                <a:latin typeface="Calibri"/>
                <a:ea typeface="Calibri"/>
                <a:cs typeface="Calibri"/>
              </a:endParaRPr>
            </a:p>
            <a:p>
              <a:pPr marL="0" marR="0" lvl="0" indent="0" algn="l" defTabSz="48895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E97132"/>
                  </a:solidFill>
                  <a:effectLst/>
                  <a:uLnTx/>
                  <a:uFillTx/>
                  <a:latin typeface="Calibri"/>
                  <a:ea typeface="Calibri"/>
                  <a:cs typeface="Calibri"/>
                </a:rPr>
                <a:t>FRM4DOAS 2.0 2021/2026</a:t>
              </a:r>
              <a:endParaRPr kumimoji="0" lang="en-GB" sz="1800" b="0" i="0" u="none" strike="noStrike" kern="1200" cap="none" spc="0" normalizeH="0" baseline="0" noProof="0">
                <a:ln>
                  <a:noFill/>
                </a:ln>
                <a:solidFill>
                  <a:srgbClr val="E97132"/>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51408482-5D81-7221-9486-9A812E7B4446}"/>
                </a:ext>
              </a:extLst>
            </p:cNvPr>
            <p:cNvSpPr/>
            <p:nvPr/>
          </p:nvSpPr>
          <p:spPr>
            <a:xfrm>
              <a:off x="6276837" y="2331300"/>
              <a:ext cx="1521212" cy="15212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descr="Bullseye">
              <a:extLst>
                <a:ext uri="{FF2B5EF4-FFF2-40B4-BE49-F238E27FC236}">
                  <a16:creationId xmlns:a16="http://schemas.microsoft.com/office/drawing/2014/main" id="{086B193C-0CD5-4BE4-DC5E-C532A6653D44}"/>
                </a:ext>
              </a:extLst>
            </p:cNvPr>
            <p:cNvSpPr/>
            <p:nvPr/>
          </p:nvSpPr>
          <p:spPr>
            <a:xfrm>
              <a:off x="6637364" y="2650755"/>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6" name="Freeform 15">
              <a:extLst>
                <a:ext uri="{FF2B5EF4-FFF2-40B4-BE49-F238E27FC236}">
                  <a16:creationId xmlns:a16="http://schemas.microsoft.com/office/drawing/2014/main" id="{233491AF-50FB-506A-5252-E23E3CDB9266}"/>
                </a:ext>
              </a:extLst>
            </p:cNvPr>
            <p:cNvSpPr/>
            <p:nvPr/>
          </p:nvSpPr>
          <p:spPr>
            <a:xfrm>
              <a:off x="8165096" y="2331300"/>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Project Objectives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Develop a </a:t>
              </a: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centralized near-real-time (NRT)</a:t>
              </a: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 processing system for global MAX-DOAS observations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Harmonize worldwide MAX-DOAS measurements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Deliver harmonized atmospheric products including: total </a:t>
              </a: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O₃</a:t>
              </a: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 column, trop. and </a:t>
              </a:r>
              <a:r>
                <a:rPr kumimoji="0" lang="en-GB" sz="1100" b="0" i="0" u="none" strike="noStrike" kern="1200" cap="none" spc="0" normalizeH="0" baseline="0" noProof="0" err="1">
                  <a:ln>
                    <a:noFill/>
                  </a:ln>
                  <a:solidFill>
                    <a:srgbClr val="196B24">
                      <a:hueOff val="0"/>
                      <a:satOff val="0"/>
                      <a:lumOff val="0"/>
                      <a:alphaOff val="0"/>
                    </a:srgbClr>
                  </a:solidFill>
                  <a:effectLst/>
                  <a:uLnTx/>
                  <a:uFillTx/>
                  <a:latin typeface="Aptos" panose="02110004020202020204"/>
                  <a:ea typeface="+mn-ea"/>
                  <a:cs typeface="+mn-cs"/>
                </a:rPr>
                <a:t>strat</a:t>
              </a: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 </a:t>
              </a: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NO₂ </a:t>
              </a: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column and profile, trop. </a:t>
              </a: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HCHO </a:t>
              </a: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column , later extensions toward aerosols, cloud products and </a:t>
              </a:r>
              <a:r>
                <a:rPr kumimoji="0" lang="en-GB" sz="1100" b="1" i="0" u="none" strike="noStrike" kern="1200" cap="none" spc="0" normalizeH="0" baseline="0" noProof="0" err="1">
                  <a:ln>
                    <a:noFill/>
                  </a:ln>
                  <a:solidFill>
                    <a:srgbClr val="196B24">
                      <a:hueOff val="0"/>
                      <a:satOff val="0"/>
                      <a:lumOff val="0"/>
                      <a:alphaOff val="0"/>
                    </a:srgbClr>
                  </a:solidFill>
                  <a:effectLst/>
                  <a:uLnTx/>
                  <a:uFillTx/>
                  <a:latin typeface="Aptos" panose="02110004020202020204"/>
                  <a:ea typeface="+mn-ea"/>
                  <a:cs typeface="+mn-cs"/>
                </a:rPr>
                <a:t>BrO.</a:t>
              </a:r>
              <a:endPar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Produce Fiducial Reference Measurements (FRM) for validation of ESA atmospheric satellite missions.</a:t>
              </a:r>
              <a:endPar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1"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ACF05C1A-1935-75B1-1AFA-56999CE8FDEC}"/>
                </a:ext>
              </a:extLst>
            </p:cNvPr>
            <p:cNvSpPr/>
            <p:nvPr/>
          </p:nvSpPr>
          <p:spPr>
            <a:xfrm>
              <a:off x="568443" y="4622897"/>
              <a:ext cx="1521212" cy="15212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Rectangle 17" descr="Tick">
              <a:extLst>
                <a:ext uri="{FF2B5EF4-FFF2-40B4-BE49-F238E27FC236}">
                  <a16:creationId xmlns:a16="http://schemas.microsoft.com/office/drawing/2014/main" id="{A2BC6EF8-0B6B-915A-924B-6C3F0E3021E9}"/>
                </a:ext>
              </a:extLst>
            </p:cNvPr>
            <p:cNvSpPr/>
            <p:nvPr/>
          </p:nvSpPr>
          <p:spPr>
            <a:xfrm>
              <a:off x="887898" y="4942352"/>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DE29B196-05D6-E840-3C16-C73A5B6CC722}"/>
                </a:ext>
              </a:extLst>
            </p:cNvPr>
            <p:cNvSpPr/>
            <p:nvPr/>
          </p:nvSpPr>
          <p:spPr>
            <a:xfrm>
              <a:off x="2415630" y="4622897"/>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Expected Outcomes</a:t>
              </a: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100" b="1"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Harmonized international MAX-DOAS reference network</a:t>
              </a:r>
              <a:r>
                <a:rPr kumimoji="0" lang="en-GB" sz="11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 for atmospheric composition monitoring</a:t>
              </a:r>
            </a:p>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Operational delivery of quality-controlled datasets to: </a:t>
              </a:r>
              <a:r>
                <a:rPr kumimoji="0" lang="en-GB" sz="1100" b="1"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NDACC</a:t>
              </a:r>
              <a:r>
                <a:rPr kumimoji="0" lang="en-GB" sz="11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 Rapid Delivery and </a:t>
              </a:r>
              <a:r>
                <a:rPr kumimoji="0" lang="en-GB" sz="1100" b="1"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EVDC</a:t>
              </a:r>
              <a:endParaRPr kumimoji="0" lang="en-US" sz="1100" b="1" i="1"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A6FC3DA3-2583-A8CA-37DA-3C77A68ACC77}"/>
                </a:ext>
              </a:extLst>
            </p:cNvPr>
            <p:cNvSpPr/>
            <p:nvPr/>
          </p:nvSpPr>
          <p:spPr>
            <a:xfrm>
              <a:off x="6276837" y="4622897"/>
              <a:ext cx="1521212" cy="1521212"/>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Rectangle 20" descr="Handshake">
              <a:extLst>
                <a:ext uri="{FF2B5EF4-FFF2-40B4-BE49-F238E27FC236}">
                  <a16:creationId xmlns:a16="http://schemas.microsoft.com/office/drawing/2014/main" id="{3B40F25A-2B4D-5349-2358-7E18F8A98838}"/>
                </a:ext>
              </a:extLst>
            </p:cNvPr>
            <p:cNvSpPr/>
            <p:nvPr/>
          </p:nvSpPr>
          <p:spPr>
            <a:xfrm>
              <a:off x="6637364" y="4942352"/>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D09C9A9E-B562-1D61-C6F0-D01F2B2D3129}"/>
                </a:ext>
              </a:extLst>
            </p:cNvPr>
            <p:cNvSpPr/>
            <p:nvPr/>
          </p:nvSpPr>
          <p:spPr>
            <a:xfrm>
              <a:off x="8165096" y="4622897"/>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Open challenges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The network is made of several different instruments, some of which are in-house developed; furthermore, the calibration of the instruments is the responsibility of the PIs.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Scaling the infrastructure from demonstration level to sustained operational service handling many more stations and products.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Improving difficult retrievals for: clouds, aerosols,  urban NO₂, stratospheric </a:t>
              </a:r>
              <a:r>
                <a:rPr kumimoji="0" lang="en-GB" sz="1100" b="0" i="0" u="none" strike="noStrike" kern="1200" cap="none" spc="0" normalizeH="0" baseline="0" noProof="0" err="1">
                  <a:ln>
                    <a:noFill/>
                  </a:ln>
                  <a:solidFill>
                    <a:srgbClr val="A02B93">
                      <a:hueOff val="0"/>
                      <a:satOff val="0"/>
                      <a:lumOff val="0"/>
                      <a:alphaOff val="0"/>
                    </a:srgbClr>
                  </a:solidFill>
                  <a:effectLst/>
                  <a:uLnTx/>
                  <a:uFillTx/>
                  <a:latin typeface="Aptos" panose="02110004020202020204"/>
                  <a:ea typeface="+mn-ea"/>
                  <a:cs typeface="+mn-cs"/>
                </a:rPr>
                <a:t>BrO</a:t>
              </a: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 and additional trace gases.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Achieving full </a:t>
              </a:r>
              <a:r>
                <a:rPr kumimoji="0" lang="en-GB" sz="1100" b="1"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CEOS FRM </a:t>
              </a: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compliance (Metrology aspects)</a:t>
              </a:r>
            </a:p>
          </p:txBody>
        </p:sp>
      </p:grpSp>
      <p:pic>
        <p:nvPicPr>
          <p:cNvPr id="4" name="Picture 3">
            <a:extLst>
              <a:ext uri="{FF2B5EF4-FFF2-40B4-BE49-F238E27FC236}">
                <a16:creationId xmlns:a16="http://schemas.microsoft.com/office/drawing/2014/main" id="{1080C9C0-011F-120E-6DB9-F79E5AA21DF0}"/>
              </a:ext>
            </a:extLst>
          </p:cNvPr>
          <p:cNvPicPr>
            <a:picLocks noChangeAspect="1"/>
          </p:cNvPicPr>
          <p:nvPr/>
        </p:nvPicPr>
        <p:blipFill>
          <a:blip r:embed="rId7"/>
          <a:stretch>
            <a:fillRect/>
          </a:stretch>
        </p:blipFill>
        <p:spPr>
          <a:xfrm>
            <a:off x="8921620" y="182197"/>
            <a:ext cx="3105447" cy="1155515"/>
          </a:xfrm>
          <a:prstGeom prst="rect">
            <a:avLst/>
          </a:prstGeom>
        </p:spPr>
      </p:pic>
      <p:pic>
        <p:nvPicPr>
          <p:cNvPr id="7" name="Picture 6">
            <a:extLst>
              <a:ext uri="{FF2B5EF4-FFF2-40B4-BE49-F238E27FC236}">
                <a16:creationId xmlns:a16="http://schemas.microsoft.com/office/drawing/2014/main" id="{91367A2A-7FA8-B5AA-7C3D-9E1CA7778128}"/>
              </a:ext>
            </a:extLst>
          </p:cNvPr>
          <p:cNvPicPr>
            <a:picLocks noChangeAspect="1"/>
          </p:cNvPicPr>
          <p:nvPr/>
        </p:nvPicPr>
        <p:blipFill>
          <a:blip r:embed="rId8"/>
          <a:stretch>
            <a:fillRect/>
          </a:stretch>
        </p:blipFill>
        <p:spPr>
          <a:xfrm>
            <a:off x="0" y="1170273"/>
            <a:ext cx="12023940" cy="801596"/>
          </a:xfrm>
          <a:prstGeom prst="rect">
            <a:avLst/>
          </a:prstGeom>
        </p:spPr>
      </p:pic>
    </p:spTree>
    <p:extLst>
      <p:ext uri="{BB962C8B-B14F-4D97-AF65-F5344CB8AC3E}">
        <p14:creationId xmlns:p14="http://schemas.microsoft.com/office/powerpoint/2010/main" val="2694602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A578CA-FD1C-FFC7-6105-4DA1A5C773C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4BD95A-6D6F-B899-6E7C-0312DD75A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E468A411-83D3-8D50-8137-1DC62DFE2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F32F3BA-69EF-C210-27C5-A3EB7CDA6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B4EA0A04-05C0-0E7D-9E05-5E0120492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A09FCB38-A150-AD5E-CD9C-9974F823C421}"/>
              </a:ext>
            </a:extLst>
          </p:cNvPr>
          <p:cNvGrpSpPr/>
          <p:nvPr/>
        </p:nvGrpSpPr>
        <p:grpSpPr>
          <a:xfrm>
            <a:off x="373237" y="2331300"/>
            <a:ext cx="11182368" cy="3812809"/>
            <a:chOff x="568443" y="2331300"/>
            <a:chExt cx="11182368" cy="3812809"/>
          </a:xfrm>
        </p:grpSpPr>
        <p:sp>
          <p:nvSpPr>
            <p:cNvPr id="6" name="Oval 5">
              <a:extLst>
                <a:ext uri="{FF2B5EF4-FFF2-40B4-BE49-F238E27FC236}">
                  <a16:creationId xmlns:a16="http://schemas.microsoft.com/office/drawing/2014/main" id="{8E5763FE-5494-07E9-6595-7CB23A9E39B3}"/>
                </a:ext>
              </a:extLst>
            </p:cNvPr>
            <p:cNvSpPr/>
            <p:nvPr/>
          </p:nvSpPr>
          <p:spPr>
            <a:xfrm>
              <a:off x="568443" y="2331300"/>
              <a:ext cx="1521212" cy="152121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descr="Theatre">
              <a:extLst>
                <a:ext uri="{FF2B5EF4-FFF2-40B4-BE49-F238E27FC236}">
                  <a16:creationId xmlns:a16="http://schemas.microsoft.com/office/drawing/2014/main" id="{B2CA2DBE-3A6C-3583-988A-9D74663C74DC}"/>
                </a:ext>
              </a:extLst>
            </p:cNvPr>
            <p:cNvSpPr/>
            <p:nvPr/>
          </p:nvSpPr>
          <p:spPr>
            <a:xfrm>
              <a:off x="887898" y="2650755"/>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0" name="Freeform 9">
              <a:extLst>
                <a:ext uri="{FF2B5EF4-FFF2-40B4-BE49-F238E27FC236}">
                  <a16:creationId xmlns:a16="http://schemas.microsoft.com/office/drawing/2014/main" id="{EF7EF7AC-F237-19D0-3466-60D5A3EA27C5}"/>
                </a:ext>
              </a:extLst>
            </p:cNvPr>
            <p:cNvSpPr/>
            <p:nvPr/>
          </p:nvSpPr>
          <p:spPr>
            <a:xfrm>
              <a:off x="2415630" y="2331300"/>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Project start/end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2013/ to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ESA </a:t>
              </a:r>
              <a:r>
                <a:rPr kumimoji="0" lang="en-US" sz="1100" b="1" i="0" u="none" strike="noStrike" kern="1200" cap="none" spc="0" normalizeH="0" baseline="0" noProof="0" err="1">
                  <a:ln>
                    <a:noFill/>
                  </a:ln>
                  <a:solidFill>
                    <a:srgbClr val="E97132">
                      <a:hueOff val="0"/>
                      <a:satOff val="0"/>
                      <a:lumOff val="0"/>
                      <a:alphaOff val="0"/>
                    </a:srgbClr>
                  </a:solidFill>
                  <a:effectLst/>
                  <a:uLnTx/>
                  <a:uFillTx/>
                  <a:latin typeface="Aptos" panose="02110004020202020204"/>
                  <a:ea typeface="+mn-ea"/>
                  <a:cs typeface="+mn-cs"/>
                </a:rPr>
                <a:t>Pandonia</a:t>
              </a: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 Operations (</a:t>
              </a:r>
              <a:r>
                <a:rPr kumimoji="0" lang="en-US" sz="1100" b="1" i="0" u="none" strike="noStrike" kern="1200" cap="none" spc="0" normalizeH="0" baseline="0" noProof="0" err="1">
                  <a:ln>
                    <a:noFill/>
                  </a:ln>
                  <a:solidFill>
                    <a:srgbClr val="E97132">
                      <a:hueOff val="0"/>
                      <a:satOff val="0"/>
                      <a:lumOff val="0"/>
                      <a:alphaOff val="0"/>
                    </a:srgbClr>
                  </a:solidFill>
                  <a:effectLst/>
                  <a:uLnTx/>
                  <a:uFillTx/>
                  <a:latin typeface="Aptos" panose="02110004020202020204"/>
                  <a:ea typeface="+mn-ea"/>
                  <a:cs typeface="+mn-cs"/>
                </a:rPr>
                <a:t>POp</a:t>
              </a: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 </a:t>
              </a:r>
              <a:r>
                <a:rPr kumimoji="0" lang="en-US" sz="1100" b="0"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since 2018 and  </a:t>
              </a:r>
              <a:endParaRPr kumimoji="0" lang="en-US" sz="1100" b="0" i="1"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R&amp;D (FRM4AQ) </a:t>
              </a:r>
              <a:r>
                <a:rPr kumimoji="0" lang="en-US" sz="1100" b="0"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for instrument and algorithm evolution</a:t>
              </a:r>
              <a:endParaRPr kumimoji="0" lang="en-US" sz="1100" b="0" i="1"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9D489137-E56A-2A39-1F34-82779F3D145F}"/>
                </a:ext>
              </a:extLst>
            </p:cNvPr>
            <p:cNvSpPr/>
            <p:nvPr/>
          </p:nvSpPr>
          <p:spPr>
            <a:xfrm>
              <a:off x="6276837" y="2331300"/>
              <a:ext cx="1521212" cy="152121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13" descr="Bullseye">
              <a:extLst>
                <a:ext uri="{FF2B5EF4-FFF2-40B4-BE49-F238E27FC236}">
                  <a16:creationId xmlns:a16="http://schemas.microsoft.com/office/drawing/2014/main" id="{63B73447-9E20-63ED-75AF-0F6862D8F87E}"/>
                </a:ext>
              </a:extLst>
            </p:cNvPr>
            <p:cNvSpPr/>
            <p:nvPr/>
          </p:nvSpPr>
          <p:spPr>
            <a:xfrm>
              <a:off x="6637364" y="2650755"/>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6" name="Freeform 15">
              <a:extLst>
                <a:ext uri="{FF2B5EF4-FFF2-40B4-BE49-F238E27FC236}">
                  <a16:creationId xmlns:a16="http://schemas.microsoft.com/office/drawing/2014/main" id="{71293011-AF2F-49C7-F9F0-1579C0F5324A}"/>
                </a:ext>
              </a:extLst>
            </p:cNvPr>
            <p:cNvSpPr/>
            <p:nvPr/>
          </p:nvSpPr>
          <p:spPr>
            <a:xfrm>
              <a:off x="8165096" y="2331300"/>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spcFirstLastPara="0" vert="horz" wrap="square" lIns="0" tIns="0" rIns="0" bIns="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Project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Achieve long, uninterrupted,  well-maintained, homogeneously calibrated time-series of ground-based remote sensing  atmospheric measurements, </a:t>
              </a:r>
              <a:r>
                <a:rPr kumimoji="0" lang="en-US"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sym typeface="Wingdings" panose="05000000000000000000" pitchFamily="2" charset="2"/>
                </a:rPr>
                <a:t>target products: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sym typeface="Wingdings" panose="05000000000000000000" pitchFamily="2" charset="2"/>
                </a:rPr>
                <a:t>total &amp; tropospheric column: </a:t>
              </a:r>
              <a:r>
                <a:rPr kumimoji="0" lang="en-US"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O3, NO2</a:t>
              </a:r>
              <a:r>
                <a:rPr kumimoji="0" lang="en-US"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sym typeface="Wingding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sym typeface="Wingdings"/>
                </a:rPr>
                <a:t>additional products:  SO2, HCHO, aerosol,…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1"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Produce Fiducial Reference Measurements (FRM) for validation of ESA atmospheric satellite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In </a:t>
              </a:r>
              <a:r>
                <a:rPr kumimoji="0" lang="en-GB" sz="1100" b="1" i="0" u="none" strike="noStrike" kern="1200" cap="none" spc="0" normalizeH="0" baseline="0" noProof="0" err="1">
                  <a:ln>
                    <a:noFill/>
                  </a:ln>
                  <a:solidFill>
                    <a:srgbClr val="196B24">
                      <a:hueOff val="0"/>
                      <a:satOff val="0"/>
                      <a:lumOff val="0"/>
                      <a:alphaOff val="0"/>
                    </a:srgbClr>
                  </a:solidFill>
                  <a:effectLst/>
                  <a:uLnTx/>
                  <a:uFillTx/>
                  <a:latin typeface="Aptos" panose="02110004020202020204"/>
                  <a:ea typeface="+mn-ea"/>
                  <a:cs typeface="+mn-cs"/>
                </a:rPr>
                <a:t>POp</a:t>
              </a:r>
              <a:r>
                <a:rPr kumimoji="0" lang="en-GB" sz="1100" b="1"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 there is no instrumental and algorithmic development part, which is the responsibility of FRM4AQ.</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1"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p:txBody>
        </p:sp>
        <p:sp>
          <p:nvSpPr>
            <p:cNvPr id="17" name="Oval 16">
              <a:extLst>
                <a:ext uri="{FF2B5EF4-FFF2-40B4-BE49-F238E27FC236}">
                  <a16:creationId xmlns:a16="http://schemas.microsoft.com/office/drawing/2014/main" id="{C3D39696-F4FF-8CC0-D7CE-44A9E2704725}"/>
                </a:ext>
              </a:extLst>
            </p:cNvPr>
            <p:cNvSpPr/>
            <p:nvPr/>
          </p:nvSpPr>
          <p:spPr>
            <a:xfrm>
              <a:off x="568443" y="4622897"/>
              <a:ext cx="1521212" cy="152121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Rectangle 17" descr="Tick">
              <a:extLst>
                <a:ext uri="{FF2B5EF4-FFF2-40B4-BE49-F238E27FC236}">
                  <a16:creationId xmlns:a16="http://schemas.microsoft.com/office/drawing/2014/main" id="{441437C6-AC21-11B1-80D4-6CD6316295C2}"/>
                </a:ext>
              </a:extLst>
            </p:cNvPr>
            <p:cNvSpPr/>
            <p:nvPr/>
          </p:nvSpPr>
          <p:spPr>
            <a:xfrm>
              <a:off x="887898" y="4942352"/>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355ADFDF-0962-C089-02D4-4160018B43C1}"/>
                </a:ext>
              </a:extLst>
            </p:cNvPr>
            <p:cNvSpPr/>
            <p:nvPr/>
          </p:nvSpPr>
          <p:spPr>
            <a:xfrm>
              <a:off x="2415630" y="4622897"/>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spcFirstLastPara="0" vert="horz" wrap="square" lIns="0" tIns="0" rIns="0" bIns="0"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Expected Outcomes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err="1">
                  <a:ln>
                    <a:noFill/>
                  </a:ln>
                  <a:solidFill>
                    <a:srgbClr val="0F9ED6"/>
                  </a:solidFill>
                  <a:effectLst/>
                  <a:uLnTx/>
                  <a:uFillTx/>
                  <a:latin typeface="Aptos" panose="02110004020202020204"/>
                  <a:ea typeface="+mn-ea"/>
                  <a:cs typeface="+mn-cs"/>
                </a:rPr>
                <a:t>POp</a:t>
              </a:r>
              <a:r>
                <a:rPr kumimoji="0" lang="en-GB" sz="1100" b="1" i="0" u="none" strike="noStrike" kern="1200" cap="none" spc="0" normalizeH="0" baseline="0" noProof="0">
                  <a:ln>
                    <a:noFill/>
                  </a:ln>
                  <a:solidFill>
                    <a:srgbClr val="0F9ED6"/>
                  </a:solidFill>
                  <a:effectLst/>
                  <a:uLnTx/>
                  <a:uFillTx/>
                  <a:latin typeface="Aptos" panose="02110004020202020204"/>
                  <a:ea typeface="+mn-ea"/>
                  <a:cs typeface="+mn-cs"/>
                </a:rPr>
                <a:t>: </a:t>
              </a:r>
              <a:r>
                <a:rPr kumimoji="0" lang="en-US" sz="1100" b="0" i="0" u="none" strike="noStrike" kern="1200" cap="none" spc="0" normalizeH="0" baseline="0" noProof="0" err="1">
                  <a:ln>
                    <a:noFill/>
                  </a:ln>
                  <a:solidFill>
                    <a:srgbClr val="0F9ED6"/>
                  </a:solidFill>
                  <a:effectLst/>
                  <a:uLnTx/>
                  <a:uFillTx/>
                  <a:latin typeface="Aptos" panose="02110004020202020204"/>
                  <a:ea typeface="+mn-ea"/>
                  <a:cs typeface="+mn-cs"/>
                </a:rPr>
                <a:t>Pandonia</a:t>
              </a:r>
              <a:r>
                <a:rPr kumimoji="0" lang="en-US" sz="1100" b="0" i="0" u="none" strike="noStrike" kern="1200" cap="none" spc="0" normalizeH="0" baseline="0" noProof="0">
                  <a:ln>
                    <a:noFill/>
                  </a:ln>
                  <a:solidFill>
                    <a:srgbClr val="0F9ED6"/>
                  </a:solidFill>
                  <a:effectLst/>
                  <a:uLnTx/>
                  <a:uFillTx/>
                  <a:latin typeface="Aptos" panose="02110004020202020204"/>
                  <a:ea typeface="+mn-ea"/>
                  <a:cs typeface="+mn-cs"/>
                </a:rPr>
                <a:t> Global Network Instrument Support; </a:t>
              </a:r>
              <a:r>
                <a:rPr kumimoji="0" lang="en-GB" sz="1100" b="0" i="0" u="none" strike="noStrike" kern="1200" cap="none" spc="0" normalizeH="0" baseline="0" noProof="0">
                  <a:ln>
                    <a:noFill/>
                  </a:ln>
                  <a:solidFill>
                    <a:srgbClr val="0F9ED6"/>
                  </a:solidFill>
                  <a:effectLst/>
                  <a:uLnTx/>
                  <a:uFillTx/>
                  <a:latin typeface="Aptos" panose="02110004020202020204"/>
                  <a:ea typeface="+mn-ea"/>
                  <a:cs typeface="+mn-cs"/>
                </a:rPr>
                <a:t>Network Central Processing and Web Services; Network Operation Reporting; Instrument Evolution; Scientific Algorithm Development and Evolution; Validation Guidelines and Network Characterisation;  PGN Training, Workshops and Project Outreach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F9ED6"/>
                  </a:solidFill>
                  <a:effectLst/>
                  <a:uLnTx/>
                  <a:uFillTx/>
                  <a:latin typeface="Aptos" panose="02110004020202020204"/>
                  <a:ea typeface="+mn-ea"/>
                  <a:cs typeface="+mn-cs"/>
                </a:rPr>
                <a:t>FRM4AQ: </a:t>
              </a:r>
              <a:r>
                <a:rPr kumimoji="0" lang="en-GB" sz="11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Instrument and Processing Evolution; Scientific Algorithm Development &amp; Evolution; Validation Guidelines and Network Characterisation; </a:t>
              </a:r>
            </a:p>
          </p:txBody>
        </p:sp>
        <p:sp>
          <p:nvSpPr>
            <p:cNvPr id="20" name="Oval 19">
              <a:extLst>
                <a:ext uri="{FF2B5EF4-FFF2-40B4-BE49-F238E27FC236}">
                  <a16:creationId xmlns:a16="http://schemas.microsoft.com/office/drawing/2014/main" id="{53163D63-264A-4CFA-CAB8-DFA7DCDA6AEB}"/>
                </a:ext>
              </a:extLst>
            </p:cNvPr>
            <p:cNvSpPr/>
            <p:nvPr/>
          </p:nvSpPr>
          <p:spPr>
            <a:xfrm>
              <a:off x="6276837" y="4622897"/>
              <a:ext cx="1521212" cy="1521212"/>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Rectangle 20" descr="Handshake">
              <a:extLst>
                <a:ext uri="{FF2B5EF4-FFF2-40B4-BE49-F238E27FC236}">
                  <a16:creationId xmlns:a16="http://schemas.microsoft.com/office/drawing/2014/main" id="{F51F3507-8623-2010-5E27-4343A1E8A825}"/>
                </a:ext>
              </a:extLst>
            </p:cNvPr>
            <p:cNvSpPr/>
            <p:nvPr/>
          </p:nvSpPr>
          <p:spPr>
            <a:xfrm>
              <a:off x="6637364" y="4942352"/>
              <a:ext cx="882303" cy="882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00E1E643-7F08-F4D1-7E72-1FC4F95E65F7}"/>
                </a:ext>
              </a:extLst>
            </p:cNvPr>
            <p:cNvSpPr/>
            <p:nvPr/>
          </p:nvSpPr>
          <p:spPr>
            <a:xfrm>
              <a:off x="8165096" y="4622897"/>
              <a:ext cx="3585715" cy="1521212"/>
            </a:xfrm>
            <a:custGeom>
              <a:avLst/>
              <a:gdLst>
                <a:gd name="csX0" fmla="*/ 0 w 3585715"/>
                <a:gd name="csY0" fmla="*/ 0 h 1521212"/>
                <a:gd name="csX1" fmla="*/ 3585715 w 3585715"/>
                <a:gd name="csY1" fmla="*/ 0 h 1521212"/>
                <a:gd name="csX2" fmla="*/ 3585715 w 3585715"/>
                <a:gd name="csY2" fmla="*/ 1521212 h 1521212"/>
                <a:gd name="csX3" fmla="*/ 0 w 3585715"/>
                <a:gd name="csY3" fmla="*/ 1521212 h 1521212"/>
                <a:gd name="csX4" fmla="*/ 0 w 3585715"/>
                <a:gd name="csY4" fmla="*/ 0 h 1521212"/>
              </a:gdLst>
              <a:ahLst/>
              <a:cxnLst>
                <a:cxn ang="0">
                  <a:pos x="csX0" y="csY0"/>
                </a:cxn>
                <a:cxn ang="0">
                  <a:pos x="csX1" y="csY1"/>
                </a:cxn>
                <a:cxn ang="0">
                  <a:pos x="csX2" y="csY2"/>
                </a:cxn>
                <a:cxn ang="0">
                  <a:pos x="csX3" y="csY3"/>
                </a:cxn>
                <a:cxn ang="0">
                  <a:pos x="csX4" y="csY4"/>
                </a:cxn>
              </a:cxnLst>
              <a:rect l="l" t="t" r="r" b="b"/>
              <a:pathLst>
                <a:path w="3585715" h="1521212">
                  <a:moveTo>
                    <a:pt x="0" y="0"/>
                  </a:moveTo>
                  <a:lnTo>
                    <a:pt x="3585715" y="0"/>
                  </a:lnTo>
                  <a:lnTo>
                    <a:pt x="3585715" y="1521212"/>
                  </a:lnTo>
                  <a:lnTo>
                    <a:pt x="0" y="1521212"/>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Open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Long-term sustainability and funding of globally distributed validation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Extending coverage in </a:t>
              </a:r>
              <a:r>
                <a:rPr kumimoji="0" lang="en-GB" sz="1100" b="0" i="0" u="none" strike="noStrike" kern="1200" cap="none" spc="0" normalizeH="0" baseline="0" noProof="0" err="1">
                  <a:ln>
                    <a:noFill/>
                  </a:ln>
                  <a:solidFill>
                    <a:srgbClr val="A02B93">
                      <a:hueOff val="0"/>
                      <a:satOff val="0"/>
                      <a:lumOff val="0"/>
                      <a:alphaOff val="0"/>
                    </a:srgbClr>
                  </a:solidFill>
                  <a:effectLst/>
                  <a:uLnTx/>
                  <a:uFillTx/>
                  <a:latin typeface="Aptos" panose="02110004020202020204"/>
                  <a:ea typeface="+mn-ea"/>
                  <a:cs typeface="+mn-cs"/>
                </a:rPr>
                <a:t>undersampled</a:t>
              </a: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 regions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Achieving full FRM maturity and traceable uncertainty budgets </a:t>
              </a:r>
            </a:p>
          </p:txBody>
        </p:sp>
      </p:grpSp>
      <p:sp>
        <p:nvSpPr>
          <p:cNvPr id="24" name="Title 1">
            <a:extLst>
              <a:ext uri="{FF2B5EF4-FFF2-40B4-BE49-F238E27FC236}">
                <a16:creationId xmlns:a16="http://schemas.microsoft.com/office/drawing/2014/main" id="{61FBFBD5-5258-7BA2-0510-D554A41D11A8}"/>
              </a:ext>
            </a:extLst>
          </p:cNvPr>
          <p:cNvSpPr txBox="1">
            <a:spLocks/>
          </p:cNvSpPr>
          <p:nvPr/>
        </p:nvSpPr>
        <p:spPr>
          <a:xfrm>
            <a:off x="313977" y="98196"/>
            <a:ext cx="10044023" cy="877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T" sz="3000" b="0" i="0" u="none" strike="noStrike" kern="1200" cap="none" spc="0" normalizeH="0" baseline="0" noProof="0">
                <a:ln>
                  <a:noFill/>
                </a:ln>
                <a:solidFill>
                  <a:prstClr val="white"/>
                </a:solidFill>
                <a:effectLst/>
                <a:uLnTx/>
                <a:uFillTx/>
                <a:latin typeface="Aptos Display" panose="02110004020202020204"/>
                <a:ea typeface="+mj-ea"/>
                <a:cs typeface="+mj-cs"/>
              </a:rPr>
              <a:t>FRM4AQ </a:t>
            </a:r>
            <a:r>
              <a:rPr kumimoji="0" lang="nl-NL" sz="3000" b="0" i="0" u="none" strike="noStrike" kern="1200" cap="none" spc="0" normalizeH="0" baseline="0" noProof="0" err="1">
                <a:ln>
                  <a:noFill/>
                </a:ln>
                <a:solidFill>
                  <a:prstClr val="white"/>
                </a:solidFill>
                <a:effectLst/>
                <a:uLnTx/>
                <a:uFillTx/>
                <a:latin typeface="Aptos Display" panose="02110004020202020204"/>
                <a:ea typeface="+mj-ea"/>
                <a:cs typeface="+mj-cs"/>
              </a:rPr>
              <a:t>and</a:t>
            </a:r>
            <a:r>
              <a:rPr kumimoji="0" lang="nl-NL" sz="3000" b="0" i="0" u="none" strike="noStrike" kern="1200" cap="none" spc="0" normalizeH="0" baseline="0" noProof="0">
                <a:ln>
                  <a:noFill/>
                </a:ln>
                <a:solidFill>
                  <a:prstClr val="white"/>
                </a:solidFill>
                <a:effectLst/>
                <a:uLnTx/>
                <a:uFillTx/>
                <a:latin typeface="Aptos Display" panose="02110004020202020204"/>
                <a:ea typeface="+mj-ea"/>
                <a:cs typeface="+mj-cs"/>
              </a:rPr>
              <a:t> </a:t>
            </a:r>
            <a:r>
              <a:rPr kumimoji="0" lang="nl-NL" sz="3000" b="0" i="0" u="none" strike="noStrike" kern="1200" cap="none" spc="0" normalizeH="0" baseline="0" noProof="0" err="1">
                <a:ln>
                  <a:noFill/>
                </a:ln>
                <a:solidFill>
                  <a:prstClr val="white"/>
                </a:solidFill>
                <a:effectLst/>
                <a:uLnTx/>
                <a:uFillTx/>
                <a:latin typeface="Aptos Display" panose="02110004020202020204"/>
                <a:ea typeface="+mj-ea"/>
                <a:cs typeface="+mj-cs"/>
              </a:rPr>
              <a:t>POp</a:t>
            </a:r>
            <a:r>
              <a:rPr kumimoji="0" lang="nl-NL" sz="3000" b="0" i="0" u="none" strike="noStrike" kern="1200" cap="none" spc="0" normalizeH="0" baseline="0" noProof="0">
                <a:ln>
                  <a:noFill/>
                </a:ln>
                <a:solidFill>
                  <a:prstClr val="white"/>
                </a:solidFill>
                <a:effectLst/>
                <a:uLnTx/>
                <a:uFillTx/>
                <a:latin typeface="Aptos Display" panose="02110004020202020204"/>
                <a:ea typeface="+mj-ea"/>
                <a:cs typeface="+mj-cs"/>
              </a:rPr>
              <a:t> (</a:t>
            </a:r>
            <a:r>
              <a:rPr kumimoji="0" lang="en-US" sz="3000" b="0" i="0" u="sng" strike="noStrike" kern="1200" cap="none" spc="0" normalizeH="0" baseline="0" noProof="0">
                <a:ln>
                  <a:noFill/>
                </a:ln>
                <a:solidFill>
                  <a:prstClr val="white"/>
                </a:solidFill>
                <a:effectLst/>
                <a:uLnTx/>
                <a:uFillTx/>
                <a:latin typeface="Aptos Display" panose="02110004020202020204"/>
                <a:ea typeface="+mj-ea"/>
                <a:cs typeface="+mj-cs"/>
                <a:hlinkClick r:id="rId7">
                  <a:extLst>
                    <a:ext uri="{A12FA001-AC4F-418D-AE19-62706E023703}">
                      <ahyp:hlinkClr xmlns:ahyp="http://schemas.microsoft.com/office/drawing/2018/hyperlinkcolor" val="tx"/>
                    </a:ext>
                  </a:extLst>
                </a:hlinkClick>
              </a:rPr>
              <a:t>https://www.pandonia-global-network.org</a:t>
            </a:r>
            <a:r>
              <a:rPr kumimoji="0" lang="en-US" sz="3000" b="0" i="0" u="sng" strike="noStrike" kern="1200" cap="none" spc="0" normalizeH="0" baseline="0" noProof="0">
                <a:ln>
                  <a:noFill/>
                </a:ln>
                <a:solidFill>
                  <a:prstClr val="white"/>
                </a:solidFill>
                <a:effectLst/>
                <a:uLnTx/>
                <a:uFillTx/>
                <a:latin typeface="Aptos Display" panose="02110004020202020204"/>
                <a:ea typeface="+mj-ea"/>
                <a:cs typeface="+mj-cs"/>
              </a:rPr>
              <a:t>)</a:t>
            </a:r>
            <a:endParaRPr kumimoji="0" lang="en-IT" sz="30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pic>
        <p:nvPicPr>
          <p:cNvPr id="25" name="Picture 24" descr="Screen Shot 2019-09-16 at 09.25.57.png">
            <a:extLst>
              <a:ext uri="{FF2B5EF4-FFF2-40B4-BE49-F238E27FC236}">
                <a16:creationId xmlns:a16="http://schemas.microsoft.com/office/drawing/2014/main" id="{C366F25D-EED9-3DBA-A764-B80AA131A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2526" y="98196"/>
            <a:ext cx="1155497" cy="1303910"/>
          </a:xfrm>
          <a:prstGeom prst="rect">
            <a:avLst/>
          </a:prstGeom>
        </p:spPr>
      </p:pic>
      <p:pic>
        <p:nvPicPr>
          <p:cNvPr id="26" name="Picture 25">
            <a:extLst>
              <a:ext uri="{FF2B5EF4-FFF2-40B4-BE49-F238E27FC236}">
                <a16:creationId xmlns:a16="http://schemas.microsoft.com/office/drawing/2014/main" id="{A762ADD0-DB42-DA0B-AA59-F9955154B89E}"/>
              </a:ext>
            </a:extLst>
          </p:cNvPr>
          <p:cNvPicPr>
            <a:picLocks noChangeAspect="1"/>
          </p:cNvPicPr>
          <p:nvPr/>
        </p:nvPicPr>
        <p:blipFill>
          <a:blip r:embed="rId9"/>
          <a:srcRect t="2074"/>
          <a:stretch>
            <a:fillRect/>
          </a:stretch>
        </p:blipFill>
        <p:spPr>
          <a:xfrm>
            <a:off x="0" y="787977"/>
            <a:ext cx="7887478" cy="1308732"/>
          </a:xfrm>
          <a:prstGeom prst="rect">
            <a:avLst/>
          </a:prstGeom>
        </p:spPr>
      </p:pic>
    </p:spTree>
    <p:extLst>
      <p:ext uri="{BB962C8B-B14F-4D97-AF65-F5344CB8AC3E}">
        <p14:creationId xmlns:p14="http://schemas.microsoft.com/office/powerpoint/2010/main" val="2407189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4AC1C-35CC-0206-BEA8-6C728774D36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565FE5A-6566-7B95-C049-4B2B8ABD0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149D0425-7A76-7AEE-4F1B-940CE44F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FE322350-CAE4-5E30-E39D-DED99E68C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5D7250F-500A-456F-4673-73DC2C52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0379438-AB90-FDF6-89FF-912DAF7014B7}"/>
              </a:ext>
            </a:extLst>
          </p:cNvPr>
          <p:cNvSpPr>
            <a:spLocks noGrp="1"/>
          </p:cNvSpPr>
          <p:nvPr>
            <p:ph type="title"/>
          </p:nvPr>
        </p:nvSpPr>
        <p:spPr>
          <a:xfrm>
            <a:off x="2174125" y="108635"/>
            <a:ext cx="8400569" cy="877729"/>
          </a:xfrm>
        </p:spPr>
        <p:txBody>
          <a:bodyPr anchor="ctr">
            <a:normAutofit/>
          </a:bodyPr>
          <a:lstStyle/>
          <a:p>
            <a:r>
              <a:rPr lang="en-IT" sz="3600">
                <a:solidFill>
                  <a:srgbClr val="FFFFFF"/>
                </a:solidFill>
              </a:rPr>
              <a:t>FRM4GHG  (</a:t>
            </a:r>
            <a:r>
              <a:rPr lang="en-GB" sz="3600">
                <a:solidFill>
                  <a:srgbClr val="FFFFFF"/>
                </a:solidFill>
              </a:rPr>
              <a:t>https://frm4ghg.aeronomie.be/</a:t>
            </a:r>
            <a:r>
              <a:rPr lang="en-IT" sz="3600">
                <a:solidFill>
                  <a:srgbClr val="FFFFFF"/>
                </a:solidFill>
              </a:rPr>
              <a:t>)</a:t>
            </a:r>
          </a:p>
        </p:txBody>
      </p:sp>
      <p:graphicFrame>
        <p:nvGraphicFramePr>
          <p:cNvPr id="5" name="Content Placeholder 2">
            <a:extLst>
              <a:ext uri="{FF2B5EF4-FFF2-40B4-BE49-F238E27FC236}">
                <a16:creationId xmlns:a16="http://schemas.microsoft.com/office/drawing/2014/main" id="{17CAC40A-B679-AC11-8324-DE2DA7BCA5E4}"/>
              </a:ext>
            </a:extLst>
          </p:cNvPr>
          <p:cNvGraphicFramePr>
            <a:graphicFrameLocks noGrp="1"/>
          </p:cNvGraphicFramePr>
          <p:nvPr>
            <p:ph idx="1"/>
          </p:nvPr>
        </p:nvGraphicFramePr>
        <p:xfrm>
          <a:off x="2063735" y="1906660"/>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EF810AC-6734-804C-E319-2FC2C57817E6}"/>
              </a:ext>
            </a:extLst>
          </p:cNvPr>
          <p:cNvPicPr>
            <a:picLocks noChangeAspect="1"/>
          </p:cNvPicPr>
          <p:nvPr/>
        </p:nvPicPr>
        <p:blipFill>
          <a:blip r:embed="rId8"/>
          <a:stretch>
            <a:fillRect/>
          </a:stretch>
        </p:blipFill>
        <p:spPr>
          <a:xfrm>
            <a:off x="10674258" y="91879"/>
            <a:ext cx="1352809" cy="1352809"/>
          </a:xfrm>
          <a:prstGeom prst="rect">
            <a:avLst/>
          </a:prstGeom>
        </p:spPr>
      </p:pic>
      <p:pic>
        <p:nvPicPr>
          <p:cNvPr id="10" name="Picture 9">
            <a:extLst>
              <a:ext uri="{FF2B5EF4-FFF2-40B4-BE49-F238E27FC236}">
                <a16:creationId xmlns:a16="http://schemas.microsoft.com/office/drawing/2014/main" id="{0D67A1CD-711D-9E11-A8DE-B58F0177EE56}"/>
              </a:ext>
            </a:extLst>
          </p:cNvPr>
          <p:cNvPicPr>
            <a:picLocks noChangeAspect="1"/>
          </p:cNvPicPr>
          <p:nvPr/>
        </p:nvPicPr>
        <p:blipFill>
          <a:blip r:embed="rId9"/>
          <a:stretch>
            <a:fillRect/>
          </a:stretch>
        </p:blipFill>
        <p:spPr>
          <a:xfrm>
            <a:off x="19343" y="32179"/>
            <a:ext cx="1934981" cy="2536850"/>
          </a:xfrm>
          <a:prstGeom prst="rect">
            <a:avLst/>
          </a:prstGeom>
        </p:spPr>
      </p:pic>
    </p:spTree>
    <p:extLst>
      <p:ext uri="{BB962C8B-B14F-4D97-AF65-F5344CB8AC3E}">
        <p14:creationId xmlns:p14="http://schemas.microsoft.com/office/powerpoint/2010/main" val="1381571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D5FAAB-D457-26AC-7DBE-409A142AB73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20786E-69F9-003C-6CC8-CA56CBE5B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431312A-9AF0-9733-CB1F-17162EAFC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0F0A7ECA-2C4C-AFE4-8902-5020D9FB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B985DBB5-B72A-7E08-963D-DD5FB9032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EEB69F-AD68-B143-DC7B-044A72CCAB70}"/>
              </a:ext>
            </a:extLst>
          </p:cNvPr>
          <p:cNvSpPr>
            <a:spLocks noGrp="1"/>
          </p:cNvSpPr>
          <p:nvPr>
            <p:ph type="title"/>
          </p:nvPr>
        </p:nvSpPr>
        <p:spPr>
          <a:xfrm>
            <a:off x="164933" y="201445"/>
            <a:ext cx="10044023" cy="877729"/>
          </a:xfrm>
        </p:spPr>
        <p:txBody>
          <a:bodyPr anchor="ctr">
            <a:normAutofit fontScale="90000"/>
          </a:bodyPr>
          <a:lstStyle/>
          <a:p>
            <a:r>
              <a:rPr lang="en-IT" sz="3000">
                <a:solidFill>
                  <a:schemeClr val="bg1"/>
                </a:solidFill>
              </a:rPr>
              <a:t>COCCON </a:t>
            </a:r>
            <a:br>
              <a:rPr lang="en-IT" sz="3000">
                <a:solidFill>
                  <a:schemeClr val="bg1"/>
                </a:solidFill>
              </a:rPr>
            </a:br>
            <a:r>
              <a:rPr lang="en-IT" sz="2800">
                <a:solidFill>
                  <a:schemeClr val="bg1"/>
                </a:solidFill>
              </a:rPr>
              <a:t>(</a:t>
            </a:r>
            <a:r>
              <a:rPr lang="en-US" sz="2800">
                <a:solidFill>
                  <a:schemeClr val="bg1"/>
                </a:solidFill>
              </a:rPr>
              <a:t>https://</a:t>
            </a:r>
            <a:r>
              <a:rPr lang="en-US" sz="2800" err="1">
                <a:solidFill>
                  <a:schemeClr val="bg1"/>
                </a:solidFill>
              </a:rPr>
              <a:t>www.coccon.kit.edu</a:t>
            </a:r>
            <a:r>
              <a:rPr lang="en-US" sz="2800">
                <a:solidFill>
                  <a:schemeClr val="bg1"/>
                </a:solidFill>
              </a:rPr>
              <a:t>/</a:t>
            </a:r>
            <a:r>
              <a:rPr lang="en-US" sz="2800" err="1">
                <a:solidFill>
                  <a:schemeClr val="bg1"/>
                </a:solidFill>
              </a:rPr>
              <a:t>index.php</a:t>
            </a:r>
            <a:r>
              <a:rPr lang="en-IT" sz="2800">
                <a:solidFill>
                  <a:schemeClr val="bg1"/>
                </a:solidFill>
              </a:rPr>
              <a:t>)</a:t>
            </a:r>
          </a:p>
        </p:txBody>
      </p:sp>
      <p:graphicFrame>
        <p:nvGraphicFramePr>
          <p:cNvPr id="5" name="Content Placeholder 2">
            <a:extLst>
              <a:ext uri="{FF2B5EF4-FFF2-40B4-BE49-F238E27FC236}">
                <a16:creationId xmlns:a16="http://schemas.microsoft.com/office/drawing/2014/main" id="{0ED12BF1-B7B7-7914-DC42-949F366411E9}"/>
              </a:ext>
            </a:extLst>
          </p:cNvPr>
          <p:cNvGraphicFramePr>
            <a:graphicFrameLocks noGrp="1"/>
          </p:cNvGraphicFramePr>
          <p:nvPr>
            <p:ph idx="1"/>
          </p:nvPr>
        </p:nvGraphicFramePr>
        <p:xfrm>
          <a:off x="1510118" y="2012389"/>
          <a:ext cx="9346679" cy="4408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fik 7">
            <a:extLst>
              <a:ext uri="{FF2B5EF4-FFF2-40B4-BE49-F238E27FC236}">
                <a16:creationId xmlns:a16="http://schemas.microsoft.com/office/drawing/2014/main" id="{FA782C19-AAAF-95BA-3FBC-636669FF7E9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0160428" y="55135"/>
            <a:ext cx="1954560" cy="1170347"/>
          </a:xfrm>
          <a:prstGeom prst="rect">
            <a:avLst/>
          </a:prstGeom>
        </p:spPr>
      </p:pic>
      <p:pic>
        <p:nvPicPr>
          <p:cNvPr id="6" name="Grafik 8">
            <a:extLst>
              <a:ext uri="{FF2B5EF4-FFF2-40B4-BE49-F238E27FC236}">
                <a16:creationId xmlns:a16="http://schemas.microsoft.com/office/drawing/2014/main" id="{6C1CCDE4-495A-13B6-E082-26D5B23021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5028" y="486975"/>
            <a:ext cx="2603667" cy="738507"/>
          </a:xfrm>
          <a:prstGeom prst="rect">
            <a:avLst/>
          </a:prstGeom>
        </p:spPr>
      </p:pic>
      <p:pic>
        <p:nvPicPr>
          <p:cNvPr id="10" name="Picture 9">
            <a:extLst>
              <a:ext uri="{FF2B5EF4-FFF2-40B4-BE49-F238E27FC236}">
                <a16:creationId xmlns:a16="http://schemas.microsoft.com/office/drawing/2014/main" id="{8B101FF1-840F-AE51-DE2B-BD05FA455DA3}"/>
              </a:ext>
            </a:extLst>
          </p:cNvPr>
          <p:cNvPicPr>
            <a:picLocks noChangeAspect="1"/>
          </p:cNvPicPr>
          <p:nvPr/>
        </p:nvPicPr>
        <p:blipFill>
          <a:blip r:embed="rId10"/>
          <a:stretch>
            <a:fillRect/>
          </a:stretch>
        </p:blipFill>
        <p:spPr>
          <a:xfrm>
            <a:off x="-2" y="1048165"/>
            <a:ext cx="1206500" cy="558800"/>
          </a:xfrm>
          <a:prstGeom prst="rect">
            <a:avLst/>
          </a:prstGeom>
        </p:spPr>
      </p:pic>
    </p:spTree>
    <p:extLst>
      <p:ext uri="{BB962C8B-B14F-4D97-AF65-F5344CB8AC3E}">
        <p14:creationId xmlns:p14="http://schemas.microsoft.com/office/powerpoint/2010/main" val="243293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3459" y="146051"/>
            <a:ext cx="6351639" cy="575733"/>
          </a:xfrm>
        </p:spPr>
        <p:txBody>
          <a:bodyPr>
            <a:noAutofit/>
          </a:bodyPr>
          <a:lstStyle/>
          <a:p>
            <a:r>
              <a:rPr lang="en-GB" sz="3200"/>
              <a:t>QA4EO</a:t>
            </a:r>
          </a:p>
        </p:txBody>
      </p:sp>
      <p:pic>
        <p:nvPicPr>
          <p:cNvPr id="4" name="Picture 3"/>
          <p:cNvPicPr>
            <a:picLocks noChangeAspect="1"/>
          </p:cNvPicPr>
          <p:nvPr/>
        </p:nvPicPr>
        <p:blipFill rotWithShape="1">
          <a:blip r:embed="rId2"/>
          <a:srcRect l="2022" t="1602" r="3048"/>
          <a:stretch/>
        </p:blipFill>
        <p:spPr>
          <a:xfrm>
            <a:off x="7100621" y="867869"/>
            <a:ext cx="4452440" cy="3378591"/>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80395" y="1058930"/>
            <a:ext cx="6277549" cy="179934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5AB333C-C343-FB49-9751-CDB517545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8" r="6348"/>
          <a:stretch/>
        </p:blipFill>
        <p:spPr>
          <a:xfrm>
            <a:off x="8023217" y="3388144"/>
            <a:ext cx="3962400" cy="2903288"/>
          </a:xfrm>
          <a:prstGeom prst="rect">
            <a:avLst/>
          </a:prstGeom>
          <a:ln>
            <a:solidFill>
              <a:schemeClr val="tx1"/>
            </a:solid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5350F185-EB4B-0443-B676-52A1E2D0C60A}"/>
              </a:ext>
            </a:extLst>
          </p:cNvPr>
          <p:cNvSpPr txBox="1">
            <a:spLocks/>
          </p:cNvSpPr>
          <p:nvPr/>
        </p:nvSpPr>
        <p:spPr bwMode="auto">
          <a:xfrm>
            <a:off x="6841444" y="4362603"/>
            <a:ext cx="1278193" cy="800412"/>
          </a:xfrm>
          <a:prstGeom prst="rect">
            <a:avLst/>
          </a:prstGeom>
          <a:noFill/>
          <a:ln>
            <a:noFill/>
          </a:ln>
        </p:spPr>
        <p:txBody>
          <a:bodyPr vert="horz" wrap="square" lIns="121920" tIns="60960" rIns="121920" bIns="6096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67" b="0" i="1" u="none" strike="noStrike" kern="0" cap="none" spc="0" normalizeH="0" baseline="0" noProof="0">
                <a:ln>
                  <a:noFill/>
                </a:ln>
                <a:solidFill>
                  <a:srgbClr val="FEFFFF"/>
                </a:solidFill>
                <a:effectLst/>
                <a:uLnTx/>
                <a:uFillTx/>
                <a:latin typeface="Arial" panose="020B0604020202020204"/>
                <a:ea typeface="+mj-ea"/>
                <a:cs typeface="Verdana"/>
              </a:rPr>
              <a:t>S-3B TIR Uncertainty Budget </a:t>
            </a:r>
          </a:p>
        </p:txBody>
      </p:sp>
      <p:sp>
        <p:nvSpPr>
          <p:cNvPr id="9" name="TextBox 8">
            <a:extLst>
              <a:ext uri="{FF2B5EF4-FFF2-40B4-BE49-F238E27FC236}">
                <a16:creationId xmlns:a16="http://schemas.microsoft.com/office/drawing/2014/main" id="{F3EC866B-C786-5649-841B-FF674FCFB2EE}"/>
              </a:ext>
            </a:extLst>
          </p:cNvPr>
          <p:cNvSpPr txBox="1"/>
          <p:nvPr/>
        </p:nvSpPr>
        <p:spPr>
          <a:xfrm>
            <a:off x="6842353" y="5162917"/>
            <a:ext cx="1233803" cy="8101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1" i="1" u="none" strike="noStrike" kern="1200" cap="none" spc="0" normalizeH="0" baseline="0" noProof="0">
                <a:ln>
                  <a:noFill/>
                </a:ln>
                <a:solidFill>
                  <a:srgbClr val="FEFFFF"/>
                </a:solidFill>
                <a:effectLst/>
                <a:uLnTx/>
                <a:uFillTx/>
                <a:latin typeface="Arial" panose="020B0604020202020204"/>
                <a:ea typeface="+mn-ea"/>
                <a:cs typeface="+mn-cs"/>
              </a:rPr>
              <a:t>Uncertainties vs. Temperature from pre-launch are included in L1 products</a:t>
            </a:r>
          </a:p>
        </p:txBody>
      </p:sp>
      <p:pic>
        <p:nvPicPr>
          <p:cNvPr id="10" name="Picture 9"/>
          <p:cNvPicPr>
            <a:picLocks noChangeAspect="1"/>
          </p:cNvPicPr>
          <p:nvPr/>
        </p:nvPicPr>
        <p:blipFill>
          <a:blip r:embed="rId5"/>
          <a:stretch>
            <a:fillRect/>
          </a:stretch>
        </p:blipFill>
        <p:spPr>
          <a:xfrm>
            <a:off x="280395" y="3682474"/>
            <a:ext cx="6277549" cy="1608729"/>
          </a:xfrm>
          <a:prstGeom prst="rect">
            <a:avLst/>
          </a:prstGeom>
          <a:solidFill>
            <a:schemeClr val="tx1">
              <a:lumMod val="10000"/>
              <a:lumOff val="90000"/>
            </a:schemeClr>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5850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25196" y="349112"/>
            <a:ext cx="8086819" cy="877729"/>
          </a:xfrm>
        </p:spPr>
        <p:txBody>
          <a:bodyPr anchor="ctr">
            <a:noAutofit/>
          </a:bodyPr>
          <a:lstStyle/>
          <a:p>
            <a:r>
              <a:rPr lang="en-GB" sz="2800" b="1">
                <a:solidFill>
                  <a:srgbClr val="FFFFFF"/>
                </a:solidFill>
              </a:rPr>
              <a:t>FRM4FLUO</a:t>
            </a:r>
            <a:br>
              <a:rPr lang="en-GB" sz="2800" b="1">
                <a:solidFill>
                  <a:srgbClr val="FFFFFF"/>
                </a:solidFill>
              </a:rPr>
            </a:br>
            <a:r>
              <a:rPr lang="en-GB" sz="1800">
                <a:solidFill>
                  <a:srgbClr val="FFFFFF"/>
                </a:solidFill>
              </a:rPr>
              <a:t>JB Hyperspectral Devices GmbH, NPL, FZJ, Unimib, University of </a:t>
            </a:r>
            <a:r>
              <a:rPr lang="en-GB" sz="1800" err="1">
                <a:solidFill>
                  <a:srgbClr val="FFFFFF"/>
                </a:solidFill>
              </a:rPr>
              <a:t>Twente</a:t>
            </a:r>
            <a:r>
              <a:rPr lang="en-GB" sz="1800">
                <a:solidFill>
                  <a:srgbClr val="FFFFFF"/>
                </a:solidFill>
              </a:rPr>
              <a:t>, CNR, </a:t>
            </a:r>
            <a:r>
              <a:rPr lang="en-GB" sz="1800" err="1">
                <a:solidFill>
                  <a:srgbClr val="FFFFFF"/>
                </a:solidFill>
              </a:rPr>
              <a:t>iTUBS</a:t>
            </a:r>
            <a:r>
              <a:rPr lang="en-IT" sz="1800" b="1">
                <a:solidFill>
                  <a:srgbClr val="FFFFFF"/>
                </a:solidFill>
              </a:rPr>
              <a:t> </a:t>
            </a:r>
            <a:endParaRPr lang="en-IT" sz="2800" b="1">
              <a:solidFill>
                <a:srgbClr val="FFFFFF"/>
              </a:solidFill>
            </a:endParaRPr>
          </a:p>
        </p:txBody>
      </p:sp>
      <p:pic>
        <p:nvPicPr>
          <p:cNvPr id="3" name="Picture 2"/>
          <p:cNvPicPr>
            <a:picLocks noChangeAspect="1"/>
          </p:cNvPicPr>
          <p:nvPr/>
        </p:nvPicPr>
        <p:blipFill>
          <a:blip r:embed="rId3"/>
          <a:stretch>
            <a:fillRect/>
          </a:stretch>
        </p:blipFill>
        <p:spPr>
          <a:xfrm>
            <a:off x="8523283" y="102109"/>
            <a:ext cx="3274289" cy="1327984"/>
          </a:xfrm>
          <a:prstGeom prst="rect">
            <a:avLst/>
          </a:prstGeom>
        </p:spPr>
      </p:pic>
      <p:pic>
        <p:nvPicPr>
          <p:cNvPr id="10" name="Picture 2" descr="https://lh7-rt.googleusercontent.com/docsz/AD_4nXc-1VzLd-xRdLvs5xTgNq5vG6Lp3skarZ4ftQUXlSnLjNIanA_HfZxsXjf5I12zMNk26U7TeqYDg3Bm7dMCaBvSMEWnsqMeRvWNXSQdPMuniIR_3paYJ9v4UBkSH1bxeRTZ9rjJtKV6VU3_HCXqbD1JZVI?key=UvnO4Mt0TxuaKtRqCnxhk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431" y="6404333"/>
            <a:ext cx="1210388" cy="302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lh7-rt.googleusercontent.com/docsz/AD_4nXdKWTLk_RmAJjXSN-I04S523TfBFMUGUAJHojloplbQRNA8NGUsko0eyRdatH77pYyCDTIxu_4jfDY0yHXSIAelSzs-POFuDGZDv-cXdnd90Oy9_r0GsKzb-8sT_ahqzzfOE_N09-N9jIjogkM6Kgi0bsw?key=UvnO4Mt0TxuaKtRqCnxhk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6874" y="6290304"/>
            <a:ext cx="1233923" cy="669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lh7-rt.googleusercontent.com/docsz/AD_4nXeLbIsN16-DHJXXFY_KEmQXRV2uuWLDxzVghWf09TCypk-EhmpxccCOU3UbyTG4S0YCSSI7MDJsEbY1sBn4RyrVJiAHdi2I9ZeMQ75e6y_jYnr8z7T1iWaGZgik-pFkStD6qGIhOoCGovkTH1ZSun5ixtg?key=UvnO4Mt0TxuaKtRqCnxhk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73792" y="6335224"/>
            <a:ext cx="991845" cy="3126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lh7-rt.googleusercontent.com/docsz/AD_4nXeCVIC0VT5TOLwEFZPdluGhkjri4wsV7bj1R9Kks1-bbD9JTK89QZQqiwuvMGIrUYMGqvINAikIPm4UCuCqwG1oPTsrrPhQr1QmQ_6o4Xn3DPKCch9tmXSDshr6Atj5BAKc8YwsRROuHQLkeO052xa__VJG?key=UvnO4Mt0TxuaKtRqCnxhk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9858" y="6249489"/>
            <a:ext cx="490879" cy="4841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s://lh7-rt.googleusercontent.com/docsz/AD_4nXcU4U--7-tRSjHaCCOBcSBbjGZy4yFNZfB1gJeEPzZ0Ki67ALG87Vy5ZcfEq_XxUy86SJb4uqnh7N8LlSoulP0f2HmrhqLbCFta5zhI4Pdj-0QNzWxYxJ3CaCntyxVn2gG_wbM5Gv4azjgvlh9--pcG1eA4?key=UvnO4Mt0TxuaKtRqCnxhk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852" y="6319741"/>
            <a:ext cx="1398670" cy="4068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https://lh7-rt.googleusercontent.com/docsz/AD_4nXfpyS0Tosj__d5iKvyfBuX6lAwOTYvEjybexUgU3Zcdmk60Q-__fT28q19M7u4-R0I00CJo-SIybSo1hZenR5apesVvN2-oOU_Fe6XiYFmEYycOmAY6NTetllUuyOR_waOLUZIm_4QAY5s1dM4FMGjVkYts?key=UvnO4Mt0TxuaKtRqCnxhk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5577" y="6205780"/>
            <a:ext cx="531226" cy="5278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8689" y="6109488"/>
            <a:ext cx="958606" cy="624156"/>
          </a:xfrm>
          <a:prstGeom prst="rect">
            <a:avLst/>
          </a:prstGeom>
        </p:spPr>
      </p:pic>
      <p:grpSp>
        <p:nvGrpSpPr>
          <p:cNvPr id="21" name="Group 20"/>
          <p:cNvGrpSpPr/>
          <p:nvPr/>
        </p:nvGrpSpPr>
        <p:grpSpPr>
          <a:xfrm>
            <a:off x="213248" y="1920723"/>
            <a:ext cx="4603301" cy="2313245"/>
            <a:chOff x="1484827" y="-1233"/>
            <a:chExt cx="3920664" cy="1754660"/>
          </a:xfrm>
        </p:grpSpPr>
        <p:sp>
          <p:nvSpPr>
            <p:cNvPr id="22" name="Rectangle 21"/>
            <p:cNvSpPr/>
            <p:nvPr/>
          </p:nvSpPr>
          <p:spPr>
            <a:xfrm>
              <a:off x="1837252" y="239629"/>
              <a:ext cx="3568239" cy="151379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endParaRPr>
            </a:p>
          </p:txBody>
        </p:sp>
        <p:sp>
          <p:nvSpPr>
            <p:cNvPr id="23" name="TextBox 22"/>
            <p:cNvSpPr txBox="1"/>
            <p:nvPr/>
          </p:nvSpPr>
          <p:spPr>
            <a:xfrm>
              <a:off x="1484827" y="-1233"/>
              <a:ext cx="2770478" cy="1513798"/>
            </a:xfrm>
            <a:prstGeom prst="rect">
              <a:avLst/>
            </a:prstGeom>
          </p:spPr>
          <p:style>
            <a:lnRef idx="0">
              <a:scrgbClr r="0" g="0" b="0"/>
            </a:lnRef>
            <a:fillRef idx="0">
              <a:scrgbClr r="0" g="0" b="0"/>
            </a:fillRef>
            <a:effectRef idx="0">
              <a:scrgbClr r="0" g="0" b="0"/>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rPr>
                <a:t>January 2025 – May 2026</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Instrument </a:t>
              </a: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characterisation</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&amp; calibration (Jan–Apr 2025)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Field campaigns – Grosseto, May &amp; Jun 2025 (FloX, AirFloX, </a:t>
              </a: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HELiPOD</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Data analysis &amp; protocol refinement (Jul 2025 – May 2026)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Final meeting March 2026, ESRIN </a:t>
              </a:r>
              <a:endParaRPr kumimoji="0" lang="en-US" sz="1400" b="0" i="1" u="none" strike="noStrike" kern="1200" cap="none" spc="0" normalizeH="0" baseline="0" noProof="0">
                <a:ln>
                  <a:noFill/>
                </a:ln>
                <a:solidFill>
                  <a:srgbClr val="E97132">
                    <a:hueOff val="0"/>
                    <a:satOff val="0"/>
                    <a:lumOff val="0"/>
                    <a:alphaOff val="0"/>
                  </a:srgbClr>
                </a:solidFill>
                <a:effectLst/>
                <a:uLnTx/>
                <a:uFillTx/>
                <a:latin typeface="Aptos" panose="02110004020202020204"/>
                <a:ea typeface="+mn-ea"/>
                <a:cs typeface="+mn-cs"/>
              </a:endParaRPr>
            </a:p>
          </p:txBody>
        </p:sp>
      </p:grpSp>
      <p:grpSp>
        <p:nvGrpSpPr>
          <p:cNvPr id="24" name="Group 23"/>
          <p:cNvGrpSpPr/>
          <p:nvPr/>
        </p:nvGrpSpPr>
        <p:grpSpPr>
          <a:xfrm>
            <a:off x="299201" y="4318890"/>
            <a:ext cx="5639959" cy="1513798"/>
            <a:chOff x="1922961" y="2847651"/>
            <a:chExt cx="5639959" cy="1513798"/>
          </a:xfrm>
        </p:grpSpPr>
        <p:sp>
          <p:nvSpPr>
            <p:cNvPr id="25" name="Rectangle 24"/>
            <p:cNvSpPr/>
            <p:nvPr/>
          </p:nvSpPr>
          <p:spPr>
            <a:xfrm>
              <a:off x="1922961" y="2847651"/>
              <a:ext cx="3568239" cy="151379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4">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endParaRPr>
            </a:p>
          </p:txBody>
        </p:sp>
        <p:sp>
          <p:nvSpPr>
            <p:cNvPr id="26" name="TextBox 25"/>
            <p:cNvSpPr txBox="1"/>
            <p:nvPr/>
          </p:nvSpPr>
          <p:spPr>
            <a:xfrm>
              <a:off x="1922961" y="2847651"/>
              <a:ext cx="5639959" cy="1513798"/>
            </a:xfrm>
            <a:prstGeom prst="rect">
              <a:avLst/>
            </a:prstGeom>
          </p:spPr>
          <p:style>
            <a:lnRef idx="0">
              <a:scrgbClr r="0" g="0" b="0"/>
            </a:lnRef>
            <a:fillRef idx="0">
              <a:scrgbClr r="0" g="0" b="0"/>
            </a:fillRef>
            <a:effectRef idx="0">
              <a:scrgbClr r="0" g="0" b="0"/>
            </a:effectRef>
            <a:fontRef idx="minor">
              <a:schemeClr val="accent4">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rPr>
                <a:t>Expected Outcomes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FRM protocol documents (D1C) for SIF &amp; reflectance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Multi-platform campaign datasets (Grosseto 2025) &amp; data format specs (D2C2)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PyFLOX</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processing pipeline with uncertainty-quantified SIF retrievals</a:t>
              </a:r>
              <a:endParaRPr kumimoji="0" lang="en-US" sz="1400" b="0" i="1" u="none" strike="noStrike" kern="1200" cap="none" spc="0" normalizeH="0" baseline="0" noProof="0">
                <a:ln>
                  <a:noFill/>
                </a:ln>
                <a:solidFill>
                  <a:srgbClr val="0F9ED5">
                    <a:hueOff val="0"/>
                    <a:satOff val="0"/>
                    <a:lumOff val="0"/>
                    <a:alphaOff val="0"/>
                  </a:srgbClr>
                </a:solidFill>
                <a:effectLst/>
                <a:uLnTx/>
                <a:uFillTx/>
                <a:latin typeface="Aptos" panose="02110004020202020204"/>
                <a:ea typeface="+mn-ea"/>
                <a:cs typeface="+mn-cs"/>
              </a:endParaRPr>
            </a:p>
          </p:txBody>
        </p:sp>
      </p:grpSp>
      <p:grpSp>
        <p:nvGrpSpPr>
          <p:cNvPr id="27" name="Group 26"/>
          <p:cNvGrpSpPr/>
          <p:nvPr/>
        </p:nvGrpSpPr>
        <p:grpSpPr>
          <a:xfrm>
            <a:off x="7299251" y="2077212"/>
            <a:ext cx="4984897" cy="1513798"/>
            <a:chOff x="5949408" y="506330"/>
            <a:chExt cx="6057899" cy="1513798"/>
          </a:xfrm>
        </p:grpSpPr>
        <p:sp>
          <p:nvSpPr>
            <p:cNvPr id="28" name="Rectangle 27"/>
            <p:cNvSpPr/>
            <p:nvPr/>
          </p:nvSpPr>
          <p:spPr>
            <a:xfrm>
              <a:off x="7951123" y="506330"/>
              <a:ext cx="3568239" cy="151379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endParaRPr>
            </a:p>
          </p:txBody>
        </p:sp>
        <p:sp>
          <p:nvSpPr>
            <p:cNvPr id="29" name="TextBox 28"/>
            <p:cNvSpPr txBox="1"/>
            <p:nvPr/>
          </p:nvSpPr>
          <p:spPr>
            <a:xfrm>
              <a:off x="5949408" y="506330"/>
              <a:ext cx="6057899" cy="1513798"/>
            </a:xfrm>
            <a:prstGeom prst="rect">
              <a:avLst/>
            </a:prstGeom>
          </p:spPr>
          <p:style>
            <a:lnRef idx="0">
              <a:scrgbClr r="0" g="0" b="0"/>
            </a:lnRef>
            <a:fillRef idx="0">
              <a:scrgbClr r="0" g="0" b="0"/>
            </a:fillRef>
            <a:effectRef idx="0">
              <a:scrgbClr r="0" g="0" b="0"/>
            </a:effectRef>
            <a:fontRef idx="minor">
              <a:schemeClr val="accent3">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196B24">
                      <a:hueOff val="0"/>
                      <a:satOff val="0"/>
                      <a:lumOff val="0"/>
                      <a:alphaOff val="0"/>
                    </a:srgbClr>
                  </a:solidFill>
                  <a:effectLst/>
                  <a:uLnTx/>
                  <a:uFillTx/>
                  <a:latin typeface="Aptos" panose="02110004020202020204"/>
                  <a:ea typeface="+mn-ea"/>
                  <a:cs typeface="+mn-cs"/>
                </a:rPr>
                <a:t>Project Objectives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Establish FRM protocols for ground-based SIF and surface reflectance measurements in support of ESA FLEX Cal/Val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Characterise</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and </a:t>
              </a: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intercompare</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multi-platform instrumentation (ground, UAV, airborne) with SI-traceable uncertainty budgets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Deliver open, </a:t>
              </a: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standardised</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datasets and processing tools (</a:t>
              </a:r>
              <a:r>
                <a:rPr kumimoji="0" lang="en-US" alt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PyFLOX</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for the SIF community </a:t>
              </a:r>
            </a:p>
          </p:txBody>
        </p:sp>
      </p:grpSp>
      <p:grpSp>
        <p:nvGrpSpPr>
          <p:cNvPr id="30" name="Group 29"/>
          <p:cNvGrpSpPr/>
          <p:nvPr/>
        </p:nvGrpSpPr>
        <p:grpSpPr>
          <a:xfrm>
            <a:off x="6238360" y="4402869"/>
            <a:ext cx="5870863" cy="1578535"/>
            <a:chOff x="6181902" y="2847651"/>
            <a:chExt cx="5870863" cy="1578535"/>
          </a:xfrm>
        </p:grpSpPr>
        <p:sp>
          <p:nvSpPr>
            <p:cNvPr id="31" name="Rectangle 30"/>
            <p:cNvSpPr/>
            <p:nvPr/>
          </p:nvSpPr>
          <p:spPr>
            <a:xfrm>
              <a:off x="7951123" y="2847651"/>
              <a:ext cx="3568239" cy="1513798"/>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5">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endParaRPr>
            </a:p>
          </p:txBody>
        </p:sp>
        <p:sp>
          <p:nvSpPr>
            <p:cNvPr id="32" name="TextBox 31"/>
            <p:cNvSpPr txBox="1"/>
            <p:nvPr/>
          </p:nvSpPr>
          <p:spPr>
            <a:xfrm>
              <a:off x="6181902" y="2912388"/>
              <a:ext cx="5870863" cy="1513798"/>
            </a:xfrm>
            <a:prstGeom prst="rect">
              <a:avLst/>
            </a:prstGeom>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rPr>
                <a:t>Open challenges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Spatial representativity of ground-based SIF measurements for airborne and satellite footprints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Spatial upscaling strategies for photosynthesis parameters (L2C) from point to FLEX pixel size/scale</a:t>
              </a:r>
              <a:endParaRPr kumimoji="0" lang="en-US" sz="1200" b="0" i="1" u="none" strike="noStrike" kern="1200" cap="none" spc="0" normalizeH="0" baseline="0" noProof="0">
                <a:ln>
                  <a:noFill/>
                </a:ln>
                <a:solidFill>
                  <a:srgbClr val="A02B93">
                    <a:hueOff val="0"/>
                    <a:satOff val="0"/>
                    <a:lumOff val="0"/>
                    <a:alphaOff val="0"/>
                  </a:srgbClr>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355FC616-0F82-BC46-6962-07CA50D86851}"/>
              </a:ext>
            </a:extLst>
          </p:cNvPr>
          <p:cNvPicPr>
            <a:picLocks noChangeAspect="1"/>
          </p:cNvPicPr>
          <p:nvPr/>
        </p:nvPicPr>
        <p:blipFill>
          <a:blip r:embed="rId11"/>
          <a:stretch>
            <a:fillRect/>
          </a:stretch>
        </p:blipFill>
        <p:spPr>
          <a:xfrm>
            <a:off x="3485103" y="2201130"/>
            <a:ext cx="3626309" cy="1898922"/>
          </a:xfrm>
          <a:prstGeom prst="rect">
            <a:avLst/>
          </a:prstGeom>
        </p:spPr>
      </p:pic>
    </p:spTree>
    <p:extLst>
      <p:ext uri="{BB962C8B-B14F-4D97-AF65-F5344CB8AC3E}">
        <p14:creationId xmlns:p14="http://schemas.microsoft.com/office/powerpoint/2010/main" val="3459974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744277" y="459984"/>
            <a:ext cx="10044023" cy="877729"/>
          </a:xfrm>
        </p:spPr>
        <p:txBody>
          <a:bodyPr anchor="ctr">
            <a:normAutofit fontScale="90000"/>
          </a:bodyPr>
          <a:lstStyle/>
          <a:p>
            <a:r>
              <a:rPr lang="en-IT" sz="4000">
                <a:solidFill>
                  <a:srgbClr val="FFFFFF"/>
                </a:solidFill>
              </a:rPr>
              <a:t>St3TART FO</a:t>
            </a:r>
            <a:br>
              <a:rPr lang="en-IT" sz="4000">
                <a:solidFill>
                  <a:srgbClr val="FFFFFF"/>
                </a:solidFill>
              </a:rPr>
            </a:br>
            <a:r>
              <a:rPr lang="en-GB" sz="2000">
                <a:solidFill>
                  <a:srgbClr val="FFFFFF"/>
                </a:solidFill>
              </a:rPr>
              <a:t>Sentinel-3 Topography mission Assessment through Reference Techniques Follow-On</a:t>
            </a:r>
            <a:br>
              <a:rPr lang="en-GB" sz="2000">
                <a:solidFill>
                  <a:srgbClr val="FFFFFF"/>
                </a:solidFill>
              </a:rPr>
            </a:br>
            <a:r>
              <a:rPr lang="en-GB" sz="2000">
                <a:solidFill>
                  <a:srgbClr val="FFFFFF"/>
                </a:solidFill>
              </a:rPr>
              <a:t>https://sentinel3-st3tart.noveltis.fr</a:t>
            </a:r>
            <a:br>
              <a:rPr lang="en-GB" sz="4000">
                <a:solidFill>
                  <a:srgbClr val="FFFFFF"/>
                </a:solidFill>
              </a:rPr>
            </a:br>
            <a:endParaRPr lang="en-IT" sz="400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358346" y="2080829"/>
          <a:ext cx="11833654"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098C9C80-E30E-7552-0366-522E70AA2D4A}"/>
              </a:ext>
            </a:extLst>
          </p:cNvPr>
          <p:cNvPicPr>
            <a:picLocks noChangeAspect="1"/>
          </p:cNvPicPr>
          <p:nvPr/>
        </p:nvPicPr>
        <p:blipFill>
          <a:blip r:embed="rId8"/>
          <a:stretch>
            <a:fillRect/>
          </a:stretch>
        </p:blipFill>
        <p:spPr>
          <a:xfrm>
            <a:off x="9969621" y="545819"/>
            <a:ext cx="2010728" cy="706057"/>
          </a:xfrm>
          <a:prstGeom prst="rect">
            <a:avLst/>
          </a:prstGeom>
        </p:spPr>
      </p:pic>
      <p:pic>
        <p:nvPicPr>
          <p:cNvPr id="6" name="Picture 5">
            <a:extLst>
              <a:ext uri="{FF2B5EF4-FFF2-40B4-BE49-F238E27FC236}">
                <a16:creationId xmlns:a16="http://schemas.microsoft.com/office/drawing/2014/main" id="{2BB1B10E-512C-FF98-50C3-C8867E490E17}"/>
              </a:ext>
            </a:extLst>
          </p:cNvPr>
          <p:cNvPicPr>
            <a:picLocks noChangeAspect="1"/>
          </p:cNvPicPr>
          <p:nvPr/>
        </p:nvPicPr>
        <p:blipFill>
          <a:blip r:embed="rId9"/>
          <a:stretch>
            <a:fillRect/>
          </a:stretch>
        </p:blipFill>
        <p:spPr>
          <a:xfrm>
            <a:off x="2692116" y="1211806"/>
            <a:ext cx="6905368" cy="824133"/>
          </a:xfrm>
          <a:prstGeom prst="rect">
            <a:avLst/>
          </a:prstGeom>
        </p:spPr>
      </p:pic>
    </p:spTree>
    <p:extLst>
      <p:ext uri="{BB962C8B-B14F-4D97-AF65-F5344CB8AC3E}">
        <p14:creationId xmlns:p14="http://schemas.microsoft.com/office/powerpoint/2010/main" val="4177348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62D05C-CAE6-1CBD-3054-9ECF35209EF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74EF76F-63E6-0C72-E3C0-472CD9F44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A84A385-2E30-D8E3-363A-B545E68C7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16BFB54-998D-C5AC-18FE-45E55E072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FDEF21D2-EB82-4E16-4527-D63CA1978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67F4281-1B58-CCDF-D68D-F16AA04C8B92}"/>
              </a:ext>
            </a:extLst>
          </p:cNvPr>
          <p:cNvSpPr>
            <a:spLocks noGrp="1"/>
          </p:cNvSpPr>
          <p:nvPr>
            <p:ph type="title"/>
          </p:nvPr>
        </p:nvSpPr>
        <p:spPr>
          <a:xfrm>
            <a:off x="744277" y="459984"/>
            <a:ext cx="10044023" cy="877729"/>
          </a:xfrm>
        </p:spPr>
        <p:txBody>
          <a:bodyPr anchor="ctr">
            <a:normAutofit fontScale="90000"/>
          </a:bodyPr>
          <a:lstStyle/>
          <a:p>
            <a:r>
              <a:rPr lang="en-IT" sz="4000">
                <a:solidFill>
                  <a:srgbClr val="FFFFFF"/>
                </a:solidFill>
              </a:rPr>
              <a:t>CRISTAL IN-PROVA</a:t>
            </a:r>
            <a:br>
              <a:rPr lang="en-IT" sz="4000">
                <a:solidFill>
                  <a:srgbClr val="FFFFFF"/>
                </a:solidFill>
              </a:rPr>
            </a:br>
            <a:r>
              <a:rPr lang="en-GB" sz="2000">
                <a:solidFill>
                  <a:srgbClr val="FFFFFF"/>
                </a:solidFill>
              </a:rPr>
              <a:t>CRISTAL IN-FLIGHT LEVEL-2 PRODUCTS VALIDATION PLAN</a:t>
            </a:r>
            <a:br>
              <a:rPr lang="en-GB" sz="2000">
                <a:solidFill>
                  <a:srgbClr val="FFFFFF"/>
                </a:solidFill>
              </a:rPr>
            </a:br>
            <a:r>
              <a:rPr lang="en-GB" sz="2000">
                <a:solidFill>
                  <a:srgbClr val="FFFFFF"/>
                </a:solidFill>
              </a:rPr>
              <a:t>https://</a:t>
            </a:r>
            <a:r>
              <a:rPr lang="en-GB" sz="2000" err="1">
                <a:solidFill>
                  <a:srgbClr val="FFFFFF"/>
                </a:solidFill>
              </a:rPr>
              <a:t>cristal-inprova.noveltis.fr</a:t>
            </a:r>
            <a:br>
              <a:rPr lang="en-GB" sz="4000">
                <a:solidFill>
                  <a:srgbClr val="FFFFFF"/>
                </a:solidFill>
              </a:rPr>
            </a:br>
            <a:endParaRPr lang="en-IT" sz="4000">
              <a:solidFill>
                <a:srgbClr val="FFFFFF"/>
              </a:solidFill>
            </a:endParaRPr>
          </a:p>
        </p:txBody>
      </p:sp>
      <p:graphicFrame>
        <p:nvGraphicFramePr>
          <p:cNvPr id="5" name="Content Placeholder 2">
            <a:extLst>
              <a:ext uri="{FF2B5EF4-FFF2-40B4-BE49-F238E27FC236}">
                <a16:creationId xmlns:a16="http://schemas.microsoft.com/office/drawing/2014/main" id="{E616971F-8AD0-BF43-AAAC-FB7E49ACEB48}"/>
              </a:ext>
            </a:extLst>
          </p:cNvPr>
          <p:cNvGraphicFramePr>
            <a:graphicFrameLocks noGrp="1"/>
          </p:cNvGraphicFramePr>
          <p:nvPr>
            <p:ph idx="1"/>
          </p:nvPr>
        </p:nvGraphicFramePr>
        <p:xfrm>
          <a:off x="358346" y="2080829"/>
          <a:ext cx="11833654"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C72EC26-7DC9-CE22-B032-8A83F510AD10}"/>
              </a:ext>
            </a:extLst>
          </p:cNvPr>
          <p:cNvPicPr>
            <a:picLocks noChangeAspect="1"/>
          </p:cNvPicPr>
          <p:nvPr/>
        </p:nvPicPr>
        <p:blipFill>
          <a:blip r:embed="rId8"/>
          <a:stretch>
            <a:fillRect/>
          </a:stretch>
        </p:blipFill>
        <p:spPr>
          <a:xfrm>
            <a:off x="9715520" y="304251"/>
            <a:ext cx="2145560" cy="877729"/>
          </a:xfrm>
          <a:prstGeom prst="rect">
            <a:avLst/>
          </a:prstGeom>
        </p:spPr>
      </p:pic>
      <p:pic>
        <p:nvPicPr>
          <p:cNvPr id="7" name="Picture 6">
            <a:extLst>
              <a:ext uri="{FF2B5EF4-FFF2-40B4-BE49-F238E27FC236}">
                <a16:creationId xmlns:a16="http://schemas.microsoft.com/office/drawing/2014/main" id="{26D957EC-DD32-91FC-EFC7-9C7E2B4C6407}"/>
              </a:ext>
            </a:extLst>
          </p:cNvPr>
          <p:cNvPicPr>
            <a:picLocks noChangeAspect="1"/>
          </p:cNvPicPr>
          <p:nvPr/>
        </p:nvPicPr>
        <p:blipFill>
          <a:blip r:embed="rId9"/>
          <a:stretch>
            <a:fillRect/>
          </a:stretch>
        </p:blipFill>
        <p:spPr>
          <a:xfrm>
            <a:off x="2741140" y="1273655"/>
            <a:ext cx="6736492" cy="793972"/>
          </a:xfrm>
          <a:prstGeom prst="rect">
            <a:avLst/>
          </a:prstGeom>
        </p:spPr>
      </p:pic>
    </p:spTree>
    <p:extLst>
      <p:ext uri="{BB962C8B-B14F-4D97-AF65-F5344CB8AC3E}">
        <p14:creationId xmlns:p14="http://schemas.microsoft.com/office/powerpoint/2010/main" val="4242575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4EFB9F-3301-8A98-B67D-E043C799C32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E6FD15-449F-F0F0-1A31-65A95C008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BFBA7AC-22E3-EC8A-18E3-E98B96785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D2AB3655-6955-DDBB-481D-2804F0D46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B4901603-C061-8AE6-8FC4-00AE617D9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150E550-05A4-9AA4-F01E-43A1EDB50039}"/>
              </a:ext>
            </a:extLst>
          </p:cNvPr>
          <p:cNvSpPr>
            <a:spLocks noGrp="1"/>
          </p:cNvSpPr>
          <p:nvPr>
            <p:ph type="title"/>
          </p:nvPr>
        </p:nvSpPr>
        <p:spPr>
          <a:xfrm>
            <a:off x="744277" y="459984"/>
            <a:ext cx="10044023" cy="877729"/>
          </a:xfrm>
        </p:spPr>
        <p:txBody>
          <a:bodyPr anchor="ctr">
            <a:normAutofit fontScale="90000"/>
          </a:bodyPr>
          <a:lstStyle/>
          <a:p>
            <a:r>
              <a:rPr lang="en-IT" sz="4000">
                <a:solidFill>
                  <a:srgbClr val="FFFFFF"/>
                </a:solidFill>
              </a:rPr>
              <a:t>FRM4ALT</a:t>
            </a:r>
            <a:br>
              <a:rPr lang="en-IT" sz="4000">
                <a:solidFill>
                  <a:srgbClr val="FFFFFF"/>
                </a:solidFill>
              </a:rPr>
            </a:br>
            <a:r>
              <a:rPr lang="en-GB" sz="2000">
                <a:solidFill>
                  <a:srgbClr val="FFFFFF"/>
                </a:solidFill>
              </a:rPr>
              <a:t>Fiducial reference measurements for altimetry</a:t>
            </a:r>
            <a:br>
              <a:rPr lang="en-GB" sz="2000">
                <a:solidFill>
                  <a:srgbClr val="FFFFFF"/>
                </a:solidFill>
              </a:rPr>
            </a:br>
            <a:r>
              <a:rPr lang="en-GB" sz="2000">
                <a:solidFill>
                  <a:srgbClr val="FFFFFF"/>
                </a:solidFill>
              </a:rPr>
              <a:t>https://www.frm4alt.eu</a:t>
            </a:r>
            <a:br>
              <a:rPr lang="en-GB" sz="4000">
                <a:solidFill>
                  <a:srgbClr val="FFFFFF"/>
                </a:solidFill>
              </a:rPr>
            </a:br>
            <a:endParaRPr lang="en-IT" sz="4000">
              <a:solidFill>
                <a:srgbClr val="FFFFFF"/>
              </a:solidFill>
            </a:endParaRPr>
          </a:p>
        </p:txBody>
      </p:sp>
      <p:graphicFrame>
        <p:nvGraphicFramePr>
          <p:cNvPr id="5" name="Content Placeholder 2">
            <a:extLst>
              <a:ext uri="{FF2B5EF4-FFF2-40B4-BE49-F238E27FC236}">
                <a16:creationId xmlns:a16="http://schemas.microsoft.com/office/drawing/2014/main" id="{F7899318-76A3-82B2-EDC5-3A93FB2980DE}"/>
              </a:ext>
            </a:extLst>
          </p:cNvPr>
          <p:cNvGraphicFramePr>
            <a:graphicFrameLocks noGrp="1"/>
          </p:cNvGraphicFramePr>
          <p:nvPr>
            <p:ph idx="1"/>
            <p:extLst>
              <p:ext uri="{D42A27DB-BD31-4B8C-83A1-F6EECF244321}">
                <p14:modId xmlns:p14="http://schemas.microsoft.com/office/powerpoint/2010/main" val="3332180663"/>
              </p:ext>
            </p:extLst>
          </p:nvPr>
        </p:nvGraphicFramePr>
        <p:xfrm>
          <a:off x="358346" y="2080829"/>
          <a:ext cx="11833654"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B18B4B3-87E6-E87E-5923-810B8A37D563}"/>
              </a:ext>
            </a:extLst>
          </p:cNvPr>
          <p:cNvPicPr>
            <a:picLocks noChangeAspect="1"/>
          </p:cNvPicPr>
          <p:nvPr/>
        </p:nvPicPr>
        <p:blipFill>
          <a:blip r:embed="rId8"/>
          <a:srcRect t="16515"/>
          <a:stretch>
            <a:fillRect/>
          </a:stretch>
        </p:blipFill>
        <p:spPr>
          <a:xfrm>
            <a:off x="4566506" y="1219535"/>
            <a:ext cx="2374900" cy="816404"/>
          </a:xfrm>
          <a:prstGeom prst="rect">
            <a:avLst/>
          </a:prstGeom>
        </p:spPr>
      </p:pic>
      <p:pic>
        <p:nvPicPr>
          <p:cNvPr id="6" name="Picture 5">
            <a:extLst>
              <a:ext uri="{FF2B5EF4-FFF2-40B4-BE49-F238E27FC236}">
                <a16:creationId xmlns:a16="http://schemas.microsoft.com/office/drawing/2014/main" id="{D57D53E5-3D15-3688-F7B0-14DAB42A8A19}"/>
              </a:ext>
            </a:extLst>
          </p:cNvPr>
          <p:cNvPicPr>
            <a:picLocks noChangeAspect="1"/>
          </p:cNvPicPr>
          <p:nvPr/>
        </p:nvPicPr>
        <p:blipFill>
          <a:blip r:embed="rId9"/>
          <a:stretch>
            <a:fillRect/>
          </a:stretch>
        </p:blipFill>
        <p:spPr>
          <a:xfrm>
            <a:off x="10339510" y="252063"/>
            <a:ext cx="1168400" cy="1130300"/>
          </a:xfrm>
          <a:prstGeom prst="rect">
            <a:avLst/>
          </a:prstGeom>
        </p:spPr>
      </p:pic>
    </p:spTree>
    <p:extLst>
      <p:ext uri="{BB962C8B-B14F-4D97-AF65-F5344CB8AC3E}">
        <p14:creationId xmlns:p14="http://schemas.microsoft.com/office/powerpoint/2010/main" val="171088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371597" y="348865"/>
            <a:ext cx="10044023" cy="877729"/>
          </a:xfrm>
        </p:spPr>
        <p:txBody>
          <a:bodyPr anchor="ctr">
            <a:normAutofit fontScale="90000"/>
          </a:bodyPr>
          <a:lstStyle/>
          <a:p>
            <a:r>
              <a:rPr lang="en-US" sz="4000">
                <a:solidFill>
                  <a:srgbClr val="FFFFFF"/>
                </a:solidFill>
              </a:rPr>
              <a:t>Calibration of </a:t>
            </a:r>
            <a:r>
              <a:rPr lang="en-US" sz="4000" err="1">
                <a:solidFill>
                  <a:srgbClr val="FFFFFF"/>
                </a:solidFill>
              </a:rPr>
              <a:t>CryoSat’s</a:t>
            </a:r>
            <a:r>
              <a:rPr lang="en-US" sz="4000">
                <a:solidFill>
                  <a:srgbClr val="FFFFFF"/>
                </a:solidFill>
              </a:rPr>
              <a:t> Range and Interferometric Phase using Transponders</a:t>
            </a:r>
            <a:br>
              <a:rPr lang="en-US" sz="4000">
                <a:solidFill>
                  <a:srgbClr val="FFFFFF"/>
                </a:solidFill>
              </a:rPr>
            </a:br>
            <a:r>
              <a:rPr lang="en-US" sz="1800" err="1">
                <a:solidFill>
                  <a:srgbClr val="FFFFFF"/>
                </a:solidFill>
              </a:rPr>
              <a:t>isardSAT</a:t>
            </a:r>
            <a:r>
              <a:rPr lang="en-US" sz="1800">
                <a:solidFill>
                  <a:srgbClr val="FFFFFF"/>
                </a:solidFill>
              </a:rPr>
              <a:t>, Technical University of Crete</a:t>
            </a:r>
            <a:endParaRPr lang="en-IT" sz="400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258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DBF898-F137-C969-DA94-937886D3F49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2CEDB8-99A5-3ADC-90AF-AA3209F1D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6D3D6C09-2D51-E843-C647-C44DC6012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7FCD8D5-B933-F6A3-B32F-077015F81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44964AE-C4DF-F0D7-3DD3-6D4C1A53F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03B4102-80CA-1861-D5D4-2094FD07851B}"/>
              </a:ext>
            </a:extLst>
          </p:cNvPr>
          <p:cNvSpPr>
            <a:spLocks noGrp="1"/>
          </p:cNvSpPr>
          <p:nvPr>
            <p:ph type="title"/>
          </p:nvPr>
        </p:nvSpPr>
        <p:spPr>
          <a:xfrm>
            <a:off x="201169" y="348865"/>
            <a:ext cx="11214452" cy="877729"/>
          </a:xfrm>
        </p:spPr>
        <p:txBody>
          <a:bodyPr anchor="ctr">
            <a:normAutofit/>
          </a:bodyPr>
          <a:lstStyle/>
          <a:p>
            <a:r>
              <a:rPr lang="en-GB" sz="3600">
                <a:solidFill>
                  <a:srgbClr val="FFFFFF"/>
                </a:solidFill>
              </a:rPr>
              <a:t>FRM4SM </a:t>
            </a:r>
            <a:endParaRPr lang="en-IT" sz="3600">
              <a:solidFill>
                <a:srgbClr val="FFFFFF"/>
              </a:solidFill>
            </a:endParaRPr>
          </a:p>
        </p:txBody>
      </p:sp>
      <p:graphicFrame>
        <p:nvGraphicFramePr>
          <p:cNvPr id="5" name="Content Placeholder 2">
            <a:extLst>
              <a:ext uri="{FF2B5EF4-FFF2-40B4-BE49-F238E27FC236}">
                <a16:creationId xmlns:a16="http://schemas.microsoft.com/office/drawing/2014/main" id="{994D744F-B62E-FDAA-DEFC-D85689313F12}"/>
              </a:ext>
            </a:extLst>
          </p:cNvPr>
          <p:cNvGraphicFramePr>
            <a:graphicFrameLocks noGrp="1"/>
          </p:cNvGraphicFramePr>
          <p:nvPr>
            <p:ph idx="1"/>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 close-up of a globe&#10;&#10;Description automatically generated">
            <a:extLst>
              <a:ext uri="{FF2B5EF4-FFF2-40B4-BE49-F238E27FC236}">
                <a16:creationId xmlns:a16="http://schemas.microsoft.com/office/drawing/2014/main" id="{E8729CE8-01AE-7BB4-DE97-EDE0CE735B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1659" y="12397"/>
            <a:ext cx="2779659" cy="1563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6D8BE8-AAFD-047C-D379-4463AEF26113}"/>
              </a:ext>
            </a:extLst>
          </p:cNvPr>
          <p:cNvPicPr>
            <a:picLocks noChangeAspect="1"/>
          </p:cNvPicPr>
          <p:nvPr/>
        </p:nvPicPr>
        <p:blipFill>
          <a:blip r:embed="rId9"/>
          <a:stretch>
            <a:fillRect/>
          </a:stretch>
        </p:blipFill>
        <p:spPr>
          <a:xfrm>
            <a:off x="3487800" y="1314912"/>
            <a:ext cx="5216400" cy="809819"/>
          </a:xfrm>
          <a:prstGeom prst="rect">
            <a:avLst/>
          </a:prstGeom>
        </p:spPr>
      </p:pic>
      <p:sp>
        <p:nvSpPr>
          <p:cNvPr id="12" name="TextBox 11">
            <a:extLst>
              <a:ext uri="{FF2B5EF4-FFF2-40B4-BE49-F238E27FC236}">
                <a16:creationId xmlns:a16="http://schemas.microsoft.com/office/drawing/2014/main" id="{141E79B2-EF10-7AAE-2E8E-351E80CFFA38}"/>
              </a:ext>
            </a:extLst>
          </p:cNvPr>
          <p:cNvSpPr txBox="1"/>
          <p:nvPr/>
        </p:nvSpPr>
        <p:spPr>
          <a:xfrm>
            <a:off x="241510" y="883898"/>
            <a:ext cx="1121445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hlinkClick r:id="rId10">
                  <a:extLst>
                    <a:ext uri="{A12FA001-AC4F-418D-AE19-62706E023703}">
                      <ahyp:hlinkClr xmlns:ahyp="http://schemas.microsoft.com/office/drawing/2018/hyperlinkcolor" val="tx"/>
                    </a:ext>
                  </a:extLst>
                </a:hlinkClick>
              </a:rPr>
              <a:t>https://earth.esa.int/eogateway/activities/frm4sm-fiducial-reference-measurements-for-soil-moisture</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3941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969622" y="348865"/>
            <a:ext cx="7256454" cy="877729"/>
          </a:xfrm>
        </p:spPr>
        <p:txBody>
          <a:bodyPr anchor="ctr">
            <a:normAutofit/>
          </a:bodyPr>
          <a:lstStyle/>
          <a:p>
            <a:pPr algn="ctr"/>
            <a:r>
              <a:rPr lang="en-IT" sz="4000" b="1">
                <a:solidFill>
                  <a:srgbClr val="FFFFFF"/>
                </a:solidFill>
              </a:rPr>
              <a:t>FRM4Radar</a:t>
            </a:r>
            <a:r>
              <a:rPr lang="en-IT" sz="4000">
                <a:solidFill>
                  <a:srgbClr val="FFFFFF"/>
                </a:solidFill>
              </a:rPr>
              <a:t> </a:t>
            </a:r>
            <a:endParaRPr lang="de-DE" sz="400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Grafik 20" descr="Ein Bild, das Text, Entwurf, Clipart, Grafiken enthält.&#10;&#10;KI-generierte Inhalte können fehlerhaft sein.">
            <a:extLst>
              <a:ext uri="{FF2B5EF4-FFF2-40B4-BE49-F238E27FC236}">
                <a16:creationId xmlns:a16="http://schemas.microsoft.com/office/drawing/2014/main" id="{37FC28C3-4736-A2B3-ED92-464562389969}"/>
              </a:ext>
            </a:extLst>
          </p:cNvPr>
          <p:cNvPicPr>
            <a:picLocks noChangeAspect="1"/>
          </p:cNvPicPr>
          <p:nvPr/>
        </p:nvPicPr>
        <p:blipFill>
          <a:blip r:embed="rId8"/>
          <a:stretch>
            <a:fillRect/>
          </a:stretch>
        </p:blipFill>
        <p:spPr>
          <a:xfrm>
            <a:off x="9435250" y="138424"/>
            <a:ext cx="2450092" cy="1304671"/>
          </a:xfrm>
          <a:prstGeom prst="rect">
            <a:avLst/>
          </a:prstGeom>
        </p:spPr>
      </p:pic>
      <p:pic>
        <p:nvPicPr>
          <p:cNvPr id="427" name="Grafik 426" descr="Ein Bild, das Text, Schrift, Logo, Grafiken enthält.&#10;&#10;KI-generierte Inhalte können fehlerhaft sein.">
            <a:extLst>
              <a:ext uri="{FF2B5EF4-FFF2-40B4-BE49-F238E27FC236}">
                <a16:creationId xmlns:a16="http://schemas.microsoft.com/office/drawing/2014/main" id="{393D4B53-1FA2-F980-D8A3-39CAB4D40423}"/>
              </a:ext>
            </a:extLst>
          </p:cNvPr>
          <p:cNvPicPr>
            <a:picLocks noChangeAspect="1"/>
          </p:cNvPicPr>
          <p:nvPr/>
        </p:nvPicPr>
        <p:blipFill>
          <a:blip r:embed="rId9"/>
          <a:stretch>
            <a:fillRect/>
          </a:stretch>
        </p:blipFill>
        <p:spPr>
          <a:xfrm>
            <a:off x="-86810" y="4758"/>
            <a:ext cx="3424178" cy="1485548"/>
          </a:xfrm>
          <a:prstGeom prst="rect">
            <a:avLst/>
          </a:prstGeom>
        </p:spPr>
      </p:pic>
    </p:spTree>
    <p:extLst>
      <p:ext uri="{BB962C8B-B14F-4D97-AF65-F5344CB8AC3E}">
        <p14:creationId xmlns:p14="http://schemas.microsoft.com/office/powerpoint/2010/main" val="2641327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201169" y="348865"/>
            <a:ext cx="11214452" cy="877729"/>
          </a:xfrm>
        </p:spPr>
        <p:txBody>
          <a:bodyPr anchor="ctr">
            <a:normAutofit/>
          </a:bodyPr>
          <a:lstStyle/>
          <a:p>
            <a:r>
              <a:rPr lang="en-GB" sz="3600">
                <a:solidFill>
                  <a:srgbClr val="FFFFFF"/>
                </a:solidFill>
              </a:rPr>
              <a:t>FRM4Biomass</a:t>
            </a:r>
            <a:endParaRPr lang="en-IT" sz="360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4" y="231127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08C55C4F-B660-B76E-090C-EEF5961F6101}"/>
              </a:ext>
            </a:extLst>
          </p:cNvPr>
          <p:cNvGrpSpPr/>
          <p:nvPr/>
        </p:nvGrpSpPr>
        <p:grpSpPr>
          <a:xfrm>
            <a:off x="1217017" y="1660871"/>
            <a:ext cx="9598341" cy="822077"/>
            <a:chOff x="1151721" y="1667905"/>
            <a:chExt cx="9888558" cy="871314"/>
          </a:xfrm>
        </p:grpSpPr>
        <p:pic>
          <p:nvPicPr>
            <p:cNvPr id="10" name="Picture 9">
              <a:extLst>
                <a:ext uri="{FF2B5EF4-FFF2-40B4-BE49-F238E27FC236}">
                  <a16:creationId xmlns:a16="http://schemas.microsoft.com/office/drawing/2014/main" id="{9F57FD2E-CEE4-9C7E-F5B0-7C25067AA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1571" y="1842057"/>
              <a:ext cx="1238708" cy="523010"/>
            </a:xfrm>
            <a:prstGeom prst="rect">
              <a:avLst/>
            </a:prstGeom>
          </p:spPr>
        </p:pic>
        <p:pic>
          <p:nvPicPr>
            <p:cNvPr id="12" name="Picture 11">
              <a:extLst>
                <a:ext uri="{FF2B5EF4-FFF2-40B4-BE49-F238E27FC236}">
                  <a16:creationId xmlns:a16="http://schemas.microsoft.com/office/drawing/2014/main" id="{B2258B94-34CC-DE9F-0E02-A544C559A8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4567" y="1722034"/>
              <a:ext cx="2004213" cy="646286"/>
            </a:xfrm>
            <a:prstGeom prst="rect">
              <a:avLst/>
            </a:prstGeom>
          </p:spPr>
        </p:pic>
        <p:pic>
          <p:nvPicPr>
            <p:cNvPr id="16" name="Picture 15">
              <a:extLst>
                <a:ext uri="{FF2B5EF4-FFF2-40B4-BE49-F238E27FC236}">
                  <a16:creationId xmlns:a16="http://schemas.microsoft.com/office/drawing/2014/main" id="{80400834-A297-5E55-C5CA-AAEBDC81A225}"/>
                </a:ext>
              </a:extLst>
            </p:cNvPr>
            <p:cNvPicPr>
              <a:picLocks noChangeAspect="1"/>
            </p:cNvPicPr>
            <p:nvPr/>
          </p:nvPicPr>
          <p:blipFill>
            <a:blip r:embed="rId10"/>
            <a:stretch>
              <a:fillRect/>
            </a:stretch>
          </p:blipFill>
          <p:spPr>
            <a:xfrm>
              <a:off x="1151721" y="1667905"/>
              <a:ext cx="986280" cy="871314"/>
            </a:xfrm>
            <a:prstGeom prst="rect">
              <a:avLst/>
            </a:prstGeom>
          </p:spPr>
        </p:pic>
        <p:pic>
          <p:nvPicPr>
            <p:cNvPr id="18" name="Picture 17">
              <a:extLst>
                <a:ext uri="{FF2B5EF4-FFF2-40B4-BE49-F238E27FC236}">
                  <a16:creationId xmlns:a16="http://schemas.microsoft.com/office/drawing/2014/main" id="{6C4BB677-BC23-08F6-3709-C5B29584E811}"/>
                </a:ext>
              </a:extLst>
            </p:cNvPr>
            <p:cNvPicPr>
              <a:picLocks noChangeAspect="1"/>
            </p:cNvPicPr>
            <p:nvPr/>
          </p:nvPicPr>
          <p:blipFill>
            <a:blip r:embed="rId11"/>
            <a:stretch>
              <a:fillRect/>
            </a:stretch>
          </p:blipFill>
          <p:spPr>
            <a:xfrm>
              <a:off x="5916341" y="1686461"/>
              <a:ext cx="1819425" cy="804319"/>
            </a:xfrm>
            <a:prstGeom prst="rect">
              <a:avLst/>
            </a:prstGeom>
          </p:spPr>
        </p:pic>
        <p:pic>
          <p:nvPicPr>
            <p:cNvPr id="20" name="Picture 19">
              <a:extLst>
                <a:ext uri="{FF2B5EF4-FFF2-40B4-BE49-F238E27FC236}">
                  <a16:creationId xmlns:a16="http://schemas.microsoft.com/office/drawing/2014/main" id="{93279444-6C78-3909-2612-2BED284EC00F}"/>
                </a:ext>
              </a:extLst>
            </p:cNvPr>
            <p:cNvPicPr>
              <a:picLocks noChangeAspect="1"/>
            </p:cNvPicPr>
            <p:nvPr/>
          </p:nvPicPr>
          <p:blipFill>
            <a:blip r:embed="rId12"/>
            <a:stretch>
              <a:fillRect/>
            </a:stretch>
          </p:blipFill>
          <p:spPr>
            <a:xfrm>
              <a:off x="7860945" y="1761936"/>
              <a:ext cx="1884232" cy="610196"/>
            </a:xfrm>
            <a:prstGeom prst="rect">
              <a:avLst/>
            </a:prstGeom>
          </p:spPr>
        </p:pic>
        <p:pic>
          <p:nvPicPr>
            <p:cNvPr id="22" name="Picture 21">
              <a:extLst>
                <a:ext uri="{FF2B5EF4-FFF2-40B4-BE49-F238E27FC236}">
                  <a16:creationId xmlns:a16="http://schemas.microsoft.com/office/drawing/2014/main" id="{4747A820-B73A-6C9D-8292-28F3B80C64D6}"/>
                </a:ext>
              </a:extLst>
            </p:cNvPr>
            <p:cNvPicPr>
              <a:picLocks noChangeAspect="1"/>
            </p:cNvPicPr>
            <p:nvPr/>
          </p:nvPicPr>
          <p:blipFill>
            <a:blip r:embed="rId13"/>
            <a:stretch>
              <a:fillRect/>
            </a:stretch>
          </p:blipFill>
          <p:spPr>
            <a:xfrm>
              <a:off x="4195174" y="1798613"/>
              <a:ext cx="1595988" cy="527757"/>
            </a:xfrm>
            <a:prstGeom prst="rect">
              <a:avLst/>
            </a:prstGeom>
          </p:spPr>
        </p:pic>
      </p:grpSp>
    </p:spTree>
    <p:extLst>
      <p:ext uri="{BB962C8B-B14F-4D97-AF65-F5344CB8AC3E}">
        <p14:creationId xmlns:p14="http://schemas.microsoft.com/office/powerpoint/2010/main" val="115757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89187" y="281806"/>
            <a:ext cx="11199972" cy="877729"/>
          </a:xfrm>
        </p:spPr>
        <p:txBody>
          <a:bodyPr anchor="ctr">
            <a:normAutofit fontScale="90000"/>
          </a:bodyPr>
          <a:lstStyle/>
          <a:p>
            <a:r>
              <a:rPr lang="en-GB" sz="4000">
                <a:solidFill>
                  <a:srgbClr val="FFFFFF"/>
                </a:solidFill>
              </a:rPr>
              <a:t>FRM4 Surface Temperature from Satellites</a:t>
            </a:r>
            <a:r>
              <a:rPr lang="en-IT" sz="4000">
                <a:solidFill>
                  <a:srgbClr val="FFFFFF"/>
                </a:solidFill>
              </a:rPr>
              <a:t>, https://www.frm4sts.org</a:t>
            </a: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extLst>
              <p:ext uri="{D42A27DB-BD31-4B8C-83A1-F6EECF244321}">
                <p14:modId xmlns:p14="http://schemas.microsoft.com/office/powerpoint/2010/main" val="183411359"/>
              </p:ext>
            </p:extLst>
          </p:nvPr>
        </p:nvGraphicFramePr>
        <p:xfrm>
          <a:off x="0" y="1891819"/>
          <a:ext cx="10013804"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AFD25F4-607F-E6BE-4679-063AD20CC189}"/>
              </a:ext>
            </a:extLst>
          </p:cNvPr>
          <p:cNvPicPr>
            <a:picLocks noChangeAspect="1"/>
          </p:cNvPicPr>
          <p:nvPr/>
        </p:nvPicPr>
        <p:blipFill>
          <a:blip r:embed="rId8"/>
          <a:stretch>
            <a:fillRect/>
          </a:stretch>
        </p:blipFill>
        <p:spPr>
          <a:xfrm>
            <a:off x="8269983" y="174440"/>
            <a:ext cx="1605685" cy="538857"/>
          </a:xfrm>
          <a:prstGeom prst="rect">
            <a:avLst/>
          </a:prstGeom>
        </p:spPr>
      </p:pic>
      <p:pic>
        <p:nvPicPr>
          <p:cNvPr id="7" name="Picture 6">
            <a:extLst>
              <a:ext uri="{FF2B5EF4-FFF2-40B4-BE49-F238E27FC236}">
                <a16:creationId xmlns:a16="http://schemas.microsoft.com/office/drawing/2014/main" id="{F796ED95-9955-5955-07C9-FECE7797881E}"/>
              </a:ext>
            </a:extLst>
          </p:cNvPr>
          <p:cNvPicPr>
            <a:picLocks noChangeAspect="1"/>
          </p:cNvPicPr>
          <p:nvPr/>
        </p:nvPicPr>
        <p:blipFill>
          <a:blip r:embed="rId9"/>
          <a:stretch>
            <a:fillRect/>
          </a:stretch>
        </p:blipFill>
        <p:spPr>
          <a:xfrm>
            <a:off x="10748171" y="410217"/>
            <a:ext cx="873259" cy="247733"/>
          </a:xfrm>
          <a:prstGeom prst="rect">
            <a:avLst/>
          </a:prstGeom>
        </p:spPr>
      </p:pic>
      <p:pic>
        <p:nvPicPr>
          <p:cNvPr id="10" name="Picture 9">
            <a:extLst>
              <a:ext uri="{FF2B5EF4-FFF2-40B4-BE49-F238E27FC236}">
                <a16:creationId xmlns:a16="http://schemas.microsoft.com/office/drawing/2014/main" id="{7A83CEB5-427A-7DEF-9EE8-9A165B35DB40}"/>
              </a:ext>
            </a:extLst>
          </p:cNvPr>
          <p:cNvPicPr>
            <a:picLocks noChangeAspect="1"/>
          </p:cNvPicPr>
          <p:nvPr/>
        </p:nvPicPr>
        <p:blipFill>
          <a:blip r:embed="rId10"/>
          <a:stretch>
            <a:fillRect/>
          </a:stretch>
        </p:blipFill>
        <p:spPr>
          <a:xfrm>
            <a:off x="8568293" y="923474"/>
            <a:ext cx="1182915" cy="343427"/>
          </a:xfrm>
          <a:prstGeom prst="rect">
            <a:avLst/>
          </a:prstGeom>
        </p:spPr>
      </p:pic>
      <p:pic>
        <p:nvPicPr>
          <p:cNvPr id="14" name="Picture 13">
            <a:extLst>
              <a:ext uri="{FF2B5EF4-FFF2-40B4-BE49-F238E27FC236}">
                <a16:creationId xmlns:a16="http://schemas.microsoft.com/office/drawing/2014/main" id="{DCC563F7-86D0-D9DB-CBFE-23569CDD7C6B}"/>
              </a:ext>
            </a:extLst>
          </p:cNvPr>
          <p:cNvPicPr>
            <a:picLocks noChangeAspect="1"/>
          </p:cNvPicPr>
          <p:nvPr/>
        </p:nvPicPr>
        <p:blipFill>
          <a:blip r:embed="rId11"/>
          <a:stretch>
            <a:fillRect/>
          </a:stretch>
        </p:blipFill>
        <p:spPr>
          <a:xfrm>
            <a:off x="9917000" y="966696"/>
            <a:ext cx="729362" cy="304808"/>
          </a:xfrm>
          <a:prstGeom prst="rect">
            <a:avLst/>
          </a:prstGeom>
        </p:spPr>
      </p:pic>
      <p:pic>
        <p:nvPicPr>
          <p:cNvPr id="17" name="Picture 16">
            <a:extLst>
              <a:ext uri="{FF2B5EF4-FFF2-40B4-BE49-F238E27FC236}">
                <a16:creationId xmlns:a16="http://schemas.microsoft.com/office/drawing/2014/main" id="{709C52CE-AA88-9B01-9476-07A32A30DE83}"/>
              </a:ext>
            </a:extLst>
          </p:cNvPr>
          <p:cNvPicPr>
            <a:picLocks noChangeAspect="1"/>
          </p:cNvPicPr>
          <p:nvPr/>
        </p:nvPicPr>
        <p:blipFill>
          <a:blip r:embed="rId12"/>
          <a:stretch>
            <a:fillRect/>
          </a:stretch>
        </p:blipFill>
        <p:spPr>
          <a:xfrm>
            <a:off x="7102319" y="820664"/>
            <a:ext cx="1233704" cy="465874"/>
          </a:xfrm>
          <a:prstGeom prst="rect">
            <a:avLst/>
          </a:prstGeom>
        </p:spPr>
      </p:pic>
      <p:pic>
        <p:nvPicPr>
          <p:cNvPr id="19" name="Picture 18">
            <a:extLst>
              <a:ext uri="{FF2B5EF4-FFF2-40B4-BE49-F238E27FC236}">
                <a16:creationId xmlns:a16="http://schemas.microsoft.com/office/drawing/2014/main" id="{1F80D594-777F-A1AB-6703-E7737FB42E2C}"/>
              </a:ext>
            </a:extLst>
          </p:cNvPr>
          <p:cNvPicPr>
            <a:picLocks noChangeAspect="1"/>
          </p:cNvPicPr>
          <p:nvPr/>
        </p:nvPicPr>
        <p:blipFill>
          <a:blip r:embed="rId13"/>
          <a:stretch>
            <a:fillRect/>
          </a:stretch>
        </p:blipFill>
        <p:spPr>
          <a:xfrm>
            <a:off x="10787488" y="914600"/>
            <a:ext cx="767463" cy="397339"/>
          </a:xfrm>
          <a:prstGeom prst="rect">
            <a:avLst/>
          </a:prstGeom>
        </p:spPr>
      </p:pic>
      <p:pic>
        <p:nvPicPr>
          <p:cNvPr id="21" name="Picture 20">
            <a:extLst>
              <a:ext uri="{FF2B5EF4-FFF2-40B4-BE49-F238E27FC236}">
                <a16:creationId xmlns:a16="http://schemas.microsoft.com/office/drawing/2014/main" id="{39C7BF9D-ECFB-1723-E457-0F66FBFB3186}"/>
              </a:ext>
            </a:extLst>
          </p:cNvPr>
          <p:cNvPicPr>
            <a:picLocks noChangeAspect="1"/>
          </p:cNvPicPr>
          <p:nvPr/>
        </p:nvPicPr>
        <p:blipFill>
          <a:blip r:embed="rId14"/>
          <a:stretch>
            <a:fillRect/>
          </a:stretch>
        </p:blipFill>
        <p:spPr>
          <a:xfrm>
            <a:off x="9919380" y="304841"/>
            <a:ext cx="713033" cy="386453"/>
          </a:xfrm>
          <a:prstGeom prst="rect">
            <a:avLst/>
          </a:prstGeom>
        </p:spPr>
      </p:pic>
      <p:pic>
        <p:nvPicPr>
          <p:cNvPr id="23" name="Picture 22">
            <a:extLst>
              <a:ext uri="{FF2B5EF4-FFF2-40B4-BE49-F238E27FC236}">
                <a16:creationId xmlns:a16="http://schemas.microsoft.com/office/drawing/2014/main" id="{BD657AB4-1B32-2ACD-2DC6-1A71651D2DAA}"/>
              </a:ext>
            </a:extLst>
          </p:cNvPr>
          <p:cNvPicPr>
            <a:picLocks noChangeAspect="1"/>
          </p:cNvPicPr>
          <p:nvPr/>
        </p:nvPicPr>
        <p:blipFill>
          <a:blip r:embed="rId15"/>
          <a:stretch>
            <a:fillRect/>
          </a:stretch>
        </p:blipFill>
        <p:spPr>
          <a:xfrm>
            <a:off x="11642110" y="281806"/>
            <a:ext cx="386453" cy="1170245"/>
          </a:xfrm>
          <a:prstGeom prst="rect">
            <a:avLst/>
          </a:prstGeom>
        </p:spPr>
      </p:pic>
      <p:pic>
        <p:nvPicPr>
          <p:cNvPr id="25" name="Picture 24">
            <a:extLst>
              <a:ext uri="{FF2B5EF4-FFF2-40B4-BE49-F238E27FC236}">
                <a16:creationId xmlns:a16="http://schemas.microsoft.com/office/drawing/2014/main" id="{7DC19C7D-A2CE-9CB5-DCC9-4DD4CD358C02}"/>
              </a:ext>
            </a:extLst>
          </p:cNvPr>
          <p:cNvPicPr>
            <a:picLocks noChangeAspect="1"/>
          </p:cNvPicPr>
          <p:nvPr/>
        </p:nvPicPr>
        <p:blipFill>
          <a:blip r:embed="rId16"/>
          <a:stretch>
            <a:fillRect/>
          </a:stretch>
        </p:blipFill>
        <p:spPr>
          <a:xfrm>
            <a:off x="9917000" y="1683321"/>
            <a:ext cx="2034539" cy="1435447"/>
          </a:xfrm>
          <a:prstGeom prst="rect">
            <a:avLst/>
          </a:prstGeom>
        </p:spPr>
      </p:pic>
      <p:pic>
        <p:nvPicPr>
          <p:cNvPr id="27" name="Picture 26">
            <a:extLst>
              <a:ext uri="{FF2B5EF4-FFF2-40B4-BE49-F238E27FC236}">
                <a16:creationId xmlns:a16="http://schemas.microsoft.com/office/drawing/2014/main" id="{1F6661F8-9516-C4FB-80A5-86FE5999DF78}"/>
              </a:ext>
            </a:extLst>
          </p:cNvPr>
          <p:cNvPicPr>
            <a:picLocks noChangeAspect="1"/>
          </p:cNvPicPr>
          <p:nvPr/>
        </p:nvPicPr>
        <p:blipFill>
          <a:blip r:embed="rId17"/>
          <a:stretch>
            <a:fillRect/>
          </a:stretch>
        </p:blipFill>
        <p:spPr>
          <a:xfrm>
            <a:off x="10365224" y="3302128"/>
            <a:ext cx="1189727" cy="1602490"/>
          </a:xfrm>
          <a:prstGeom prst="rect">
            <a:avLst/>
          </a:prstGeom>
        </p:spPr>
      </p:pic>
      <p:pic>
        <p:nvPicPr>
          <p:cNvPr id="29" name="Picture 28">
            <a:extLst>
              <a:ext uri="{FF2B5EF4-FFF2-40B4-BE49-F238E27FC236}">
                <a16:creationId xmlns:a16="http://schemas.microsoft.com/office/drawing/2014/main" id="{6A709614-526A-5350-038A-B2965DDA2F58}"/>
              </a:ext>
            </a:extLst>
          </p:cNvPr>
          <p:cNvPicPr>
            <a:picLocks noChangeAspect="1"/>
          </p:cNvPicPr>
          <p:nvPr/>
        </p:nvPicPr>
        <p:blipFill>
          <a:blip r:embed="rId18"/>
          <a:stretch>
            <a:fillRect/>
          </a:stretch>
        </p:blipFill>
        <p:spPr>
          <a:xfrm>
            <a:off x="9917000" y="5149392"/>
            <a:ext cx="1697970" cy="1426802"/>
          </a:xfrm>
          <a:prstGeom prst="rect">
            <a:avLst/>
          </a:prstGeom>
        </p:spPr>
      </p:pic>
    </p:spTree>
    <p:extLst>
      <p:ext uri="{BB962C8B-B14F-4D97-AF65-F5344CB8AC3E}">
        <p14:creationId xmlns:p14="http://schemas.microsoft.com/office/powerpoint/2010/main" val="1637812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262880-C19F-E9DF-49D6-70F1588BA99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20A1F5-AC8F-4C9C-220C-67679D27D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14EA653-C40E-EE30-48B4-219977253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8DB30137-D261-2EC6-DF22-CF3A8AE1DF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78707BDA-BAB3-B816-47B7-FC9AA4A36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BA566F0-FFEB-4D07-F4C4-AFF0157DD6FA}"/>
              </a:ext>
            </a:extLst>
          </p:cNvPr>
          <p:cNvSpPr>
            <a:spLocks noGrp="1"/>
          </p:cNvSpPr>
          <p:nvPr>
            <p:ph type="title"/>
          </p:nvPr>
        </p:nvSpPr>
        <p:spPr>
          <a:xfrm>
            <a:off x="56493" y="279507"/>
            <a:ext cx="11199972" cy="877729"/>
          </a:xfrm>
        </p:spPr>
        <p:txBody>
          <a:bodyPr anchor="ctr">
            <a:normAutofit/>
          </a:bodyPr>
          <a:lstStyle/>
          <a:p>
            <a:r>
              <a:rPr lang="en-GB" sz="4000">
                <a:solidFill>
                  <a:srgbClr val="FFFFFF"/>
                </a:solidFill>
              </a:rPr>
              <a:t>FRMsat: establishing FRM in space</a:t>
            </a:r>
            <a:endParaRPr lang="en-IT" sz="4000">
              <a:solidFill>
                <a:srgbClr val="FFFFFF"/>
              </a:solidFill>
            </a:endParaRPr>
          </a:p>
        </p:txBody>
      </p:sp>
      <p:graphicFrame>
        <p:nvGraphicFramePr>
          <p:cNvPr id="5" name="Content Placeholder 2">
            <a:extLst>
              <a:ext uri="{FF2B5EF4-FFF2-40B4-BE49-F238E27FC236}">
                <a16:creationId xmlns:a16="http://schemas.microsoft.com/office/drawing/2014/main" id="{74BD4A49-61C2-3B6B-EA42-AA84BC5E6F1F}"/>
              </a:ext>
            </a:extLst>
          </p:cNvPr>
          <p:cNvGraphicFramePr>
            <a:graphicFrameLocks noGrp="1"/>
          </p:cNvGraphicFramePr>
          <p:nvPr>
            <p:ph idx="1"/>
            <p:extLst>
              <p:ext uri="{D42A27DB-BD31-4B8C-83A1-F6EECF244321}">
                <p14:modId xmlns:p14="http://schemas.microsoft.com/office/powerpoint/2010/main" val="3327503447"/>
              </p:ext>
            </p:extLst>
          </p:nvPr>
        </p:nvGraphicFramePr>
        <p:xfrm>
          <a:off x="0" y="1891819"/>
          <a:ext cx="10013804"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7C2B56A-7AEF-F216-E4B3-BEC63FB43C74}"/>
              </a:ext>
            </a:extLst>
          </p:cNvPr>
          <p:cNvPicPr>
            <a:picLocks noChangeAspect="1"/>
          </p:cNvPicPr>
          <p:nvPr/>
        </p:nvPicPr>
        <p:blipFill>
          <a:blip r:embed="rId8"/>
          <a:stretch>
            <a:fillRect/>
          </a:stretch>
        </p:blipFill>
        <p:spPr>
          <a:xfrm>
            <a:off x="7289652" y="193794"/>
            <a:ext cx="1165129" cy="1188365"/>
          </a:xfrm>
          <a:prstGeom prst="rect">
            <a:avLst/>
          </a:prstGeom>
        </p:spPr>
      </p:pic>
      <p:pic>
        <p:nvPicPr>
          <p:cNvPr id="8" name="Picture 7">
            <a:extLst>
              <a:ext uri="{FF2B5EF4-FFF2-40B4-BE49-F238E27FC236}">
                <a16:creationId xmlns:a16="http://schemas.microsoft.com/office/drawing/2014/main" id="{9FD4D1E5-5D54-7FB3-6CCC-68310DE41CC5}"/>
              </a:ext>
            </a:extLst>
          </p:cNvPr>
          <p:cNvPicPr>
            <a:picLocks noChangeAspect="1"/>
          </p:cNvPicPr>
          <p:nvPr/>
        </p:nvPicPr>
        <p:blipFill>
          <a:blip r:embed="rId9"/>
          <a:stretch>
            <a:fillRect/>
          </a:stretch>
        </p:blipFill>
        <p:spPr>
          <a:xfrm>
            <a:off x="10454820" y="4107986"/>
            <a:ext cx="1603290" cy="1442331"/>
          </a:xfrm>
          <a:prstGeom prst="rect">
            <a:avLst/>
          </a:prstGeom>
        </p:spPr>
      </p:pic>
      <p:pic>
        <p:nvPicPr>
          <p:cNvPr id="16" name="Picture 15">
            <a:extLst>
              <a:ext uri="{FF2B5EF4-FFF2-40B4-BE49-F238E27FC236}">
                <a16:creationId xmlns:a16="http://schemas.microsoft.com/office/drawing/2014/main" id="{8723CF85-2E32-E423-7E1B-04F32808D5F9}"/>
              </a:ext>
            </a:extLst>
          </p:cNvPr>
          <p:cNvPicPr>
            <a:picLocks noChangeAspect="1"/>
          </p:cNvPicPr>
          <p:nvPr/>
        </p:nvPicPr>
        <p:blipFill>
          <a:blip r:embed="rId10"/>
          <a:stretch>
            <a:fillRect/>
          </a:stretch>
        </p:blipFill>
        <p:spPr>
          <a:xfrm>
            <a:off x="10620703" y="2077893"/>
            <a:ext cx="1437407" cy="1351108"/>
          </a:xfrm>
          <a:prstGeom prst="rect">
            <a:avLst/>
          </a:prstGeom>
        </p:spPr>
      </p:pic>
      <p:pic>
        <p:nvPicPr>
          <p:cNvPr id="18" name="Picture 17">
            <a:extLst>
              <a:ext uri="{FF2B5EF4-FFF2-40B4-BE49-F238E27FC236}">
                <a16:creationId xmlns:a16="http://schemas.microsoft.com/office/drawing/2014/main" id="{4820D892-3C83-2781-89E8-814B7151032B}"/>
              </a:ext>
            </a:extLst>
          </p:cNvPr>
          <p:cNvPicPr>
            <a:picLocks noChangeAspect="1"/>
          </p:cNvPicPr>
          <p:nvPr/>
        </p:nvPicPr>
        <p:blipFill>
          <a:blip r:embed="rId11"/>
          <a:stretch>
            <a:fillRect/>
          </a:stretch>
        </p:blipFill>
        <p:spPr>
          <a:xfrm>
            <a:off x="10200391" y="453335"/>
            <a:ext cx="1637944" cy="574392"/>
          </a:xfrm>
          <a:prstGeom prst="rect">
            <a:avLst/>
          </a:prstGeom>
        </p:spPr>
      </p:pic>
      <p:pic>
        <p:nvPicPr>
          <p:cNvPr id="33" name="Google Shape;34;p4">
            <a:extLst>
              <a:ext uri="{FF2B5EF4-FFF2-40B4-BE49-F238E27FC236}">
                <a16:creationId xmlns:a16="http://schemas.microsoft.com/office/drawing/2014/main" id="{8D1946DC-3F6D-9028-B3F4-65B9BA570377}"/>
              </a:ext>
            </a:extLst>
          </p:cNvPr>
          <p:cNvPicPr preferRelativeResize="0"/>
          <p:nvPr/>
        </p:nvPicPr>
        <p:blipFill rotWithShape="1">
          <a:blip r:embed="rId12">
            <a:alphaModFix/>
          </a:blip>
          <a:srcRect/>
          <a:stretch/>
        </p:blipFill>
        <p:spPr>
          <a:xfrm>
            <a:off x="8563045" y="397189"/>
            <a:ext cx="1521256" cy="686684"/>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37803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22379" y="160937"/>
            <a:ext cx="7581638" cy="422834"/>
          </a:xfrm>
          <a:prstGeom prst="rect">
            <a:avLst/>
          </a:prstGeom>
        </p:spPr>
        <p:txBody>
          <a:bodyPr vert="horz" lIns="0" tIns="45720" rIns="0" bIns="45720" rtlCol="0" anchor="ctr" anchorCtr="0">
            <a:noAutofit/>
          </a:bodyPr>
          <a:lstStyle>
            <a:lvl1pPr algn="l" rtl="0" eaLnBrk="0" fontAlgn="base" hangingPunct="0">
              <a:spcBef>
                <a:spcPct val="0"/>
              </a:spcBef>
              <a:spcAft>
                <a:spcPct val="0"/>
              </a:spcAft>
              <a:defRPr sz="225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650">
                <a:solidFill>
                  <a:srgbClr val="0070C0"/>
                </a:solidFill>
                <a:latin typeface="Arial" charset="0"/>
                <a:ea typeface="MS PGothic" pitchFamily="34" charset="-128"/>
                <a:cs typeface="Arial" charset="0"/>
              </a:defRPr>
            </a:lvl5pPr>
            <a:lvl6pPr marL="342900" algn="l" rtl="0" eaLnBrk="1" fontAlgn="base" hangingPunct="1">
              <a:spcBef>
                <a:spcPct val="0"/>
              </a:spcBef>
              <a:spcAft>
                <a:spcPct val="0"/>
              </a:spcAft>
              <a:defRPr sz="1650" b="1">
                <a:solidFill>
                  <a:schemeClr val="bg1"/>
                </a:solidFill>
                <a:latin typeface="Verdana" pitchFamily="34" charset="0"/>
              </a:defRPr>
            </a:lvl6pPr>
            <a:lvl7pPr marL="685800" algn="l" rtl="0" eaLnBrk="1" fontAlgn="base" hangingPunct="1">
              <a:spcBef>
                <a:spcPct val="0"/>
              </a:spcBef>
              <a:spcAft>
                <a:spcPct val="0"/>
              </a:spcAft>
              <a:defRPr sz="1650" b="1">
                <a:solidFill>
                  <a:schemeClr val="bg1"/>
                </a:solidFill>
                <a:latin typeface="Verdana" pitchFamily="34" charset="0"/>
              </a:defRPr>
            </a:lvl7pPr>
            <a:lvl8pPr marL="1028700" algn="l" rtl="0" eaLnBrk="1" fontAlgn="base" hangingPunct="1">
              <a:spcBef>
                <a:spcPct val="0"/>
              </a:spcBef>
              <a:spcAft>
                <a:spcPct val="0"/>
              </a:spcAft>
              <a:defRPr sz="1650" b="1">
                <a:solidFill>
                  <a:schemeClr val="bg1"/>
                </a:solidFill>
                <a:latin typeface="Verdana" pitchFamily="34" charset="0"/>
              </a:defRPr>
            </a:lvl8pPr>
            <a:lvl9pPr marL="1371600" algn="l" rtl="0" eaLnBrk="1" fontAlgn="base" hangingPunct="1">
              <a:spcBef>
                <a:spcPct val="0"/>
              </a:spcBef>
              <a:spcAft>
                <a:spcPct val="0"/>
              </a:spcAft>
              <a:defRPr sz="1650" b="1">
                <a:solidFill>
                  <a:schemeClr val="bg1"/>
                </a:solidFill>
                <a:latin typeface="Verdana" pitchFamily="34" charset="0"/>
              </a:defRPr>
            </a:lvl9pPr>
          </a:lstStyle>
          <a:p>
            <a:r>
              <a:rPr lang="en-GB" sz="3200" b="1" u="sng"/>
              <a:t>Metrology approach</a:t>
            </a:r>
            <a:endParaRPr lang="en-GB" sz="4400" b="1" u="sng"/>
          </a:p>
        </p:txBody>
      </p:sp>
      <p:sp>
        <p:nvSpPr>
          <p:cNvPr id="5" name="Rectangle 4"/>
          <p:cNvSpPr/>
          <p:nvPr/>
        </p:nvSpPr>
        <p:spPr>
          <a:xfrm>
            <a:off x="8044836" y="1224027"/>
            <a:ext cx="3776777" cy="3930115"/>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GB" sz="1867" b="0" i="0" u="none" strike="noStrike" kern="1200" cap="none" spc="0" normalizeH="0" baseline="0" noProof="0">
                <a:ln>
                  <a:noFill/>
                </a:ln>
                <a:solidFill>
                  <a:srgbClr val="4A4A4A"/>
                </a:solidFill>
                <a:effectLst/>
                <a:uLnTx/>
                <a:uFillTx/>
                <a:latin typeface="Calibri" panose="020F0502020204030204"/>
                <a:ea typeface="+mn-ea"/>
                <a:cs typeface="+mn-cs"/>
              </a:rPr>
              <a:t>Obtaining </a:t>
            </a:r>
            <a:r>
              <a:rPr kumimoji="0" lang="en-GB" sz="1867" b="1" i="0" u="none" strike="noStrike" kern="1200" cap="none" spc="0" normalizeH="0" baseline="0" noProof="0">
                <a:ln>
                  <a:noFill/>
                </a:ln>
                <a:solidFill>
                  <a:srgbClr val="4A4A4A"/>
                </a:solidFill>
                <a:effectLst/>
                <a:uLnTx/>
                <a:uFillTx/>
                <a:latin typeface="Calibri" panose="020F0502020204030204"/>
                <a:ea typeface="+mn-ea"/>
                <a:cs typeface="+mn-cs"/>
              </a:rPr>
              <a:t>confidence</a:t>
            </a:r>
            <a:r>
              <a:rPr kumimoji="0" lang="en-GB" sz="1867" b="0" i="0" u="none" strike="noStrike" kern="1200" cap="none" spc="0" normalizeH="0" baseline="0" noProof="0">
                <a:ln>
                  <a:noFill/>
                </a:ln>
                <a:solidFill>
                  <a:srgbClr val="4A4A4A"/>
                </a:solidFill>
                <a:effectLst/>
                <a:uLnTx/>
                <a:uFillTx/>
                <a:latin typeface="Calibri" panose="020F0502020204030204"/>
                <a:ea typeface="+mn-ea"/>
                <a:cs typeface="+mn-cs"/>
              </a:rPr>
              <a:t> in a measured value requires a quantitative statement of its quality, which in turn necessitates the evaluation of the </a:t>
            </a:r>
            <a:r>
              <a:rPr kumimoji="0" lang="en-GB" sz="1867" b="1" i="0" u="none" strike="noStrike" kern="1200" cap="none" spc="0" normalizeH="0" baseline="0" noProof="0">
                <a:ln>
                  <a:noFill/>
                </a:ln>
                <a:solidFill>
                  <a:srgbClr val="4A4A4A"/>
                </a:solidFill>
                <a:effectLst/>
                <a:uLnTx/>
                <a:uFillTx/>
                <a:latin typeface="Calibri" panose="020F0502020204030204"/>
                <a:ea typeface="+mn-ea"/>
                <a:cs typeface="+mn-cs"/>
              </a:rPr>
              <a:t>uncertainty</a:t>
            </a:r>
            <a:r>
              <a:rPr kumimoji="0" lang="en-GB" sz="1867" b="0" i="0" u="none" strike="noStrike" kern="1200" cap="none" spc="0" normalizeH="0" baseline="0" noProof="0">
                <a:ln>
                  <a:noFill/>
                </a:ln>
                <a:solidFill>
                  <a:srgbClr val="4A4A4A"/>
                </a:solidFill>
                <a:effectLst/>
                <a:uLnTx/>
                <a:uFillTx/>
                <a:latin typeface="Calibri" panose="020F0502020204030204"/>
                <a:ea typeface="+mn-ea"/>
                <a:cs typeface="+mn-cs"/>
              </a:rPr>
              <a:t> associated with the value. </a:t>
            </a:r>
          </a:p>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GB" sz="1867" b="0" i="0" u="none" strike="noStrike" kern="1200" cap="none" spc="0" normalizeH="0" baseline="0" noProof="0">
                <a:ln>
                  <a:noFill/>
                </a:ln>
                <a:solidFill>
                  <a:srgbClr val="4A4A4A"/>
                </a:solidFill>
                <a:effectLst/>
                <a:uLnTx/>
                <a:uFillTx/>
                <a:latin typeface="Calibri" panose="020F0502020204030204"/>
                <a:ea typeface="+mn-ea"/>
                <a:cs typeface="+mn-cs"/>
              </a:rPr>
              <a:t>The basis for the value and the associated uncertainty is traceability of measurement, involving </a:t>
            </a:r>
            <a:r>
              <a:rPr kumimoji="0" lang="en-GB" sz="1867" b="1" i="0" u="none" strike="noStrike" kern="1200" cap="none" spc="0" normalizeH="0" baseline="0" noProof="0">
                <a:ln>
                  <a:noFill/>
                </a:ln>
                <a:solidFill>
                  <a:srgbClr val="4A4A4A"/>
                </a:solidFill>
                <a:effectLst/>
                <a:uLnTx/>
                <a:uFillTx/>
                <a:latin typeface="Calibri" panose="020F0502020204030204"/>
                <a:ea typeface="+mn-ea"/>
                <a:cs typeface="+mn-cs"/>
              </a:rPr>
              <a:t>the relationship of relevant quantities to national or international standards through an unbroken chain of measurement comparisons.</a:t>
            </a:r>
          </a:p>
        </p:txBody>
      </p:sp>
      <p:grpSp>
        <p:nvGrpSpPr>
          <p:cNvPr id="7" name="Group 6"/>
          <p:cNvGrpSpPr/>
          <p:nvPr/>
        </p:nvGrpSpPr>
        <p:grpSpPr>
          <a:xfrm>
            <a:off x="339051" y="1230712"/>
            <a:ext cx="7519339" cy="4258021"/>
            <a:chOff x="199697" y="643255"/>
            <a:chExt cx="5639504" cy="3193516"/>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697" y="643255"/>
              <a:ext cx="5639504" cy="3193516"/>
            </a:xfrm>
            <a:prstGeom prst="rect">
              <a:avLst/>
            </a:prstGeom>
            <a:ln>
              <a:solidFill>
                <a:schemeClr val="bg1"/>
              </a:solidFill>
            </a:ln>
            <a:effectLst>
              <a:outerShdw blurRad="50800" dist="38100" dir="2700000" algn="tl" rotWithShape="0">
                <a:prstClr val="black">
                  <a:alpha val="40000"/>
                </a:prstClr>
              </a:outerShdw>
            </a:effectLst>
          </p:spPr>
        </p:pic>
        <p:sp>
          <p:nvSpPr>
            <p:cNvPr id="3" name="Rectangle 2"/>
            <p:cNvSpPr/>
            <p:nvPr/>
          </p:nvSpPr>
          <p:spPr>
            <a:xfrm>
              <a:off x="4612193" y="1718267"/>
              <a:ext cx="1227007" cy="241161"/>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864601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426" y="1710"/>
            <a:ext cx="12190716" cy="1239814"/>
          </a:xfrm>
          <a:solidFill>
            <a:schemeClr val="tx2"/>
          </a:solidFill>
        </p:spPr>
        <p:txBody>
          <a:bodyPr anchor="ctr">
            <a:normAutofit/>
          </a:bodyPr>
          <a:lstStyle/>
          <a:p>
            <a:r>
              <a:rPr lang="en-US" sz="4000" b="1" u="sng">
                <a:solidFill>
                  <a:schemeClr val="bg1"/>
                </a:solidFill>
              </a:rPr>
              <a:t>FRM4Veg</a:t>
            </a:r>
            <a:br>
              <a:rPr lang="en-US" sz="4000"/>
            </a:br>
            <a:r>
              <a:rPr lang="en-US" sz="1800" i="1">
                <a:solidFill>
                  <a:schemeClr val="bg1"/>
                </a:solidFill>
              </a:rPr>
              <a:t>National Physical Laboratory (NPL), University of Southampton &amp; </a:t>
            </a:r>
            <a:r>
              <a:rPr lang="en-US" sz="1800" i="1" err="1">
                <a:solidFill>
                  <a:schemeClr val="bg1"/>
                </a:solidFill>
              </a:rPr>
              <a:t>EOLab</a:t>
            </a:r>
            <a:r>
              <a:rPr lang="en-US" sz="1800" i="1">
                <a:solidFill>
                  <a:schemeClr val="bg1"/>
                </a:solidFill>
              </a:rPr>
              <a:t> (Univ. of Valencia)</a:t>
            </a:r>
          </a:p>
        </p:txBody>
      </p:sp>
      <p:pic>
        <p:nvPicPr>
          <p:cNvPr id="3" name="Picture 2" descr="A logo of a globe with green dots&#10;&#10;AI-generated content may be incorrect.">
            <a:extLst>
              <a:ext uri="{FF2B5EF4-FFF2-40B4-BE49-F238E27FC236}">
                <a16:creationId xmlns:a16="http://schemas.microsoft.com/office/drawing/2014/main" id="{01DCDFBE-4C86-7823-0C9B-DD36D66067BA}"/>
              </a:ext>
            </a:extLst>
          </p:cNvPr>
          <p:cNvPicPr>
            <a:picLocks noChangeAspect="1"/>
          </p:cNvPicPr>
          <p:nvPr/>
        </p:nvPicPr>
        <p:blipFill>
          <a:blip r:embed="rId3">
            <a:extLst>
              <a:ext uri="{28A0092B-C50C-407E-A947-70E740481C1C}">
                <a14:useLocalDpi xmlns:a14="http://schemas.microsoft.com/office/drawing/2010/main" val="0"/>
              </a:ext>
            </a:extLst>
          </a:blip>
          <a:srcRect l="9828" r="4232"/>
          <a:stretch>
            <a:fillRect/>
          </a:stretch>
        </p:blipFill>
        <p:spPr>
          <a:xfrm>
            <a:off x="9547610" y="-2044"/>
            <a:ext cx="2643964" cy="1241409"/>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B23C3E9A-DC40-58CF-24BC-F1AFF3350C0F}"/>
              </a:ext>
            </a:extLst>
          </p:cNvPr>
          <p:cNvPicPr>
            <a:picLocks noChangeAspect="1"/>
          </p:cNvPicPr>
          <p:nvPr/>
        </p:nvPicPr>
        <p:blipFill>
          <a:blip r:embed="rId4"/>
          <a:stretch>
            <a:fillRect/>
          </a:stretch>
        </p:blipFill>
        <p:spPr>
          <a:xfrm>
            <a:off x="0" y="1242721"/>
            <a:ext cx="12192000" cy="5296194"/>
          </a:xfrm>
          <a:prstGeom prst="rect">
            <a:avLst/>
          </a:prstGeom>
        </p:spPr>
      </p:pic>
    </p:spTree>
    <p:extLst>
      <p:ext uri="{BB962C8B-B14F-4D97-AF65-F5344CB8AC3E}">
        <p14:creationId xmlns:p14="http://schemas.microsoft.com/office/powerpoint/2010/main" val="2848656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CA5F66-23D7-60CD-2BBB-1AC91FE3A5D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0F1403-3515-CBD8-C2AA-37071AD64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1391D0A-C71F-3026-B9F8-1F2E43B4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4D9D7AAB-D3F7-4E31-D90B-94EC49320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806500FA-F39B-D4D0-AA34-44C872CF9D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A858275-52BC-C11A-7512-0B5021F9BE75}"/>
              </a:ext>
            </a:extLst>
          </p:cNvPr>
          <p:cNvSpPr>
            <a:spLocks noGrp="1"/>
          </p:cNvSpPr>
          <p:nvPr>
            <p:ph type="title"/>
          </p:nvPr>
        </p:nvSpPr>
        <p:spPr>
          <a:xfrm>
            <a:off x="201169" y="348865"/>
            <a:ext cx="11214452" cy="877729"/>
          </a:xfrm>
        </p:spPr>
        <p:txBody>
          <a:bodyPr anchor="ctr">
            <a:normAutofit fontScale="90000"/>
          </a:bodyPr>
          <a:lstStyle/>
          <a:p>
            <a:r>
              <a:rPr lang="en-GB" sz="4000" dirty="0">
                <a:solidFill>
                  <a:srgbClr val="FFFFFF"/>
                </a:solidFill>
              </a:rPr>
              <a:t>FRM4Fire</a:t>
            </a:r>
            <a:br>
              <a:rPr lang="en-GB" sz="3600" dirty="0">
                <a:solidFill>
                  <a:srgbClr val="FFFFFF"/>
                </a:solidFill>
              </a:rPr>
            </a:br>
            <a:r>
              <a:rPr lang="en-GB" sz="2000" dirty="0">
                <a:solidFill>
                  <a:srgbClr val="FF0000"/>
                </a:solidFill>
                <a:latin typeface="Arial"/>
                <a:ea typeface="MS PGothic"/>
                <a:cs typeface="Arial"/>
                <a:hlinkClick r:id="rId3"/>
              </a:rPr>
              <a:t>https://frm4fire.org/</a:t>
            </a:r>
            <a:r>
              <a:rPr lang="en-GB" sz="2000" dirty="0">
                <a:solidFill>
                  <a:srgbClr val="FF0000"/>
                </a:solidFill>
                <a:latin typeface="Arial"/>
                <a:ea typeface="MS PGothic"/>
                <a:cs typeface="Arial"/>
              </a:rPr>
              <a:t> </a:t>
            </a:r>
            <a:endParaRPr lang="en-IT" sz="3600" dirty="0">
              <a:solidFill>
                <a:srgbClr val="FFFFFF"/>
              </a:solidFill>
            </a:endParaRPr>
          </a:p>
        </p:txBody>
      </p:sp>
      <p:graphicFrame>
        <p:nvGraphicFramePr>
          <p:cNvPr id="5" name="Content Placeholder 2">
            <a:extLst>
              <a:ext uri="{FF2B5EF4-FFF2-40B4-BE49-F238E27FC236}">
                <a16:creationId xmlns:a16="http://schemas.microsoft.com/office/drawing/2014/main" id="{289769DE-1C04-36E6-6F50-07F64F1132BE}"/>
              </a:ext>
            </a:extLst>
          </p:cNvPr>
          <p:cNvGraphicFramePr>
            <a:graphicFrameLocks noGrp="1"/>
          </p:cNvGraphicFramePr>
          <p:nvPr>
            <p:ph idx="1"/>
            <p:extLst>
              <p:ext uri="{D42A27DB-BD31-4B8C-83A1-F6EECF244321}">
                <p14:modId xmlns:p14="http://schemas.microsoft.com/office/powerpoint/2010/main" val="2403131218"/>
              </p:ext>
            </p:extLst>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0B940E71-EF51-6630-0367-5C9F56AF17F2}"/>
              </a:ext>
            </a:extLst>
          </p:cNvPr>
          <p:cNvPicPr>
            <a:picLocks noChangeAspect="1"/>
          </p:cNvPicPr>
          <p:nvPr/>
        </p:nvPicPr>
        <p:blipFill>
          <a:blip r:embed="rId9"/>
          <a:srcRect t="10008" b="13307"/>
          <a:stretch>
            <a:fillRect/>
          </a:stretch>
        </p:blipFill>
        <p:spPr>
          <a:xfrm>
            <a:off x="8822001" y="214082"/>
            <a:ext cx="3168830" cy="1058068"/>
          </a:xfrm>
          <a:prstGeom prst="rect">
            <a:avLst/>
          </a:prstGeom>
        </p:spPr>
      </p:pic>
      <p:pic>
        <p:nvPicPr>
          <p:cNvPr id="4" name="Picture 3">
            <a:extLst>
              <a:ext uri="{FF2B5EF4-FFF2-40B4-BE49-F238E27FC236}">
                <a16:creationId xmlns:a16="http://schemas.microsoft.com/office/drawing/2014/main" id="{758B7CFA-3E54-D82D-435D-C9D0591228AF}"/>
              </a:ext>
            </a:extLst>
          </p:cNvPr>
          <p:cNvPicPr>
            <a:picLocks noChangeAspect="1"/>
          </p:cNvPicPr>
          <p:nvPr/>
        </p:nvPicPr>
        <p:blipFill>
          <a:blip r:embed="rId10"/>
          <a:stretch>
            <a:fillRect/>
          </a:stretch>
        </p:blipFill>
        <p:spPr>
          <a:xfrm>
            <a:off x="3873393" y="1119121"/>
            <a:ext cx="3680254" cy="912676"/>
          </a:xfrm>
          <a:prstGeom prst="rect">
            <a:avLst/>
          </a:prstGeom>
        </p:spPr>
      </p:pic>
    </p:spTree>
    <p:extLst>
      <p:ext uri="{BB962C8B-B14F-4D97-AF65-F5344CB8AC3E}">
        <p14:creationId xmlns:p14="http://schemas.microsoft.com/office/powerpoint/2010/main" val="2797368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371597" y="348865"/>
            <a:ext cx="10044023" cy="877729"/>
          </a:xfrm>
        </p:spPr>
        <p:txBody>
          <a:bodyPr anchor="ctr">
            <a:normAutofit fontScale="90000"/>
          </a:bodyPr>
          <a:lstStyle/>
          <a:p>
            <a:r>
              <a:rPr lang="en-GB" sz="4000">
                <a:solidFill>
                  <a:srgbClr val="FFFFFF"/>
                </a:solidFill>
              </a:rPr>
              <a:t>FRM4DRONE AQUATIC </a:t>
            </a:r>
            <a:r>
              <a:rPr lang="en-IT" sz="4000">
                <a:solidFill>
                  <a:srgbClr val="FFFFFF"/>
                </a:solidFill>
              </a:rPr>
              <a:t>, </a:t>
            </a:r>
            <a:r>
              <a:rPr lang="en-GB" sz="4000">
                <a:solidFill>
                  <a:srgbClr val="FFFFFF"/>
                </a:solidFill>
              </a:rPr>
              <a:t>  VITO / NPL </a:t>
            </a:r>
            <a:br>
              <a:rPr lang="en-GB" sz="4000">
                <a:solidFill>
                  <a:srgbClr val="FFFFFF"/>
                </a:solidFill>
              </a:rPr>
            </a:br>
            <a:r>
              <a:rPr lang="en-GB" sz="2700" i="1">
                <a:solidFill>
                  <a:srgbClr val="FFFFFF"/>
                </a:solidFill>
              </a:rPr>
              <a:t>https://remotesensing.vito.be/services/frm4drones-aquatic</a:t>
            </a:r>
            <a:endParaRPr lang="en-IT" sz="4000" i="1">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567322C-EDBC-3CA8-FB9C-8A9CEE8B0797}"/>
              </a:ext>
            </a:extLst>
          </p:cNvPr>
          <p:cNvPicPr>
            <a:picLocks noChangeAspect="1"/>
          </p:cNvPicPr>
          <p:nvPr/>
        </p:nvPicPr>
        <p:blipFill>
          <a:blip r:embed="rId8"/>
          <a:stretch>
            <a:fillRect/>
          </a:stretch>
        </p:blipFill>
        <p:spPr>
          <a:xfrm>
            <a:off x="8981821" y="85799"/>
            <a:ext cx="1838582" cy="657317"/>
          </a:xfrm>
          <a:prstGeom prst="rect">
            <a:avLst/>
          </a:prstGeom>
        </p:spPr>
      </p:pic>
      <p:pic>
        <p:nvPicPr>
          <p:cNvPr id="7" name="Picture 6">
            <a:extLst>
              <a:ext uri="{FF2B5EF4-FFF2-40B4-BE49-F238E27FC236}">
                <a16:creationId xmlns:a16="http://schemas.microsoft.com/office/drawing/2014/main" id="{B8AC792E-6F21-4240-0E6A-4955253C2B3B}"/>
              </a:ext>
            </a:extLst>
          </p:cNvPr>
          <p:cNvPicPr>
            <a:picLocks noChangeAspect="1"/>
          </p:cNvPicPr>
          <p:nvPr/>
        </p:nvPicPr>
        <p:blipFill>
          <a:blip r:embed="rId9"/>
          <a:stretch>
            <a:fillRect/>
          </a:stretch>
        </p:blipFill>
        <p:spPr>
          <a:xfrm>
            <a:off x="9130546" y="832832"/>
            <a:ext cx="1541131" cy="663543"/>
          </a:xfrm>
          <a:prstGeom prst="rect">
            <a:avLst/>
          </a:prstGeom>
        </p:spPr>
      </p:pic>
    </p:spTree>
    <p:extLst>
      <p:ext uri="{BB962C8B-B14F-4D97-AF65-F5344CB8AC3E}">
        <p14:creationId xmlns:p14="http://schemas.microsoft.com/office/powerpoint/2010/main" val="2837629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371597" y="348865"/>
            <a:ext cx="10044023" cy="877729"/>
          </a:xfrm>
        </p:spPr>
        <p:txBody>
          <a:bodyPr anchor="ctr">
            <a:normAutofit fontScale="90000"/>
          </a:bodyPr>
          <a:lstStyle/>
          <a:p>
            <a:r>
              <a:rPr lang="en-IT" sz="4000">
                <a:solidFill>
                  <a:srgbClr val="FFFFFF"/>
                </a:solidFill>
              </a:rPr>
              <a:t>TIRCALNet Preparation Study, University of Leicester, KIT &amp; RAL</a:t>
            </a: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003767" y="2091461"/>
          <a:ext cx="10184466"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8112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1371597" y="348865"/>
            <a:ext cx="10044023" cy="877729"/>
          </a:xfrm>
        </p:spPr>
        <p:txBody>
          <a:bodyPr anchor="ctr">
            <a:normAutofit fontScale="90000"/>
          </a:bodyPr>
          <a:lstStyle/>
          <a:p>
            <a:r>
              <a:rPr lang="en-GB" sz="4000">
                <a:solidFill>
                  <a:srgbClr val="FFFFFF"/>
                </a:solidFill>
              </a:rPr>
              <a:t>HYPERNET  </a:t>
            </a:r>
            <a:r>
              <a:rPr lang="en-GB" sz="4000" dirty="0">
                <a:solidFill>
                  <a:srgbClr val="FFFFFF"/>
                </a:solidFill>
              </a:rPr>
              <a:t>  </a:t>
            </a:r>
            <a:br>
              <a:rPr lang="en-GB" sz="4000" dirty="0"/>
            </a:br>
            <a:r>
              <a:rPr lang="en-GB" sz="3100" dirty="0">
                <a:solidFill>
                  <a:schemeClr val="bg1"/>
                </a:solidFill>
              </a:rPr>
              <a:t>Lead: </a:t>
            </a:r>
            <a:r>
              <a:rPr lang="en-GB" sz="3100">
                <a:solidFill>
                  <a:schemeClr val="bg1"/>
                </a:solidFill>
              </a:rPr>
              <a:t>Royal Belgian Institute of Natural Sciences (RBINS) </a:t>
            </a:r>
            <a:r>
              <a:rPr lang="en-GB"/>
              <a:t>	</a:t>
            </a:r>
            <a:br>
              <a:rPr lang="en-GB" sz="4000" dirty="0"/>
            </a:br>
            <a:r>
              <a:rPr lang="en-GB" sz="2700" dirty="0">
                <a:solidFill>
                  <a:srgbClr val="FFFFFF"/>
                </a:solidFill>
              </a:rPr>
              <a:t>www.hypernets.eu</a:t>
            </a:r>
            <a:endParaRPr lang="en-GB" sz="2700" i="1" dirty="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031762" y="2475080"/>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F5438C2-D97A-EFA6-0CDD-D590411F3418}"/>
              </a:ext>
            </a:extLst>
          </p:cNvPr>
          <p:cNvPicPr>
            <a:picLocks noChangeAspect="1"/>
          </p:cNvPicPr>
          <p:nvPr/>
        </p:nvPicPr>
        <p:blipFill>
          <a:blip r:embed="rId8"/>
          <a:stretch>
            <a:fillRect/>
          </a:stretch>
        </p:blipFill>
        <p:spPr>
          <a:xfrm>
            <a:off x="651511" y="1575459"/>
            <a:ext cx="9726930" cy="739691"/>
          </a:xfrm>
          <a:prstGeom prst="rect">
            <a:avLst/>
          </a:prstGeom>
        </p:spPr>
      </p:pic>
    </p:spTree>
    <p:extLst>
      <p:ext uri="{BB962C8B-B14F-4D97-AF65-F5344CB8AC3E}">
        <p14:creationId xmlns:p14="http://schemas.microsoft.com/office/powerpoint/2010/main" val="1592893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413130" y="349112"/>
            <a:ext cx="7496981" cy="877729"/>
          </a:xfrm>
        </p:spPr>
        <p:txBody>
          <a:bodyPr anchor="ctr">
            <a:normAutofit fontScale="90000"/>
          </a:bodyPr>
          <a:lstStyle/>
          <a:p>
            <a:r>
              <a:rPr lang="en-IT" sz="3600">
                <a:solidFill>
                  <a:srgbClr val="FFFFFF"/>
                </a:solidFill>
              </a:rPr>
              <a:t>SARCalNet (</a:t>
            </a:r>
            <a:r>
              <a:rPr lang="en-GB" sz="3600">
                <a:solidFill>
                  <a:srgbClr val="FFFFFF"/>
                </a:solidFill>
              </a:rPr>
              <a:t>https://</a:t>
            </a:r>
            <a:r>
              <a:rPr lang="en-GB" sz="3600" err="1">
                <a:solidFill>
                  <a:srgbClr val="FFFFFF"/>
                </a:solidFill>
              </a:rPr>
              <a:t>www.sarcalnet.org</a:t>
            </a:r>
            <a:r>
              <a:rPr lang="en-GB" sz="3600">
                <a:solidFill>
                  <a:srgbClr val="FFFFFF"/>
                </a:solidFill>
              </a:rPr>
              <a:t>)</a:t>
            </a:r>
            <a:br>
              <a:rPr lang="en-GB" sz="3600">
                <a:solidFill>
                  <a:srgbClr val="FFFFFF"/>
                </a:solidFill>
              </a:rPr>
            </a:br>
            <a:r>
              <a:rPr lang="en-GB" sz="3600">
                <a:solidFill>
                  <a:srgbClr val="FFFFFF"/>
                </a:solidFill>
              </a:rPr>
              <a:t>Initiative of SAR subgroup of CEOS WGCV </a:t>
            </a:r>
            <a:endParaRPr lang="en-IT" sz="3600">
              <a:solidFill>
                <a:srgbClr val="FFFFFF"/>
              </a:solidFill>
            </a:endParaRP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6" y="1900436"/>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8F6F61B-E934-7042-9E6B-0F0336F4EECD}"/>
              </a:ext>
            </a:extLst>
          </p:cNvPr>
          <p:cNvPicPr>
            <a:picLocks noChangeAspect="1"/>
          </p:cNvPicPr>
          <p:nvPr/>
        </p:nvPicPr>
        <p:blipFill>
          <a:blip r:embed="rId8"/>
          <a:stretch>
            <a:fillRect/>
          </a:stretch>
        </p:blipFill>
        <p:spPr>
          <a:xfrm>
            <a:off x="8003414" y="131151"/>
            <a:ext cx="4050741" cy="1311981"/>
          </a:xfrm>
          <a:prstGeom prst="rect">
            <a:avLst/>
          </a:prstGeom>
        </p:spPr>
      </p:pic>
    </p:spTree>
    <p:extLst>
      <p:ext uri="{BB962C8B-B14F-4D97-AF65-F5344CB8AC3E}">
        <p14:creationId xmlns:p14="http://schemas.microsoft.com/office/powerpoint/2010/main" val="2493156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C5E9022-4BC4-7624-A3B2-4D0A18A8D658}"/>
              </a:ext>
            </a:extLst>
          </p:cNvPr>
          <p:cNvSpPr>
            <a:spLocks noGrp="1"/>
          </p:cNvSpPr>
          <p:nvPr>
            <p:ph type="title"/>
          </p:nvPr>
        </p:nvSpPr>
        <p:spPr>
          <a:xfrm>
            <a:off x="201169" y="348865"/>
            <a:ext cx="11214452" cy="877729"/>
          </a:xfrm>
        </p:spPr>
        <p:txBody>
          <a:bodyPr anchor="ctr">
            <a:normAutofit/>
          </a:bodyPr>
          <a:lstStyle/>
          <a:p>
            <a:r>
              <a:rPr lang="en-GB" sz="3600">
                <a:solidFill>
                  <a:srgbClr val="FFFFFF"/>
                </a:solidFill>
              </a:rPr>
              <a:t>P</a:t>
            </a:r>
            <a:r>
              <a:rPr lang="en-IT" sz="3600">
                <a:solidFill>
                  <a:srgbClr val="FFFFFF"/>
                </a:solidFill>
              </a:rPr>
              <a:t>ilot-Mission Exploitation Platform (Pi-MEP) Salinity </a:t>
            </a:r>
          </a:p>
        </p:txBody>
      </p:sp>
      <p:graphicFrame>
        <p:nvGraphicFramePr>
          <p:cNvPr id="5" name="Content Placeholder 2">
            <a:extLst>
              <a:ext uri="{FF2B5EF4-FFF2-40B4-BE49-F238E27FC236}">
                <a16:creationId xmlns:a16="http://schemas.microsoft.com/office/drawing/2014/main" id="{83E68E1D-380E-9697-CCFD-AE2DD1AC91FB}"/>
              </a:ext>
            </a:extLst>
          </p:cNvPr>
          <p:cNvGraphicFramePr>
            <a:graphicFrameLocks noGrp="1"/>
          </p:cNvGraphicFramePr>
          <p:nvPr>
            <p:ph idx="1"/>
          </p:nvPr>
        </p:nvGraphicFramePr>
        <p:xfrm>
          <a:off x="1628306" y="2080829"/>
          <a:ext cx="9346679" cy="403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83C2A368-5ABA-D9A1-F6B9-C48FB7304888}"/>
              </a:ext>
            </a:extLst>
          </p:cNvPr>
          <p:cNvSpPr/>
          <p:nvPr/>
        </p:nvSpPr>
        <p:spPr>
          <a:xfrm>
            <a:off x="10408919" y="215201"/>
            <a:ext cx="1581912" cy="790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a:extLst>
              <a:ext uri="{FF2B5EF4-FFF2-40B4-BE49-F238E27FC236}">
                <a16:creationId xmlns:a16="http://schemas.microsoft.com/office/drawing/2014/main" id="{4F89B18A-35B8-1E87-D335-C4E16608CB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8918" y="353709"/>
            <a:ext cx="1449705" cy="5819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FDEEE7C-4C58-C744-BDE3-24798E1EBAA5}"/>
              </a:ext>
            </a:extLst>
          </p:cNvPr>
          <p:cNvSpPr/>
          <p:nvPr/>
        </p:nvSpPr>
        <p:spPr>
          <a:xfrm>
            <a:off x="9591721" y="1070684"/>
            <a:ext cx="2524602" cy="369332"/>
          </a:xfrm>
          <a:prstGeom prst="rect">
            <a:avLst/>
          </a:prstGeom>
        </p:spPr>
        <p:txBody>
          <a:bodyPr wrap="none">
            <a:spAutoFit/>
          </a:bodyPr>
          <a:ls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Aptos Display" panose="02110004020202020204"/>
                <a:ea typeface="MS PGothic" pitchFamily="34" charset="-128"/>
                <a:cs typeface="Arial" charset="0"/>
              </a:rPr>
              <a:t>www.salinity-pimep.org</a:t>
            </a:r>
            <a:endParaRPr kumimoji="0" lang="en-GB" sz="1800" b="1" i="0" u="none" strike="noStrike" kern="1200" cap="none" spc="0" normalizeH="0" baseline="0" noProof="0">
              <a:ln>
                <a:noFill/>
              </a:ln>
              <a:solidFill>
                <a:prstClr val="white"/>
              </a:solidFill>
              <a:effectLst/>
              <a:uLnTx/>
              <a:uFillTx/>
              <a:latin typeface="Aptos Display" panose="02110004020202020204"/>
              <a:ea typeface="MS PGothic" pitchFamily="34" charset="-128"/>
              <a:cs typeface="Arial" charset="0"/>
            </a:endParaRPr>
          </a:p>
        </p:txBody>
      </p:sp>
      <p:pic>
        <p:nvPicPr>
          <p:cNvPr id="7" name="Picture 6">
            <a:extLst>
              <a:ext uri="{FF2B5EF4-FFF2-40B4-BE49-F238E27FC236}">
                <a16:creationId xmlns:a16="http://schemas.microsoft.com/office/drawing/2014/main" id="{FAB931CC-F3B3-7ADC-A2B6-7172F8033591}"/>
              </a:ext>
            </a:extLst>
          </p:cNvPr>
          <p:cNvPicPr>
            <a:picLocks noChangeAspect="1"/>
          </p:cNvPicPr>
          <p:nvPr/>
        </p:nvPicPr>
        <p:blipFill>
          <a:blip r:embed="rId9"/>
          <a:stretch>
            <a:fillRect/>
          </a:stretch>
        </p:blipFill>
        <p:spPr>
          <a:xfrm>
            <a:off x="3488139" y="1279938"/>
            <a:ext cx="5215721" cy="759408"/>
          </a:xfrm>
          <a:prstGeom prst="rect">
            <a:avLst/>
          </a:prstGeom>
        </p:spPr>
      </p:pic>
    </p:spTree>
    <p:extLst>
      <p:ext uri="{BB962C8B-B14F-4D97-AF65-F5344CB8AC3E}">
        <p14:creationId xmlns:p14="http://schemas.microsoft.com/office/powerpoint/2010/main" val="3178782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30E8-6800-C0A6-7716-9E192E2E0987}"/>
              </a:ext>
            </a:extLst>
          </p:cNvPr>
          <p:cNvSpPr>
            <a:spLocks noGrp="1"/>
          </p:cNvSpPr>
          <p:nvPr>
            <p:ph type="title"/>
          </p:nvPr>
        </p:nvSpPr>
        <p:spPr>
          <a:xfrm>
            <a:off x="1584488" y="-90503"/>
            <a:ext cx="8158899" cy="1325563"/>
          </a:xfrm>
        </p:spPr>
        <p:txBody>
          <a:bodyPr/>
          <a:lstStyle/>
          <a:p>
            <a:r>
              <a:rPr lang="en-GB"/>
              <a:t>WORKSHOP OBJECTIVES </a:t>
            </a:r>
          </a:p>
        </p:txBody>
      </p:sp>
      <p:sp>
        <p:nvSpPr>
          <p:cNvPr id="3" name="Content Placeholder 2">
            <a:extLst>
              <a:ext uri="{FF2B5EF4-FFF2-40B4-BE49-F238E27FC236}">
                <a16:creationId xmlns:a16="http://schemas.microsoft.com/office/drawing/2014/main" id="{DDD27D7A-D4D7-A09F-0BA6-054364AEFAAE}"/>
              </a:ext>
            </a:extLst>
          </p:cNvPr>
          <p:cNvSpPr>
            <a:spLocks noGrp="1"/>
          </p:cNvSpPr>
          <p:nvPr>
            <p:ph idx="1"/>
          </p:nvPr>
        </p:nvSpPr>
        <p:spPr/>
        <p:txBody>
          <a:bodyPr>
            <a:normAutofit/>
          </a:bodyPr>
          <a:lstStyle/>
          <a:p>
            <a:pPr>
              <a:buAutoNum type="arabicPeriod"/>
            </a:pPr>
            <a:endParaRPr lang="en-GB" sz="1750"/>
          </a:p>
          <a:p>
            <a:pPr marL="342900" indent="-342900">
              <a:buAutoNum type="arabicPeriod"/>
            </a:pPr>
            <a:r>
              <a:rPr lang="en-GB" sz="1750"/>
              <a:t>Share information on Fiducial reference measurements / metrology </a:t>
            </a:r>
          </a:p>
          <a:p>
            <a:pPr marL="342900" indent="-342900">
              <a:buAutoNum type="arabicPeriod"/>
            </a:pPr>
            <a:r>
              <a:rPr lang="en-GB" sz="1750"/>
              <a:t>Review / list all the ESA funded projects </a:t>
            </a:r>
          </a:p>
          <a:p>
            <a:pPr marL="342900" indent="-342900">
              <a:buAutoNum type="arabicPeriod"/>
            </a:pPr>
            <a:r>
              <a:rPr lang="en-GB" sz="1750"/>
              <a:t>Address open points / open questions / challenges related to FRM</a:t>
            </a:r>
          </a:p>
          <a:p>
            <a:pPr marL="342900" indent="-342900">
              <a:buAutoNum type="arabicPeriod"/>
            </a:pPr>
            <a:r>
              <a:rPr lang="en-GB" sz="1750"/>
              <a:t>To identify gaps and priorities</a:t>
            </a:r>
          </a:p>
          <a:p>
            <a:pPr marL="342900" indent="-342900">
              <a:buAutoNum type="arabicPeriod"/>
            </a:pPr>
            <a:r>
              <a:rPr lang="en-GB" sz="1750"/>
              <a:t>Shape FRM future road map</a:t>
            </a:r>
          </a:p>
          <a:p>
            <a:pPr marL="0" indent="0">
              <a:buNone/>
            </a:pPr>
            <a:endParaRPr lang="en-GB" sz="1750"/>
          </a:p>
          <a:p>
            <a:pPr marL="0" indent="0">
              <a:buNone/>
            </a:pPr>
            <a:endParaRPr lang="en-GB" sz="1750"/>
          </a:p>
          <a:p>
            <a:pPr marL="0" indent="0">
              <a:buNone/>
            </a:pPr>
            <a:r>
              <a:rPr lang="en-GB" sz="1750" b="1"/>
              <a:t>--&gt; Workshop report</a:t>
            </a:r>
          </a:p>
          <a:p>
            <a:pPr marL="0" indent="0">
              <a:buNone/>
            </a:pPr>
            <a:r>
              <a:rPr lang="en-GB" sz="1750" b="1"/>
              <a:t>--&gt; Publication (letter or paper)</a:t>
            </a:r>
          </a:p>
          <a:p>
            <a:pPr marL="0" indent="0">
              <a:buNone/>
            </a:pPr>
            <a:r>
              <a:rPr lang="en-GB" sz="1750" b="1"/>
              <a:t>--&gt; Communication and outreach  </a:t>
            </a:r>
          </a:p>
          <a:p>
            <a:pPr marL="0" indent="0">
              <a:buNone/>
            </a:pPr>
            <a:r>
              <a:rPr lang="en-GB" sz="1750" b="1"/>
              <a:t>--&gt; Communication within ESA management and delegations   </a:t>
            </a:r>
          </a:p>
        </p:txBody>
      </p:sp>
    </p:spTree>
    <p:extLst>
      <p:ext uri="{BB962C8B-B14F-4D97-AF65-F5344CB8AC3E}">
        <p14:creationId xmlns:p14="http://schemas.microsoft.com/office/powerpoint/2010/main" val="1594499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BBCF-7E99-888A-B381-1A2ED7421F6E}"/>
              </a:ext>
            </a:extLst>
          </p:cNvPr>
          <p:cNvSpPr>
            <a:spLocks noGrp="1"/>
          </p:cNvSpPr>
          <p:nvPr>
            <p:ph type="title"/>
          </p:nvPr>
        </p:nvSpPr>
        <p:spPr>
          <a:xfrm>
            <a:off x="229560" y="141020"/>
            <a:ext cx="10081234" cy="563659"/>
          </a:xfrm>
        </p:spPr>
        <p:txBody>
          <a:bodyPr>
            <a:normAutofit fontScale="90000"/>
          </a:bodyPr>
          <a:lstStyle/>
          <a:p>
            <a:r>
              <a:rPr lang="en-IT"/>
              <a:t>The seed questions (1/2)</a:t>
            </a:r>
          </a:p>
        </p:txBody>
      </p:sp>
      <p:graphicFrame>
        <p:nvGraphicFramePr>
          <p:cNvPr id="4" name="Content Placeholder 3">
            <a:extLst>
              <a:ext uri="{FF2B5EF4-FFF2-40B4-BE49-F238E27FC236}">
                <a16:creationId xmlns:a16="http://schemas.microsoft.com/office/drawing/2014/main" id="{9638A6F4-5390-2F44-17D9-50E58EEB80A7}"/>
              </a:ext>
            </a:extLst>
          </p:cNvPr>
          <p:cNvGraphicFramePr>
            <a:graphicFrameLocks noGrp="1"/>
          </p:cNvGraphicFramePr>
          <p:nvPr>
            <p:ph idx="1"/>
          </p:nvPr>
        </p:nvGraphicFramePr>
        <p:xfrm>
          <a:off x="229560" y="1168232"/>
          <a:ext cx="11732880" cy="4753880"/>
        </p:xfrm>
        <a:graphic>
          <a:graphicData uri="http://schemas.openxmlformats.org/drawingml/2006/table">
            <a:tbl>
              <a:tblPr firstRow="1" bandRow="1">
                <a:tableStyleId>{16D9F66E-5EB9-4882-86FB-DCBF35E3C3E4}</a:tableStyleId>
              </a:tblPr>
              <a:tblGrid>
                <a:gridCol w="3023857">
                  <a:extLst>
                    <a:ext uri="{9D8B030D-6E8A-4147-A177-3AD203B41FA5}">
                      <a16:colId xmlns:a16="http://schemas.microsoft.com/office/drawing/2014/main" val="1160613642"/>
                    </a:ext>
                  </a:extLst>
                </a:gridCol>
                <a:gridCol w="8709023">
                  <a:extLst>
                    <a:ext uri="{9D8B030D-6E8A-4147-A177-3AD203B41FA5}">
                      <a16:colId xmlns:a16="http://schemas.microsoft.com/office/drawing/2014/main" val="2682671668"/>
                    </a:ext>
                  </a:extLst>
                </a:gridCol>
              </a:tblGrid>
              <a:tr h="1307066">
                <a:tc>
                  <a:txBody>
                    <a:bodyPr/>
                    <a:lstStyle/>
                    <a:p>
                      <a:r>
                        <a:rPr lang="en-IT" sz="1800" b="1">
                          <a:solidFill>
                            <a:schemeClr val="tx1"/>
                          </a:solidFill>
                        </a:rPr>
                        <a:t>Compliancy</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What is the </a:t>
                      </a:r>
                      <a:r>
                        <a:rPr lang="en-GB" sz="1600" b="1" i="0" u="none" strike="noStrike" kern="1200">
                          <a:solidFill>
                            <a:schemeClr val="dk1"/>
                          </a:solidFill>
                          <a:effectLst/>
                          <a:latin typeface="+mn-lt"/>
                          <a:ea typeface="+mn-ea"/>
                          <a:cs typeface="+mn-cs"/>
                        </a:rPr>
                        <a:t>shared and accepted definition of FRM </a:t>
                      </a:r>
                      <a:r>
                        <a:rPr lang="en-GB" sz="1600" b="0" i="0" u="none" strike="noStrike" kern="1200">
                          <a:solidFill>
                            <a:schemeClr val="dk1"/>
                          </a:solidFill>
                          <a:effectLst/>
                          <a:latin typeface="+mn-lt"/>
                          <a:ea typeface="+mn-ea"/>
                          <a:cs typeface="+mn-cs"/>
                        </a:rPr>
                        <a:t>and the </a:t>
                      </a:r>
                      <a:r>
                        <a:rPr lang="en-GB" sz="1600" b="1" i="0" u="none" strike="noStrike" kern="1200">
                          <a:solidFill>
                            <a:schemeClr val="dk1"/>
                          </a:solidFill>
                          <a:effectLst/>
                          <a:latin typeface="+mn-lt"/>
                          <a:ea typeface="+mn-ea"/>
                          <a:cs typeface="+mn-cs"/>
                        </a:rPr>
                        <a:t>relevance of the prefix ‘CEOS</a:t>
                      </a:r>
                      <a:r>
                        <a:rPr lang="en-GB" sz="1600" b="0" i="0" u="none" strike="noStrike" kern="1200">
                          <a:solidFill>
                            <a:schemeClr val="dk1"/>
                          </a:solidFill>
                          <a:effectLst/>
                          <a:latin typeface="+mn-lt"/>
                          <a:ea typeface="+mn-ea"/>
                          <a:cs typeface="+mn-cs"/>
                        </a:rPr>
                        <a:t>’, what evidence and minimum requirements are needed to claim CEOS-FRM status, and how can this concept be translated in a consistent and systematic manner across different missions? Is the understanding of ‘class ABCD’ of CEOS-FRM compliance understood and useful? Are these definitions/concepts applicable to all primary levels of products (e.g. Level-1 and Level-2)?</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370025"/>
                  </a:ext>
                </a:extLst>
              </a:tr>
              <a:tr h="1063891">
                <a:tc>
                  <a:txBody>
                    <a:bodyPr/>
                    <a:lstStyle/>
                    <a:p>
                      <a:r>
                        <a:rPr lang="en-IT" sz="1800" b="1"/>
                        <a:t>Inter-consistency</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can we ensure </a:t>
                      </a:r>
                      <a:r>
                        <a:rPr lang="en-GB" sz="1600" b="1" i="0" kern="1200">
                          <a:solidFill>
                            <a:schemeClr val="dk1"/>
                          </a:solidFill>
                          <a:effectLst/>
                          <a:latin typeface="+mn-lt"/>
                          <a:ea typeface="+mn-ea"/>
                          <a:cs typeface="+mn-cs"/>
                        </a:rPr>
                        <a:t>coherence, comparability and transparency of CEOS-FRMs across different missions, domains and projects</a:t>
                      </a:r>
                      <a:r>
                        <a:rPr lang="en-GB" sz="1600" b="0" i="0" kern="1200">
                          <a:solidFill>
                            <a:schemeClr val="dk1"/>
                          </a:solidFill>
                          <a:effectLst/>
                          <a:latin typeface="+mn-lt"/>
                          <a:ea typeface="+mn-ea"/>
                          <a:cs typeface="+mn-cs"/>
                        </a:rPr>
                        <a:t>? How should inter-consistency be addressed in FRM-related activities, in terms of systematically planning cross-checks e.g. comparisons and </a:t>
                      </a:r>
                      <a:r>
                        <a:rPr lang="en-GB" sz="1600" b="1" i="0" kern="1200">
                          <a:solidFill>
                            <a:schemeClr val="dk1"/>
                          </a:solidFill>
                          <a:effectLst/>
                          <a:latin typeface="+mn-lt"/>
                          <a:ea typeface="+mn-ea"/>
                          <a:cs typeface="+mn-cs"/>
                        </a:rPr>
                        <a:t>improving visibility and coordination of parallel FRM efforts</a:t>
                      </a:r>
                      <a:r>
                        <a:rPr lang="en-GB" sz="1600" b="0" i="0" kern="1200">
                          <a:solidFill>
                            <a:schemeClr val="dk1"/>
                          </a:solidFill>
                          <a:effectLst/>
                          <a:latin typeface="+mn-lt"/>
                          <a:ea typeface="+mn-ea"/>
                          <a:cs typeface="+mn-cs"/>
                        </a:rPr>
                        <a: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961302"/>
                  </a:ext>
                </a:extLst>
              </a:tr>
              <a:tr h="1307066">
                <a:tc>
                  <a:txBody>
                    <a:bodyPr/>
                    <a:lstStyle/>
                    <a:p>
                      <a:r>
                        <a:rPr lang="en-IT" sz="1800" b="1"/>
                        <a:t>Awareness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and what CEOS-FRM activities, datasets and best practices be </a:t>
                      </a:r>
                      <a:r>
                        <a:rPr lang="en-GB" sz="1600" b="1" i="0" kern="1200">
                          <a:solidFill>
                            <a:schemeClr val="dk1"/>
                          </a:solidFill>
                          <a:effectLst/>
                          <a:latin typeface="+mn-lt"/>
                          <a:ea typeface="+mn-ea"/>
                          <a:cs typeface="+mn-cs"/>
                        </a:rPr>
                        <a:t>centralised and communicated to improve awareness</a:t>
                      </a:r>
                      <a:r>
                        <a:rPr lang="en-GB" sz="1600" b="0" i="0" kern="1200">
                          <a:solidFill>
                            <a:schemeClr val="dk1"/>
                          </a:solidFill>
                          <a:effectLst/>
                          <a:latin typeface="+mn-lt"/>
                          <a:ea typeface="+mn-ea"/>
                          <a:cs typeface="+mn-cs"/>
                        </a:rPr>
                        <a:t> and uptake across the wider community, including </a:t>
                      </a:r>
                      <a:r>
                        <a:rPr lang="en-GB" sz="1600" b="1" i="0" kern="1200">
                          <a:solidFill>
                            <a:schemeClr val="dk1"/>
                          </a:solidFill>
                          <a:effectLst/>
                          <a:latin typeface="+mn-lt"/>
                          <a:ea typeface="+mn-ea"/>
                          <a:cs typeface="+mn-cs"/>
                        </a:rPr>
                        <a:t>centralised information resources and better exploitation of lessons learned</a:t>
                      </a:r>
                      <a:r>
                        <a:rPr lang="en-GB" sz="1600" b="0" i="0" kern="1200">
                          <a:solidFill>
                            <a:schemeClr val="dk1"/>
                          </a:solidFill>
                          <a:effectLst/>
                          <a:latin typeface="+mn-lt"/>
                          <a:ea typeface="+mn-ea"/>
                          <a:cs typeface="+mn-cs"/>
                        </a:rPr>
                        <a:t>, to inform future CEOS-FRM development and operations? Should missions explicitly require CEOS-FRM compliance for Cal/Val activities?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24899"/>
                  </a:ext>
                </a:extLst>
              </a:tr>
              <a:tr h="1063891">
                <a:tc>
                  <a:txBody>
                    <a:bodyPr/>
                    <a:lstStyle/>
                    <a:p>
                      <a:r>
                        <a:rPr lang="en-IT" sz="1800" b="1"/>
                        <a:t>Gaps &amp; Needs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What are the </a:t>
                      </a:r>
                      <a:r>
                        <a:rPr lang="en-GB" sz="1600" b="1" i="0" u="none" strike="noStrike" kern="1200">
                          <a:solidFill>
                            <a:schemeClr val="dk1"/>
                          </a:solidFill>
                          <a:effectLst/>
                          <a:latin typeface="+mn-lt"/>
                          <a:ea typeface="+mn-ea"/>
                          <a:cs typeface="+mn-cs"/>
                        </a:rPr>
                        <a:t>key gaps and challenges </a:t>
                      </a:r>
                      <a:r>
                        <a:rPr lang="en-GB" sz="1600" b="0" i="0" u="none" strike="noStrike" kern="1200">
                          <a:solidFill>
                            <a:schemeClr val="dk1"/>
                          </a:solidFill>
                          <a:effectLst/>
                          <a:latin typeface="+mn-lt"/>
                          <a:ea typeface="+mn-ea"/>
                          <a:cs typeface="+mn-cs"/>
                        </a:rPr>
                        <a:t>in establishing, sustaining, and prioritising CEOS-FRMs across technical, organisational, financial, and representativeness dimensions, and how should </a:t>
                      </a:r>
                      <a:r>
                        <a:rPr lang="en-GB" sz="1600" b="1" i="0" u="none" strike="noStrike" kern="1200">
                          <a:solidFill>
                            <a:schemeClr val="dk1"/>
                          </a:solidFill>
                          <a:effectLst/>
                          <a:latin typeface="+mn-lt"/>
                          <a:ea typeface="+mn-ea"/>
                          <a:cs typeface="+mn-cs"/>
                        </a:rPr>
                        <a:t>future investments balance consolidation of existing CEOS-FRM initiatives with the development of new sites, regions, domains</a:t>
                      </a:r>
                      <a:r>
                        <a:rPr lang="en-GB" sz="1600" b="0" i="0" u="none" strike="noStrike" kern="1200">
                          <a:solidFill>
                            <a:schemeClr val="dk1"/>
                          </a:solidFill>
                          <a:effectLst/>
                          <a:latin typeface="+mn-lt"/>
                          <a:ea typeface="+mn-ea"/>
                          <a:cs typeface="+mn-cs"/>
                        </a:rPr>
                        <a:t>?</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444143"/>
                  </a:ext>
                </a:extLst>
              </a:tr>
            </a:tbl>
          </a:graphicData>
        </a:graphic>
      </p:graphicFrame>
      <p:pic>
        <p:nvPicPr>
          <p:cNvPr id="5" name="Picture 4">
            <a:extLst>
              <a:ext uri="{FF2B5EF4-FFF2-40B4-BE49-F238E27FC236}">
                <a16:creationId xmlns:a16="http://schemas.microsoft.com/office/drawing/2014/main" id="{202E776F-EEC0-B1C2-C17C-F8EEE8C2099C}"/>
              </a:ext>
            </a:extLst>
          </p:cNvPr>
          <p:cNvPicPr>
            <a:picLocks noChangeAspect="1"/>
          </p:cNvPicPr>
          <p:nvPr/>
        </p:nvPicPr>
        <p:blipFill>
          <a:blip r:embed="rId2"/>
          <a:stretch>
            <a:fillRect/>
          </a:stretch>
        </p:blipFill>
        <p:spPr>
          <a:xfrm>
            <a:off x="9298749" y="101758"/>
            <a:ext cx="1012045" cy="1006828"/>
          </a:xfrm>
          <a:prstGeom prst="rect">
            <a:avLst/>
          </a:prstGeom>
        </p:spPr>
      </p:pic>
      <p:pic>
        <p:nvPicPr>
          <p:cNvPr id="3" name="Picture 2">
            <a:extLst>
              <a:ext uri="{FF2B5EF4-FFF2-40B4-BE49-F238E27FC236}">
                <a16:creationId xmlns:a16="http://schemas.microsoft.com/office/drawing/2014/main" id="{53D6AA8E-9E0E-7A20-0D23-1998BD3A510F}"/>
              </a:ext>
            </a:extLst>
          </p:cNvPr>
          <p:cNvPicPr>
            <a:picLocks noChangeAspect="1"/>
          </p:cNvPicPr>
          <p:nvPr/>
        </p:nvPicPr>
        <p:blipFill>
          <a:blip r:embed="rId3"/>
          <a:stretch>
            <a:fillRect/>
          </a:stretch>
        </p:blipFill>
        <p:spPr>
          <a:xfrm>
            <a:off x="10531772" y="74054"/>
            <a:ext cx="1638162" cy="748874"/>
          </a:xfrm>
          <a:prstGeom prst="rect">
            <a:avLst/>
          </a:prstGeom>
        </p:spPr>
      </p:pic>
    </p:spTree>
    <p:extLst>
      <p:ext uri="{BB962C8B-B14F-4D97-AF65-F5344CB8AC3E}">
        <p14:creationId xmlns:p14="http://schemas.microsoft.com/office/powerpoint/2010/main" val="958780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77D9F-4EC2-1E0A-A4C6-D61ED13EE261}"/>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0B20990-98A6-8FAE-EB45-1032DF06DDC1}"/>
              </a:ext>
            </a:extLst>
          </p:cNvPr>
          <p:cNvGraphicFramePr>
            <a:graphicFrameLocks noGrp="1"/>
          </p:cNvGraphicFramePr>
          <p:nvPr>
            <p:ph idx="1"/>
          </p:nvPr>
        </p:nvGraphicFramePr>
        <p:xfrm>
          <a:off x="291303" y="1247644"/>
          <a:ext cx="11732880" cy="4753880"/>
        </p:xfrm>
        <a:graphic>
          <a:graphicData uri="http://schemas.openxmlformats.org/drawingml/2006/table">
            <a:tbl>
              <a:tblPr firstRow="1" bandRow="1">
                <a:tableStyleId>{16D9F66E-5EB9-4882-86FB-DCBF35E3C3E4}</a:tableStyleId>
              </a:tblPr>
              <a:tblGrid>
                <a:gridCol w="3023857">
                  <a:extLst>
                    <a:ext uri="{9D8B030D-6E8A-4147-A177-3AD203B41FA5}">
                      <a16:colId xmlns:a16="http://schemas.microsoft.com/office/drawing/2014/main" val="1160613642"/>
                    </a:ext>
                  </a:extLst>
                </a:gridCol>
                <a:gridCol w="8709023">
                  <a:extLst>
                    <a:ext uri="{9D8B030D-6E8A-4147-A177-3AD203B41FA5}">
                      <a16:colId xmlns:a16="http://schemas.microsoft.com/office/drawing/2014/main" val="2682671668"/>
                    </a:ext>
                  </a:extLst>
                </a:gridCol>
              </a:tblGrid>
              <a:tr h="1307066">
                <a:tc>
                  <a:txBody>
                    <a:bodyPr/>
                    <a:lstStyle/>
                    <a:p>
                      <a:r>
                        <a:rPr lang="en-IT" sz="1800" b="1"/>
                        <a:t>Standards &amp; Harmonisation</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should </a:t>
                      </a:r>
                      <a:r>
                        <a:rPr lang="en-GB" sz="1600" b="1" i="0" kern="1200">
                          <a:solidFill>
                            <a:schemeClr val="dk1"/>
                          </a:solidFill>
                          <a:effectLst/>
                          <a:latin typeface="+mn-lt"/>
                          <a:ea typeface="+mn-ea"/>
                          <a:cs typeface="+mn-cs"/>
                        </a:rPr>
                        <a:t>FRM compliance categories</a:t>
                      </a:r>
                      <a:r>
                        <a:rPr lang="en-GB" sz="1600" b="0" i="0" kern="1200">
                          <a:solidFill>
                            <a:schemeClr val="dk1"/>
                          </a:solidFill>
                          <a:effectLst/>
                          <a:latin typeface="+mn-lt"/>
                          <a:ea typeface="+mn-ea"/>
                          <a:cs typeface="+mn-cs"/>
                        </a:rPr>
                        <a:t> within the CEOS FRM framework be strengthened (covering maturity assessment, uncertainty requirements, QA and comparison practices, publication, measurand definition, and cross-domain consistency) </a:t>
                      </a:r>
                      <a:r>
                        <a:rPr lang="en-GB" sz="1600" b="1" i="0" kern="1200">
                          <a:solidFill>
                            <a:schemeClr val="dk1"/>
                          </a:solidFill>
                          <a:effectLst/>
                          <a:latin typeface="+mn-lt"/>
                          <a:ea typeface="+mn-ea"/>
                          <a:cs typeface="+mn-cs"/>
                        </a:rPr>
                        <a:t>while remaining fit for purpose</a:t>
                      </a:r>
                      <a:r>
                        <a:rPr lang="en-GB" sz="1600" b="0" i="0" kern="1200">
                          <a:solidFill>
                            <a:schemeClr val="dk1"/>
                          </a:solidFill>
                          <a:effectLst/>
                          <a:latin typeface="+mn-lt"/>
                          <a:ea typeface="+mn-ea"/>
                          <a:cs typeface="+mn-cs"/>
                        </a:rPr>
                        <a:t> across different application domains and to support consistent FRM implementation? Should there be minimum requirements for categories such as achievable uncertainty?</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370025"/>
                  </a:ext>
                </a:extLst>
              </a:tr>
              <a:tr h="1307066">
                <a:tc>
                  <a:txBody>
                    <a:bodyPr/>
                    <a:lstStyle/>
                    <a:p>
                      <a:r>
                        <a:rPr lang="en-IT" sz="1800" b="1"/>
                        <a:t>Synergies &amp; Partnerships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can </a:t>
                      </a:r>
                      <a:r>
                        <a:rPr lang="en-GB" sz="1600" b="1" i="0" kern="1200">
                          <a:solidFill>
                            <a:schemeClr val="dk1"/>
                          </a:solidFill>
                          <a:effectLst/>
                          <a:latin typeface="+mn-lt"/>
                          <a:ea typeface="+mn-ea"/>
                          <a:cs typeface="+mn-cs"/>
                        </a:rPr>
                        <a:t>synergies and partnerships be strengthened </a:t>
                      </a:r>
                      <a:r>
                        <a:rPr lang="en-GB" sz="1600" b="0" i="0" kern="1200">
                          <a:solidFill>
                            <a:schemeClr val="dk1"/>
                          </a:solidFill>
                          <a:effectLst/>
                          <a:latin typeface="+mn-lt"/>
                          <a:ea typeface="+mn-ea"/>
                          <a:cs typeface="+mn-cs"/>
                        </a:rPr>
                        <a:t>across agencies, industry, and the wider CEOS-FRM international community </a:t>
                      </a:r>
                      <a:r>
                        <a:rPr lang="en-GB" sz="1600" b="1" i="0" kern="1200">
                          <a:solidFill>
                            <a:schemeClr val="dk1"/>
                          </a:solidFill>
                          <a:effectLst/>
                          <a:latin typeface="+mn-lt"/>
                          <a:ea typeface="+mn-ea"/>
                          <a:cs typeface="+mn-cs"/>
                        </a:rPr>
                        <a:t>to improve coordination, consistency, participation, and long-term sustainability</a:t>
                      </a:r>
                      <a:r>
                        <a:rPr lang="en-GB" sz="1600" b="0" i="0" kern="1200">
                          <a:solidFill>
                            <a:schemeClr val="dk1"/>
                          </a:solidFill>
                          <a:effectLst/>
                          <a:latin typeface="+mn-lt"/>
                          <a:ea typeface="+mn-ea"/>
                          <a:cs typeface="+mn-cs"/>
                        </a:rPr>
                        <a:t>, including appropriate incentives and funding pathways for both public and commercial missions, and to ensure a coordinated and sustainable CEOS-FRM development and use that meets the Cal/Val needs of the missions?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961302"/>
                  </a:ext>
                </a:extLst>
              </a:tr>
              <a:tr h="820716">
                <a:tc>
                  <a:txBody>
                    <a:bodyPr/>
                    <a:lstStyle/>
                    <a:p>
                      <a:r>
                        <a:rPr lang="en-IT" sz="1800" b="1"/>
                        <a:t>Impact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How can the impact of CEOS-FRM be demonstrated? What </a:t>
                      </a:r>
                      <a:r>
                        <a:rPr lang="en-GB" sz="1600" b="1" i="0" u="none" strike="noStrike" kern="1200">
                          <a:solidFill>
                            <a:schemeClr val="dk1"/>
                          </a:solidFill>
                          <a:effectLst/>
                          <a:latin typeface="+mn-lt"/>
                          <a:ea typeface="+mn-ea"/>
                          <a:cs typeface="+mn-cs"/>
                        </a:rPr>
                        <a:t>metrics and verification procedures are needed to systematically assess the impact of CEOS-FRMs on Cal/Val activities</a:t>
                      </a:r>
                      <a:r>
                        <a:rPr lang="en-GB" sz="1600" b="0" i="0" u="none" strike="noStrike" kern="1200">
                          <a:solidFill>
                            <a:schemeClr val="dk1"/>
                          </a:solidFill>
                          <a:effectLst/>
                          <a:latin typeface="+mn-lt"/>
                          <a:ea typeface="+mn-ea"/>
                          <a:cs typeface="+mn-cs"/>
                        </a:rPr>
                        <a:t>, mission performance, and downstream services?</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24899"/>
                  </a:ext>
                </a:extLst>
              </a:tr>
              <a:tr h="1307066">
                <a:tc>
                  <a:txBody>
                    <a:bodyPr/>
                    <a:lstStyle/>
                    <a:p>
                      <a:r>
                        <a:rPr lang="en-IT" sz="1800" b="1"/>
                        <a:t>Other points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an and should the </a:t>
                      </a:r>
                      <a:r>
                        <a:rPr lang="en-GB" sz="1600" b="1" i="0" u="none" strike="noStrike" kern="1200">
                          <a:solidFill>
                            <a:schemeClr val="dk1"/>
                          </a:solidFill>
                          <a:effectLst/>
                          <a:latin typeface="+mn-lt"/>
                          <a:ea typeface="+mn-ea"/>
                          <a:cs typeface="+mn-cs"/>
                        </a:rPr>
                        <a:t>CEOS-FRM framework evolve to extend its value </a:t>
                      </a:r>
                      <a:r>
                        <a:rPr lang="en-GB" sz="1600" b="0" i="0" u="none" strike="noStrike" kern="1200">
                          <a:solidFill>
                            <a:schemeClr val="dk1"/>
                          </a:solidFill>
                          <a:effectLst/>
                          <a:latin typeface="+mn-lt"/>
                          <a:ea typeface="+mn-ea"/>
                          <a:cs typeface="+mn-cs"/>
                        </a:rPr>
                        <a:t>beyond space applications, engaging non-space user communities, and encompassing different historic quality-assurance approaches? </a:t>
                      </a:r>
                      <a:r>
                        <a:rPr lang="en-GB" sz="1600" b="1" i="0" u="none" strike="noStrike" kern="1200">
                          <a:solidFill>
                            <a:schemeClr val="dk1"/>
                          </a:solidFill>
                          <a:effectLst/>
                          <a:latin typeface="+mn-lt"/>
                          <a:ea typeface="+mn-ea"/>
                          <a:cs typeface="+mn-cs"/>
                        </a:rPr>
                        <a:t>Is there a value in a FRM classification and/or label beyond space applications e.g. WMO networks and Copernicus in situ</a:t>
                      </a:r>
                      <a:r>
                        <a:rPr lang="en-GB" sz="1600" b="0" i="0" u="none" strike="noStrike" kern="1200">
                          <a:solidFill>
                            <a:schemeClr val="dk1"/>
                          </a:solidFill>
                          <a:effectLst/>
                          <a:latin typeface="+mn-lt"/>
                          <a:ea typeface="+mn-ea"/>
                          <a:cs typeface="+mn-cs"/>
                        </a:rPr>
                        <a:t>, and how can this relate to CEOS-FRM? Is it largely just removing the ‘explicit space requirements’ in the criteria?</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444143"/>
                  </a:ext>
                </a:extLst>
              </a:tr>
            </a:tbl>
          </a:graphicData>
        </a:graphic>
      </p:graphicFrame>
      <p:pic>
        <p:nvPicPr>
          <p:cNvPr id="3" name="Picture 2">
            <a:extLst>
              <a:ext uri="{FF2B5EF4-FFF2-40B4-BE49-F238E27FC236}">
                <a16:creationId xmlns:a16="http://schemas.microsoft.com/office/drawing/2014/main" id="{34AD7ECF-FDF5-8D3A-ABB0-F5DA740CBA19}"/>
              </a:ext>
            </a:extLst>
          </p:cNvPr>
          <p:cNvPicPr>
            <a:picLocks noChangeAspect="1"/>
          </p:cNvPicPr>
          <p:nvPr/>
        </p:nvPicPr>
        <p:blipFill>
          <a:blip r:embed="rId2"/>
          <a:stretch>
            <a:fillRect/>
          </a:stretch>
        </p:blipFill>
        <p:spPr>
          <a:xfrm>
            <a:off x="9298749" y="101758"/>
            <a:ext cx="1012045" cy="1006828"/>
          </a:xfrm>
          <a:prstGeom prst="rect">
            <a:avLst/>
          </a:prstGeom>
        </p:spPr>
      </p:pic>
      <p:pic>
        <p:nvPicPr>
          <p:cNvPr id="6" name="Picture 5">
            <a:extLst>
              <a:ext uri="{FF2B5EF4-FFF2-40B4-BE49-F238E27FC236}">
                <a16:creationId xmlns:a16="http://schemas.microsoft.com/office/drawing/2014/main" id="{00AC5C29-58A6-55D4-D481-6A4649509F2F}"/>
              </a:ext>
            </a:extLst>
          </p:cNvPr>
          <p:cNvPicPr>
            <a:picLocks noChangeAspect="1"/>
          </p:cNvPicPr>
          <p:nvPr/>
        </p:nvPicPr>
        <p:blipFill>
          <a:blip r:embed="rId3"/>
          <a:stretch>
            <a:fillRect/>
          </a:stretch>
        </p:blipFill>
        <p:spPr>
          <a:xfrm>
            <a:off x="10531772" y="74054"/>
            <a:ext cx="1638162" cy="748874"/>
          </a:xfrm>
          <a:prstGeom prst="rect">
            <a:avLst/>
          </a:prstGeom>
        </p:spPr>
      </p:pic>
      <p:sp>
        <p:nvSpPr>
          <p:cNvPr id="9" name="Title 1">
            <a:extLst>
              <a:ext uri="{FF2B5EF4-FFF2-40B4-BE49-F238E27FC236}">
                <a16:creationId xmlns:a16="http://schemas.microsoft.com/office/drawing/2014/main" id="{19EA008A-B70B-405A-A01A-3776C3DF7BDD}"/>
              </a:ext>
            </a:extLst>
          </p:cNvPr>
          <p:cNvSpPr>
            <a:spLocks noGrp="1"/>
          </p:cNvSpPr>
          <p:nvPr>
            <p:ph type="title"/>
          </p:nvPr>
        </p:nvSpPr>
        <p:spPr>
          <a:xfrm>
            <a:off x="229560" y="141020"/>
            <a:ext cx="10081234" cy="563659"/>
          </a:xfrm>
        </p:spPr>
        <p:txBody>
          <a:bodyPr>
            <a:normAutofit fontScale="90000"/>
          </a:bodyPr>
          <a:lstStyle/>
          <a:p>
            <a:r>
              <a:rPr lang="en-IT"/>
              <a:t>The seed questions (2/2)</a:t>
            </a:r>
          </a:p>
        </p:txBody>
      </p:sp>
    </p:spTree>
    <p:extLst>
      <p:ext uri="{BB962C8B-B14F-4D97-AF65-F5344CB8AC3E}">
        <p14:creationId xmlns:p14="http://schemas.microsoft.com/office/powerpoint/2010/main" val="284659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22" y="163513"/>
            <a:ext cx="7493000" cy="862012"/>
          </a:xfrm>
        </p:spPr>
        <p:txBody>
          <a:bodyPr/>
          <a:lstStyle/>
          <a:p>
            <a:r>
              <a:rPr lang="en-US" err="1"/>
              <a:t>Fiducial</a:t>
            </a:r>
            <a:r>
              <a:rPr lang="en-US"/>
              <a:t> Reference Measurements (FRM)</a:t>
            </a:r>
          </a:p>
        </p:txBody>
      </p:sp>
      <p:pic>
        <p:nvPicPr>
          <p:cNvPr id="5" name="Picture 4"/>
          <p:cNvPicPr>
            <a:picLocks noChangeAspect="1"/>
          </p:cNvPicPr>
          <p:nvPr/>
        </p:nvPicPr>
        <p:blipFill>
          <a:blip r:embed="rId3"/>
          <a:stretch>
            <a:fillRect/>
          </a:stretch>
        </p:blipFill>
        <p:spPr>
          <a:xfrm>
            <a:off x="7646976" y="3499554"/>
            <a:ext cx="2020569" cy="1516944"/>
          </a:xfrm>
          <a:prstGeom prst="rect">
            <a:avLst/>
          </a:prstGeom>
        </p:spPr>
      </p:pic>
      <p:pic>
        <p:nvPicPr>
          <p:cNvPr id="4" name="Picture 3"/>
          <p:cNvPicPr>
            <a:picLocks noChangeAspect="1"/>
          </p:cNvPicPr>
          <p:nvPr/>
        </p:nvPicPr>
        <p:blipFill>
          <a:blip r:embed="rId4"/>
          <a:stretch>
            <a:fillRect/>
          </a:stretch>
        </p:blipFill>
        <p:spPr>
          <a:xfrm>
            <a:off x="8184430" y="2201333"/>
            <a:ext cx="1114793" cy="1665113"/>
          </a:xfrm>
          <a:prstGeom prst="rect">
            <a:avLst/>
          </a:prstGeom>
        </p:spPr>
      </p:pic>
      <p:pic>
        <p:nvPicPr>
          <p:cNvPr id="6" name="Picture 5"/>
          <p:cNvPicPr>
            <a:picLocks noChangeAspect="1"/>
          </p:cNvPicPr>
          <p:nvPr/>
        </p:nvPicPr>
        <p:blipFill>
          <a:blip r:embed="rId5"/>
          <a:stretch>
            <a:fillRect/>
          </a:stretch>
        </p:blipFill>
        <p:spPr>
          <a:xfrm flipH="1">
            <a:off x="9299222" y="2674055"/>
            <a:ext cx="1185334" cy="1778001"/>
          </a:xfrm>
          <a:prstGeom prst="rect">
            <a:avLst/>
          </a:prstGeom>
        </p:spPr>
      </p:pic>
      <p:sp>
        <p:nvSpPr>
          <p:cNvPr id="3" name="Content Placeholder 2"/>
          <p:cNvSpPr>
            <a:spLocks noGrp="1"/>
          </p:cNvSpPr>
          <p:nvPr>
            <p:ph idx="1"/>
          </p:nvPr>
        </p:nvSpPr>
        <p:spPr>
          <a:xfrm>
            <a:off x="1636890" y="1227445"/>
            <a:ext cx="9031111" cy="5142442"/>
          </a:xfrm>
        </p:spPr>
        <p:txBody>
          <a:bodyPr/>
          <a:lstStyle/>
          <a:p>
            <a:r>
              <a:rPr lang="en-US" sz="2000" b="1" err="1"/>
              <a:t>fi·du·cial</a:t>
            </a:r>
            <a:r>
              <a:rPr lang="en-US" sz="2000" b="1"/>
              <a:t> </a:t>
            </a:r>
            <a:r>
              <a:rPr lang="en-US" sz="2000" b="1" i="1"/>
              <a:t>(</a:t>
            </a:r>
            <a:r>
              <a:rPr lang="en-US" sz="2000" b="1" i="1" err="1"/>
              <a:t>adj</a:t>
            </a:r>
            <a:r>
              <a:rPr lang="en-US" sz="2000" b="1" i="1"/>
              <a:t>)   </a:t>
            </a:r>
            <a:r>
              <a:rPr lang="en-US" sz="2000" i="1"/>
              <a:t>Regarded or employed as a standard of reference, as in surveying.</a:t>
            </a:r>
          </a:p>
          <a:p>
            <a:pPr lvl="1"/>
            <a:r>
              <a:rPr lang="en-US" sz="1400">
                <a:latin typeface="Courier"/>
                <a:cs typeface="Courier"/>
              </a:rPr>
              <a:t>[Late Latin </a:t>
            </a:r>
            <a:r>
              <a:rPr lang="en-US" sz="1400" err="1">
                <a:latin typeface="Courier"/>
                <a:cs typeface="Courier"/>
              </a:rPr>
              <a:t>fiducialis</a:t>
            </a:r>
            <a:r>
              <a:rPr lang="en-US" sz="1400">
                <a:latin typeface="Courier"/>
                <a:cs typeface="Courier"/>
              </a:rPr>
              <a:t>, from Latin fiducia, </a:t>
            </a:r>
            <a:r>
              <a:rPr lang="en-US" sz="1400" i="1">
                <a:latin typeface="Courier"/>
                <a:cs typeface="Courier"/>
              </a:rPr>
              <a:t>trust</a:t>
            </a:r>
            <a:r>
              <a:rPr lang="en-US" sz="1400">
                <a:latin typeface="Courier"/>
                <a:cs typeface="Courier"/>
              </a:rPr>
              <a:t>, from </a:t>
            </a:r>
            <a:r>
              <a:rPr lang="en-US" sz="1400" err="1">
                <a:latin typeface="Courier"/>
                <a:cs typeface="Courier"/>
              </a:rPr>
              <a:t>fidere</a:t>
            </a:r>
            <a:r>
              <a:rPr lang="en-US" sz="1400">
                <a:latin typeface="Courier"/>
                <a:cs typeface="Courier"/>
              </a:rPr>
              <a:t>, </a:t>
            </a:r>
            <a:r>
              <a:rPr lang="en-US" sz="1400" i="1">
                <a:latin typeface="Courier"/>
                <a:cs typeface="Courier"/>
              </a:rPr>
              <a:t>to trust</a:t>
            </a:r>
            <a:r>
              <a:rPr lang="en-US" sz="1400">
                <a:latin typeface="Courier"/>
                <a:cs typeface="Courier"/>
              </a:rPr>
              <a:t>; </a:t>
            </a:r>
            <a:r>
              <a:rPr lang="en-US" sz="1400" err="1">
                <a:latin typeface="Courier"/>
                <a:cs typeface="Courier"/>
              </a:rPr>
              <a:t>seebheidh</a:t>
            </a:r>
            <a:r>
              <a:rPr lang="en-US" sz="1400">
                <a:latin typeface="Courier"/>
                <a:cs typeface="Courier"/>
              </a:rPr>
              <a:t>- in Indo-European roots.]</a:t>
            </a:r>
          </a:p>
          <a:p>
            <a:r>
              <a:rPr lang="en-US" sz="2000"/>
              <a:t>What’s wrong with </a:t>
            </a:r>
            <a:r>
              <a:rPr lang="en-US" sz="2000" i="1"/>
              <a:t>in situ</a:t>
            </a:r>
            <a:r>
              <a:rPr lang="en-US" sz="2000"/>
              <a:t>?</a:t>
            </a:r>
          </a:p>
          <a:p>
            <a:pPr lvl="1">
              <a:spcBef>
                <a:spcPts val="600"/>
              </a:spcBef>
              <a:spcAft>
                <a:spcPts val="0"/>
              </a:spcAft>
            </a:pPr>
            <a:r>
              <a:rPr lang="en-US" sz="1600"/>
              <a:t>It means everything to the uneducated</a:t>
            </a:r>
          </a:p>
          <a:p>
            <a:pPr lvl="1">
              <a:spcBef>
                <a:spcPts val="600"/>
              </a:spcBef>
              <a:spcAft>
                <a:spcPts val="0"/>
              </a:spcAft>
            </a:pPr>
            <a:r>
              <a:rPr lang="en-US" sz="1600"/>
              <a:t>It’s not tangible to a funding agency</a:t>
            </a:r>
          </a:p>
          <a:p>
            <a:pPr lvl="1">
              <a:spcBef>
                <a:spcPts val="600"/>
              </a:spcBef>
              <a:spcAft>
                <a:spcPts val="0"/>
              </a:spcAft>
            </a:pPr>
            <a:r>
              <a:rPr lang="en-US" sz="1600"/>
              <a:t>It is not precise enough to argue for a validation </a:t>
            </a:r>
            <a:br>
              <a:rPr lang="en-US" sz="1600"/>
            </a:br>
            <a:r>
              <a:rPr lang="en-US" sz="1600"/>
              <a:t>program</a:t>
            </a:r>
          </a:p>
          <a:p>
            <a:r>
              <a:rPr lang="en-US" sz="2000"/>
              <a:t>Sentinel-3 FRM are:</a:t>
            </a:r>
          </a:p>
          <a:p>
            <a:pPr lvl="1">
              <a:spcBef>
                <a:spcPts val="600"/>
              </a:spcBef>
              <a:spcAft>
                <a:spcPts val="0"/>
              </a:spcAft>
            </a:pPr>
            <a:r>
              <a:rPr lang="en-US" sz="1600"/>
              <a:t>Linked to the S3 Cal/Val plan activities</a:t>
            </a:r>
          </a:p>
          <a:p>
            <a:pPr lvl="1">
              <a:spcBef>
                <a:spcPts val="600"/>
              </a:spcBef>
              <a:spcAft>
                <a:spcPts val="0"/>
              </a:spcAft>
            </a:pPr>
            <a:r>
              <a:rPr lang="en-US" sz="1600"/>
              <a:t>Based on specific requirements</a:t>
            </a:r>
          </a:p>
          <a:p>
            <a:pPr lvl="1">
              <a:spcBef>
                <a:spcPts val="600"/>
              </a:spcBef>
              <a:spcAft>
                <a:spcPts val="0"/>
              </a:spcAft>
            </a:pPr>
            <a:r>
              <a:rPr lang="en-US" sz="1600"/>
              <a:t>Forward thinking – long-term vision</a:t>
            </a:r>
          </a:p>
          <a:p>
            <a:pPr lvl="1">
              <a:spcBef>
                <a:spcPts val="600"/>
              </a:spcBef>
              <a:spcAft>
                <a:spcPts val="0"/>
              </a:spcAft>
            </a:pPr>
            <a:r>
              <a:rPr lang="en-US" sz="1600"/>
              <a:t>Building on the existing capability</a:t>
            </a:r>
          </a:p>
          <a:p>
            <a:pPr lvl="1">
              <a:spcBef>
                <a:spcPts val="600"/>
              </a:spcBef>
              <a:spcAft>
                <a:spcPts val="0"/>
              </a:spcAft>
            </a:pPr>
            <a:r>
              <a:rPr lang="en-US" sz="1600"/>
              <a:t>Have an inclusive approach: FRM are not Mission specific (e.g. S3A, B, C, D… S2A, B, C, D…all need ocean </a:t>
            </a:r>
            <a:r>
              <a:rPr lang="en-US" sz="1600" err="1"/>
              <a:t>colour</a:t>
            </a:r>
            <a:r>
              <a:rPr lang="en-US" sz="1600"/>
              <a:t> FRM…, All Altimeters need transponders for range calibration – and Sigma0…)</a:t>
            </a:r>
          </a:p>
          <a:p>
            <a:pPr lvl="1">
              <a:spcBef>
                <a:spcPts val="600"/>
              </a:spcBef>
              <a:spcAft>
                <a:spcPts val="0"/>
              </a:spcAft>
            </a:pPr>
            <a:endParaRPr lang="en-US" sz="1600"/>
          </a:p>
        </p:txBody>
      </p:sp>
    </p:spTree>
    <p:extLst>
      <p:ext uri="{BB962C8B-B14F-4D97-AF65-F5344CB8AC3E}">
        <p14:creationId xmlns:p14="http://schemas.microsoft.com/office/powerpoint/2010/main" val="1988551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BD5D4-D293-45B2-2366-E4F54D0BF42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F5B2BB3-F48C-F314-D70B-E84A5B847CE0}"/>
              </a:ext>
            </a:extLst>
          </p:cNvPr>
          <p:cNvGraphicFramePr>
            <a:graphicFrameLocks noGrp="1"/>
          </p:cNvGraphicFramePr>
          <p:nvPr>
            <p:ph idx="1"/>
          </p:nvPr>
        </p:nvGraphicFramePr>
        <p:xfrm>
          <a:off x="291303" y="1247644"/>
          <a:ext cx="11732880" cy="4753880"/>
        </p:xfrm>
        <a:graphic>
          <a:graphicData uri="http://schemas.openxmlformats.org/drawingml/2006/table">
            <a:tbl>
              <a:tblPr firstRow="1" bandRow="1">
                <a:tableStyleId>{16D9F66E-5EB9-4882-86FB-DCBF35E3C3E4}</a:tableStyleId>
              </a:tblPr>
              <a:tblGrid>
                <a:gridCol w="3023857">
                  <a:extLst>
                    <a:ext uri="{9D8B030D-6E8A-4147-A177-3AD203B41FA5}">
                      <a16:colId xmlns:a16="http://schemas.microsoft.com/office/drawing/2014/main" val="1160613642"/>
                    </a:ext>
                  </a:extLst>
                </a:gridCol>
                <a:gridCol w="8709023">
                  <a:extLst>
                    <a:ext uri="{9D8B030D-6E8A-4147-A177-3AD203B41FA5}">
                      <a16:colId xmlns:a16="http://schemas.microsoft.com/office/drawing/2014/main" val="2682671668"/>
                    </a:ext>
                  </a:extLst>
                </a:gridCol>
              </a:tblGrid>
              <a:tr h="1307066">
                <a:tc>
                  <a:txBody>
                    <a:bodyPr/>
                    <a:lstStyle/>
                    <a:p>
                      <a:r>
                        <a:rPr lang="en-IT" sz="1800" b="1"/>
                        <a:t>Standards &amp; Harmonisation</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should </a:t>
                      </a:r>
                      <a:r>
                        <a:rPr lang="en-GB" sz="1600" b="1" i="0" kern="1200">
                          <a:solidFill>
                            <a:schemeClr val="dk1"/>
                          </a:solidFill>
                          <a:effectLst/>
                          <a:latin typeface="+mn-lt"/>
                          <a:ea typeface="+mn-ea"/>
                          <a:cs typeface="+mn-cs"/>
                        </a:rPr>
                        <a:t>FRM compliance categories</a:t>
                      </a:r>
                      <a:r>
                        <a:rPr lang="en-GB" sz="1600" b="0" i="0" kern="1200">
                          <a:solidFill>
                            <a:schemeClr val="dk1"/>
                          </a:solidFill>
                          <a:effectLst/>
                          <a:latin typeface="+mn-lt"/>
                          <a:ea typeface="+mn-ea"/>
                          <a:cs typeface="+mn-cs"/>
                        </a:rPr>
                        <a:t> within the CEOS FRM framework be strengthened (covering maturity assessment, uncertainty requirements, QA and comparison practices, publication, measurand definition, and cross-domain consistency) </a:t>
                      </a:r>
                      <a:r>
                        <a:rPr lang="en-GB" sz="1600" b="1" i="0" kern="1200">
                          <a:solidFill>
                            <a:schemeClr val="dk1"/>
                          </a:solidFill>
                          <a:effectLst/>
                          <a:latin typeface="+mn-lt"/>
                          <a:ea typeface="+mn-ea"/>
                          <a:cs typeface="+mn-cs"/>
                        </a:rPr>
                        <a:t>while remaining fit for purpose</a:t>
                      </a:r>
                      <a:r>
                        <a:rPr lang="en-GB" sz="1600" b="0" i="0" kern="1200">
                          <a:solidFill>
                            <a:schemeClr val="dk1"/>
                          </a:solidFill>
                          <a:effectLst/>
                          <a:latin typeface="+mn-lt"/>
                          <a:ea typeface="+mn-ea"/>
                          <a:cs typeface="+mn-cs"/>
                        </a:rPr>
                        <a:t> across different application domains and to support consistent FRM implementation? Should there be minimum requirements for categories such as achievable uncertainty?</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370025"/>
                  </a:ext>
                </a:extLst>
              </a:tr>
              <a:tr h="1307066">
                <a:tc>
                  <a:txBody>
                    <a:bodyPr/>
                    <a:lstStyle/>
                    <a:p>
                      <a:r>
                        <a:rPr lang="en-IT" sz="1800" b="1"/>
                        <a:t>Synergies &amp; Partnerships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kern="1200">
                          <a:solidFill>
                            <a:schemeClr val="dk1"/>
                          </a:solidFill>
                          <a:effectLst/>
                          <a:latin typeface="+mn-lt"/>
                          <a:ea typeface="+mn-ea"/>
                          <a:cs typeface="+mn-cs"/>
                        </a:rPr>
                        <a:t>How can </a:t>
                      </a:r>
                      <a:r>
                        <a:rPr lang="en-GB" sz="1600" b="1" i="0" kern="1200">
                          <a:solidFill>
                            <a:schemeClr val="dk1"/>
                          </a:solidFill>
                          <a:effectLst/>
                          <a:latin typeface="+mn-lt"/>
                          <a:ea typeface="+mn-ea"/>
                          <a:cs typeface="+mn-cs"/>
                        </a:rPr>
                        <a:t>synergies and partnerships be strengthened </a:t>
                      </a:r>
                      <a:r>
                        <a:rPr lang="en-GB" sz="1600" b="0" i="0" kern="1200">
                          <a:solidFill>
                            <a:schemeClr val="dk1"/>
                          </a:solidFill>
                          <a:effectLst/>
                          <a:latin typeface="+mn-lt"/>
                          <a:ea typeface="+mn-ea"/>
                          <a:cs typeface="+mn-cs"/>
                        </a:rPr>
                        <a:t>across agencies, industry, and the wider CEOS-FRM international community </a:t>
                      </a:r>
                      <a:r>
                        <a:rPr lang="en-GB" sz="1600" b="1" i="0" kern="1200">
                          <a:solidFill>
                            <a:schemeClr val="dk1"/>
                          </a:solidFill>
                          <a:effectLst/>
                          <a:latin typeface="+mn-lt"/>
                          <a:ea typeface="+mn-ea"/>
                          <a:cs typeface="+mn-cs"/>
                        </a:rPr>
                        <a:t>to improve coordination, consistency, participation, and long-term sustainability</a:t>
                      </a:r>
                      <a:r>
                        <a:rPr lang="en-GB" sz="1600" b="0" i="0" kern="1200">
                          <a:solidFill>
                            <a:schemeClr val="dk1"/>
                          </a:solidFill>
                          <a:effectLst/>
                          <a:latin typeface="+mn-lt"/>
                          <a:ea typeface="+mn-ea"/>
                          <a:cs typeface="+mn-cs"/>
                        </a:rPr>
                        <a:t>, including appropriate incentives and funding pathways for both public and commercial missions, and to ensure a coordinated and sustainable CEOS-FRM development and use that meets the Cal/Val needs of the missions?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4961302"/>
                  </a:ext>
                </a:extLst>
              </a:tr>
              <a:tr h="820716">
                <a:tc>
                  <a:txBody>
                    <a:bodyPr/>
                    <a:lstStyle/>
                    <a:p>
                      <a:r>
                        <a:rPr lang="en-IT" sz="1800" b="1"/>
                        <a:t>Impact</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How can the impact of CEOS-FRM be demonstrated? What </a:t>
                      </a:r>
                      <a:r>
                        <a:rPr lang="en-GB" sz="1600" b="1" i="0" u="none" strike="noStrike" kern="1200">
                          <a:solidFill>
                            <a:schemeClr val="dk1"/>
                          </a:solidFill>
                          <a:effectLst/>
                          <a:latin typeface="+mn-lt"/>
                          <a:ea typeface="+mn-ea"/>
                          <a:cs typeface="+mn-cs"/>
                        </a:rPr>
                        <a:t>metrics and verification procedures are needed to systematically assess the impact of CEOS-FRMs on Cal/Val activities</a:t>
                      </a:r>
                      <a:r>
                        <a:rPr lang="en-GB" sz="1600" b="0" i="0" u="none" strike="noStrike" kern="1200">
                          <a:solidFill>
                            <a:schemeClr val="dk1"/>
                          </a:solidFill>
                          <a:effectLst/>
                          <a:latin typeface="+mn-lt"/>
                          <a:ea typeface="+mn-ea"/>
                          <a:cs typeface="+mn-cs"/>
                        </a:rPr>
                        <a:t>, mission performance, and downstream services?</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24899"/>
                  </a:ext>
                </a:extLst>
              </a:tr>
              <a:tr h="1307066">
                <a:tc>
                  <a:txBody>
                    <a:bodyPr/>
                    <a:lstStyle/>
                    <a:p>
                      <a:r>
                        <a:rPr lang="en-IT" sz="1800" b="1"/>
                        <a:t>Other points</a:t>
                      </a:r>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600" b="0" i="0" u="none" strike="noStrike" kern="1200">
                          <a:solidFill>
                            <a:schemeClr val="dk1"/>
                          </a:solidFill>
                          <a:effectLst/>
                          <a:latin typeface="+mn-lt"/>
                          <a:ea typeface="+mn-ea"/>
                          <a:cs typeface="+mn-cs"/>
                        </a:rPr>
                        <a:t>an and should the </a:t>
                      </a:r>
                      <a:r>
                        <a:rPr lang="en-GB" sz="1600" b="1" i="0" u="none" strike="noStrike" kern="1200">
                          <a:solidFill>
                            <a:schemeClr val="dk1"/>
                          </a:solidFill>
                          <a:effectLst/>
                          <a:latin typeface="+mn-lt"/>
                          <a:ea typeface="+mn-ea"/>
                          <a:cs typeface="+mn-cs"/>
                        </a:rPr>
                        <a:t>CEOS-FRM framework evolve to extend its value </a:t>
                      </a:r>
                      <a:r>
                        <a:rPr lang="en-GB" sz="1600" b="0" i="0" u="none" strike="noStrike" kern="1200">
                          <a:solidFill>
                            <a:schemeClr val="dk1"/>
                          </a:solidFill>
                          <a:effectLst/>
                          <a:latin typeface="+mn-lt"/>
                          <a:ea typeface="+mn-ea"/>
                          <a:cs typeface="+mn-cs"/>
                        </a:rPr>
                        <a:t>beyond space applications, engaging non-space user communities, and encompassing different historic quality-assurance approaches? </a:t>
                      </a:r>
                      <a:r>
                        <a:rPr lang="en-GB" sz="1600" b="1" i="0" u="none" strike="noStrike" kern="1200">
                          <a:solidFill>
                            <a:schemeClr val="dk1"/>
                          </a:solidFill>
                          <a:effectLst/>
                          <a:latin typeface="+mn-lt"/>
                          <a:ea typeface="+mn-ea"/>
                          <a:cs typeface="+mn-cs"/>
                        </a:rPr>
                        <a:t>Is there a value in a FRM classification and/or label beyond space applications e.g. WMO networks and Copernicus in situ</a:t>
                      </a:r>
                      <a:r>
                        <a:rPr lang="en-GB" sz="1600" b="0" i="0" u="none" strike="noStrike" kern="1200">
                          <a:solidFill>
                            <a:schemeClr val="dk1"/>
                          </a:solidFill>
                          <a:effectLst/>
                          <a:latin typeface="+mn-lt"/>
                          <a:ea typeface="+mn-ea"/>
                          <a:cs typeface="+mn-cs"/>
                        </a:rPr>
                        <a:t>, and how can this relate to CEOS-FRM? Is it largely just removing the ‘explicit space requirements’ in the criteria?</a:t>
                      </a:r>
                      <a:endParaRPr lang="en-IT" sz="1600"/>
                    </a:p>
                  </a:txBody>
                  <a:tcPr marL="91191" marR="91191" marT="45595" marB="455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444143"/>
                  </a:ext>
                </a:extLst>
              </a:tr>
            </a:tbl>
          </a:graphicData>
        </a:graphic>
      </p:graphicFrame>
      <p:pic>
        <p:nvPicPr>
          <p:cNvPr id="3" name="Picture 2">
            <a:extLst>
              <a:ext uri="{FF2B5EF4-FFF2-40B4-BE49-F238E27FC236}">
                <a16:creationId xmlns:a16="http://schemas.microsoft.com/office/drawing/2014/main" id="{27CF6992-EB57-A9E6-2051-61944A513910}"/>
              </a:ext>
            </a:extLst>
          </p:cNvPr>
          <p:cNvPicPr>
            <a:picLocks noChangeAspect="1"/>
          </p:cNvPicPr>
          <p:nvPr/>
        </p:nvPicPr>
        <p:blipFill>
          <a:blip r:embed="rId2"/>
          <a:stretch>
            <a:fillRect/>
          </a:stretch>
        </p:blipFill>
        <p:spPr>
          <a:xfrm>
            <a:off x="9298749" y="101758"/>
            <a:ext cx="1012045" cy="1006828"/>
          </a:xfrm>
          <a:prstGeom prst="rect">
            <a:avLst/>
          </a:prstGeom>
        </p:spPr>
      </p:pic>
      <p:sp>
        <p:nvSpPr>
          <p:cNvPr id="5" name="Rounded Rectangle 4">
            <a:extLst>
              <a:ext uri="{FF2B5EF4-FFF2-40B4-BE49-F238E27FC236}">
                <a16:creationId xmlns:a16="http://schemas.microsoft.com/office/drawing/2014/main" id="{48D7F7D9-9309-1461-A0AF-B439131D0BA6}"/>
              </a:ext>
            </a:extLst>
          </p:cNvPr>
          <p:cNvSpPr/>
          <p:nvPr/>
        </p:nvSpPr>
        <p:spPr>
          <a:xfrm>
            <a:off x="810583" y="1750839"/>
            <a:ext cx="10904882" cy="36539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394"/>
              <a:t>Subgroup breakout discussion to:</a:t>
            </a:r>
          </a:p>
          <a:p>
            <a:pPr marL="284978" indent="-284978">
              <a:buFont typeface="Arial" panose="020B0604020202020204" pitchFamily="34" charset="0"/>
              <a:buChar char="•"/>
            </a:pPr>
            <a:r>
              <a:rPr lang="en-IT" sz="2394"/>
              <a:t>Meet and discuss on the seed questions</a:t>
            </a:r>
          </a:p>
          <a:p>
            <a:pPr marL="284978" indent="-284978">
              <a:buFont typeface="Arial" panose="020B0604020202020204" pitchFamily="34" charset="0"/>
              <a:buChar char="•"/>
            </a:pPr>
            <a:r>
              <a:rPr lang="en-IT" sz="2394"/>
              <a:t>Each group will report their summary during the plenary on Wed 20 May</a:t>
            </a:r>
          </a:p>
        </p:txBody>
      </p:sp>
      <p:pic>
        <p:nvPicPr>
          <p:cNvPr id="6" name="Picture 5">
            <a:extLst>
              <a:ext uri="{FF2B5EF4-FFF2-40B4-BE49-F238E27FC236}">
                <a16:creationId xmlns:a16="http://schemas.microsoft.com/office/drawing/2014/main" id="{F03B2478-9683-2848-13AB-D2FDBAF49E7E}"/>
              </a:ext>
            </a:extLst>
          </p:cNvPr>
          <p:cNvPicPr>
            <a:picLocks noChangeAspect="1"/>
          </p:cNvPicPr>
          <p:nvPr/>
        </p:nvPicPr>
        <p:blipFill>
          <a:blip r:embed="rId3"/>
          <a:stretch>
            <a:fillRect/>
          </a:stretch>
        </p:blipFill>
        <p:spPr>
          <a:xfrm>
            <a:off x="10531772" y="74054"/>
            <a:ext cx="1638162" cy="748874"/>
          </a:xfrm>
          <a:prstGeom prst="rect">
            <a:avLst/>
          </a:prstGeom>
        </p:spPr>
      </p:pic>
      <p:sp>
        <p:nvSpPr>
          <p:cNvPr id="9" name="Title 1">
            <a:extLst>
              <a:ext uri="{FF2B5EF4-FFF2-40B4-BE49-F238E27FC236}">
                <a16:creationId xmlns:a16="http://schemas.microsoft.com/office/drawing/2014/main" id="{D48D4F74-9D93-60F6-79FB-E68D0CB9F59E}"/>
              </a:ext>
            </a:extLst>
          </p:cNvPr>
          <p:cNvSpPr>
            <a:spLocks noGrp="1"/>
          </p:cNvSpPr>
          <p:nvPr>
            <p:ph type="title"/>
          </p:nvPr>
        </p:nvSpPr>
        <p:spPr>
          <a:xfrm>
            <a:off x="229560" y="141020"/>
            <a:ext cx="10081234" cy="563659"/>
          </a:xfrm>
        </p:spPr>
        <p:txBody>
          <a:bodyPr>
            <a:normAutofit fontScale="90000"/>
          </a:bodyPr>
          <a:lstStyle/>
          <a:p>
            <a:r>
              <a:rPr lang="en-IT"/>
              <a:t>The seed questions (2/2)</a:t>
            </a:r>
          </a:p>
        </p:txBody>
      </p:sp>
    </p:spTree>
    <p:extLst>
      <p:ext uri="{BB962C8B-B14F-4D97-AF65-F5344CB8AC3E}">
        <p14:creationId xmlns:p14="http://schemas.microsoft.com/office/powerpoint/2010/main" val="2273313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0F0B-CCED-1438-60C7-FFA32EABA11A}"/>
              </a:ext>
            </a:extLst>
          </p:cNvPr>
          <p:cNvSpPr>
            <a:spLocks noGrp="1"/>
          </p:cNvSpPr>
          <p:nvPr>
            <p:ph type="title"/>
          </p:nvPr>
        </p:nvSpPr>
        <p:spPr>
          <a:xfrm>
            <a:off x="215411" y="163728"/>
            <a:ext cx="10081234" cy="563659"/>
          </a:xfrm>
        </p:spPr>
        <p:txBody>
          <a:bodyPr wrap="square" anchor="ctr">
            <a:normAutofit fontScale="90000"/>
          </a:bodyPr>
          <a:lstStyle/>
          <a:p>
            <a:r>
              <a:rPr lang="en-IT"/>
              <a:t>Comparison workshop</a:t>
            </a:r>
          </a:p>
        </p:txBody>
      </p:sp>
      <p:graphicFrame>
        <p:nvGraphicFramePr>
          <p:cNvPr id="5" name="Content Placeholder 2">
            <a:extLst>
              <a:ext uri="{FF2B5EF4-FFF2-40B4-BE49-F238E27FC236}">
                <a16:creationId xmlns:a16="http://schemas.microsoft.com/office/drawing/2014/main" id="{22DB3244-3CD1-E55C-9BAA-2CF0A049DC1D}"/>
              </a:ext>
            </a:extLst>
          </p:cNvPr>
          <p:cNvGraphicFramePr>
            <a:graphicFrameLocks noGrp="1"/>
          </p:cNvGraphicFramePr>
          <p:nvPr>
            <p:ph sz="half" idx="2"/>
          </p:nvPr>
        </p:nvGraphicFramePr>
        <p:xfrm>
          <a:off x="6210298" y="1678013"/>
          <a:ext cx="5747139" cy="430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Megaphone with solid fill">
            <a:extLst>
              <a:ext uri="{FF2B5EF4-FFF2-40B4-BE49-F238E27FC236}">
                <a16:creationId xmlns:a16="http://schemas.microsoft.com/office/drawing/2014/main" id="{D647A80A-1B22-0769-79E7-657E5E8A1E9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17403" y="1340599"/>
            <a:ext cx="1273705" cy="1273705"/>
          </a:xfrm>
          <a:prstGeom prst="rect">
            <a:avLst/>
          </a:prstGeom>
        </p:spPr>
      </p:pic>
      <p:pic>
        <p:nvPicPr>
          <p:cNvPr id="17" name="Graphic 16" descr="Teacher with solid fill">
            <a:extLst>
              <a:ext uri="{FF2B5EF4-FFF2-40B4-BE49-F238E27FC236}">
                <a16:creationId xmlns:a16="http://schemas.microsoft.com/office/drawing/2014/main" id="{F79854AB-6D92-D5A3-7895-BADB344C78D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264558" y="1791958"/>
            <a:ext cx="3788770" cy="3788770"/>
          </a:xfrm>
          <a:prstGeom prst="rect">
            <a:avLst/>
          </a:prstGeom>
        </p:spPr>
      </p:pic>
      <p:pic>
        <p:nvPicPr>
          <p:cNvPr id="21" name="Graphic 20" descr="Clapping hands with solid fill">
            <a:extLst>
              <a:ext uri="{FF2B5EF4-FFF2-40B4-BE49-F238E27FC236}">
                <a16:creationId xmlns:a16="http://schemas.microsoft.com/office/drawing/2014/main" id="{DEACD03E-CD0D-C6B6-3704-92FED7DAE45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461603" y="4532711"/>
            <a:ext cx="1313240" cy="1313240"/>
          </a:xfrm>
          <a:prstGeom prst="rect">
            <a:avLst/>
          </a:prstGeom>
        </p:spPr>
      </p:pic>
      <p:pic>
        <p:nvPicPr>
          <p:cNvPr id="3" name="Picture 2">
            <a:extLst>
              <a:ext uri="{FF2B5EF4-FFF2-40B4-BE49-F238E27FC236}">
                <a16:creationId xmlns:a16="http://schemas.microsoft.com/office/drawing/2014/main" id="{CA5BC0EC-5544-C3A3-DBBE-8C8F477E88ED}"/>
              </a:ext>
            </a:extLst>
          </p:cNvPr>
          <p:cNvPicPr>
            <a:picLocks noChangeAspect="1"/>
          </p:cNvPicPr>
          <p:nvPr/>
        </p:nvPicPr>
        <p:blipFill>
          <a:blip r:embed="rId10"/>
          <a:stretch>
            <a:fillRect/>
          </a:stretch>
        </p:blipFill>
        <p:spPr>
          <a:xfrm>
            <a:off x="10531772" y="74054"/>
            <a:ext cx="1638162" cy="748874"/>
          </a:xfrm>
          <a:prstGeom prst="rect">
            <a:avLst/>
          </a:prstGeom>
        </p:spPr>
      </p:pic>
    </p:spTree>
    <p:extLst>
      <p:ext uri="{BB962C8B-B14F-4D97-AF65-F5344CB8AC3E}">
        <p14:creationId xmlns:p14="http://schemas.microsoft.com/office/powerpoint/2010/main" val="40121967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D1523E-2C4A-EEA5-F7DE-115EAE0A08D1}"/>
              </a:ext>
            </a:extLst>
          </p:cNvPr>
          <p:cNvSpPr txBox="1"/>
          <p:nvPr/>
        </p:nvSpPr>
        <p:spPr>
          <a:xfrm>
            <a:off x="2530549" y="2200940"/>
            <a:ext cx="6634716" cy="1323439"/>
          </a:xfrm>
          <a:prstGeom prst="rect">
            <a:avLst/>
          </a:prstGeom>
          <a:noFill/>
        </p:spPr>
        <p:txBody>
          <a:bodyPr wrap="square" rtlCol="0">
            <a:spAutoFit/>
          </a:bodyPr>
          <a:lstStyle/>
          <a:p>
            <a:r>
              <a:rPr lang="en-IT" sz="8000" dirty="0"/>
              <a:t>Thank you!</a:t>
            </a:r>
          </a:p>
        </p:txBody>
      </p:sp>
    </p:spTree>
    <p:extLst>
      <p:ext uri="{BB962C8B-B14F-4D97-AF65-F5344CB8AC3E}">
        <p14:creationId xmlns:p14="http://schemas.microsoft.com/office/powerpoint/2010/main" val="277277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 we need FRM?</a:t>
            </a:r>
          </a:p>
        </p:txBody>
      </p:sp>
      <p:sp>
        <p:nvSpPr>
          <p:cNvPr id="3" name="Content Placeholder 2"/>
          <p:cNvSpPr>
            <a:spLocks noGrp="1"/>
          </p:cNvSpPr>
          <p:nvPr>
            <p:ph idx="1"/>
          </p:nvPr>
        </p:nvSpPr>
        <p:spPr>
          <a:xfrm>
            <a:off x="1684582" y="1536996"/>
            <a:ext cx="8846559" cy="4817886"/>
          </a:xfrm>
        </p:spPr>
        <p:txBody>
          <a:bodyPr/>
          <a:lstStyle/>
          <a:p>
            <a:r>
              <a:rPr lang="en-US" sz="2400"/>
              <a:t>FRM is the suite of ground measurements that provide the maximum Return On Investment (ROI) for the Mission by </a:t>
            </a:r>
            <a:r>
              <a:rPr lang="en-US" sz="2400" b="1"/>
              <a:t>delivering the required confidence in the data products for users.</a:t>
            </a:r>
          </a:p>
          <a:p>
            <a:pPr lvl="1"/>
            <a:r>
              <a:rPr lang="en-US" sz="2400"/>
              <a:t>IF we have </a:t>
            </a:r>
            <a:r>
              <a:rPr lang="en-US" sz="2400" b="1"/>
              <a:t>no FRM  </a:t>
            </a:r>
            <a:r>
              <a:rPr lang="en-US" sz="2400"/>
              <a:t>then we cannot really use the mission as we have no idea how accurate data products are</a:t>
            </a:r>
          </a:p>
          <a:p>
            <a:pPr lvl="1"/>
            <a:r>
              <a:rPr lang="en-US" sz="2400"/>
              <a:t>IF we have </a:t>
            </a:r>
            <a:r>
              <a:rPr lang="en-US" sz="2400" b="1"/>
              <a:t>many FRM </a:t>
            </a:r>
            <a:r>
              <a:rPr lang="en-US" sz="2400"/>
              <a:t>this is great scientifically (statistical significance, geographic coverage, robust network…) but incurs additional costs with reducing ROI</a:t>
            </a:r>
          </a:p>
          <a:p>
            <a:r>
              <a:rPr lang="en-US" sz="2400" b="1"/>
              <a:t>There is a balance between these two extremes to deliver a satellite mission with a KNOWN product quality that is “fit for Purpose”</a:t>
            </a:r>
          </a:p>
        </p:txBody>
      </p:sp>
    </p:spTree>
    <p:extLst>
      <p:ext uri="{BB962C8B-B14F-4D97-AF65-F5344CB8AC3E}">
        <p14:creationId xmlns:p14="http://schemas.microsoft.com/office/powerpoint/2010/main" val="1544925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264" y="163513"/>
            <a:ext cx="7251852" cy="862012"/>
          </a:xfrm>
        </p:spPr>
        <p:txBody>
          <a:bodyPr/>
          <a:lstStyle/>
          <a:p>
            <a:r>
              <a:rPr lang="en-US" sz="2800"/>
              <a:t>Is a mission product “fit for purpose”?</a:t>
            </a:r>
            <a:br>
              <a:rPr lang="en-US" sz="2800"/>
            </a:br>
            <a:r>
              <a:rPr lang="en-US" sz="2800"/>
              <a:t>It depends our knowledge of how “good” it is…</a:t>
            </a:r>
          </a:p>
        </p:txBody>
      </p:sp>
      <p:pic>
        <p:nvPicPr>
          <p:cNvPr id="3" name="Picture 2"/>
          <p:cNvPicPr>
            <a:picLocks noChangeAspect="1"/>
          </p:cNvPicPr>
          <p:nvPr/>
        </p:nvPicPr>
        <p:blipFill rotWithShape="1">
          <a:blip r:embed="rId3"/>
          <a:srcRect l="21652" b="15699"/>
          <a:stretch/>
        </p:blipFill>
        <p:spPr>
          <a:xfrm>
            <a:off x="3124199" y="1327595"/>
            <a:ext cx="7392344" cy="4450201"/>
          </a:xfrm>
          <a:prstGeom prst="rect">
            <a:avLst/>
          </a:prstGeom>
        </p:spPr>
      </p:pic>
      <p:sp>
        <p:nvSpPr>
          <p:cNvPr id="4" name="TextBox 3"/>
          <p:cNvSpPr txBox="1"/>
          <p:nvPr/>
        </p:nvSpPr>
        <p:spPr>
          <a:xfrm>
            <a:off x="3525802" y="5777795"/>
            <a:ext cx="6384029" cy="400110"/>
          </a:xfrm>
          <a:prstGeom prst="rect">
            <a:avLst/>
          </a:prstGeom>
          <a:solidFill>
            <a:schemeClr val="accent3">
              <a:lumMod val="6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Verdana" charset="0"/>
                <a:ea typeface="ＭＳ Ｐゴシック" charset="0"/>
                <a:cs typeface="+mn-cs"/>
              </a:rPr>
              <a:t>Cost</a:t>
            </a:r>
            <a:r>
              <a:rPr kumimoji="0" lang="en-US" sz="2000" b="1" i="0" u="none" strike="noStrike" kern="1200" cap="none" spc="0" normalizeH="0" baseline="0" noProof="0">
                <a:ln>
                  <a:noFill/>
                </a:ln>
                <a:solidFill>
                  <a:srgbClr val="000000"/>
                </a:solidFill>
                <a:effectLst/>
                <a:uLnTx/>
                <a:uFillTx/>
                <a:latin typeface="Verdana" charset="0"/>
                <a:ea typeface="ＭＳ Ｐゴシック" charset="0"/>
                <a:cs typeface="+mn-cs"/>
              </a:rPr>
              <a:t>:</a:t>
            </a:r>
            <a:r>
              <a:rPr kumimoji="0" lang="en-US" sz="2000" b="0" i="0" u="none" strike="noStrike" kern="1200" cap="none" spc="0" normalizeH="0" baseline="0" noProof="0">
                <a:ln>
                  <a:noFill/>
                </a:ln>
                <a:solidFill>
                  <a:srgbClr val="000000"/>
                </a:solidFill>
                <a:effectLst/>
                <a:uLnTx/>
                <a:uFillTx/>
                <a:latin typeface="Verdana" charset="0"/>
                <a:ea typeface="ＭＳ Ｐゴシック" charset="0"/>
                <a:cs typeface="+mn-cs"/>
              </a:rPr>
              <a:t> FRM (installation/operation/maintenance)</a:t>
            </a:r>
          </a:p>
        </p:txBody>
      </p:sp>
      <p:sp>
        <p:nvSpPr>
          <p:cNvPr id="5" name="TextBox 4"/>
          <p:cNvSpPr txBox="1"/>
          <p:nvPr/>
        </p:nvSpPr>
        <p:spPr>
          <a:xfrm rot="16200000">
            <a:off x="633226" y="3143861"/>
            <a:ext cx="3857146" cy="830997"/>
          </a:xfrm>
          <a:prstGeom prst="rect">
            <a:avLst/>
          </a:prstGeom>
          <a:solidFill>
            <a:srgbClr val="A6A6A6"/>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90"/>
                </a:solidFill>
                <a:effectLst/>
                <a:uLnTx/>
                <a:uFillTx/>
                <a:latin typeface="Verdana" charset="0"/>
                <a:ea typeface="ＭＳ Ｐゴシック" charset="0"/>
                <a:cs typeface="+mn-cs"/>
              </a:rPr>
              <a:t>Benefit</a:t>
            </a:r>
            <a:r>
              <a:rPr kumimoji="0" lang="en-US" sz="2400" b="1" i="0" u="none" strike="noStrike" kern="1200" cap="none" spc="0" normalizeH="0" baseline="0" noProof="0">
                <a:ln>
                  <a:noFill/>
                </a:ln>
                <a:solidFill>
                  <a:srgbClr val="000000"/>
                </a:solidFill>
                <a:effectLst/>
                <a:uLnTx/>
                <a:uFillTx/>
                <a:latin typeface="Verdana" charset="0"/>
                <a:ea typeface="ＭＳ Ｐゴシック" charset="0"/>
                <a:cs typeface="+mn-cs"/>
              </a:rPr>
              <a:t>: </a:t>
            </a: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Confidence 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product performance</a:t>
            </a:r>
          </a:p>
        </p:txBody>
      </p:sp>
      <p:sp>
        <p:nvSpPr>
          <p:cNvPr id="12" name="Rectangle 11"/>
          <p:cNvSpPr/>
          <p:nvPr/>
        </p:nvSpPr>
        <p:spPr bwMode="auto">
          <a:xfrm>
            <a:off x="3197190" y="1688519"/>
            <a:ext cx="2107765" cy="3946796"/>
          </a:xfrm>
          <a:prstGeom prst="rec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rPr>
              <a:t>Initial FRM Investment: Cannot demonstrate performance of products</a:t>
            </a:r>
          </a:p>
        </p:txBody>
      </p:sp>
      <p:sp>
        <p:nvSpPr>
          <p:cNvPr id="13" name="Rectangle 12"/>
          <p:cNvSpPr/>
          <p:nvPr/>
        </p:nvSpPr>
        <p:spPr bwMode="auto">
          <a:xfrm>
            <a:off x="7757468" y="1688519"/>
            <a:ext cx="2152363" cy="3946796"/>
          </a:xfrm>
          <a:prstGeom prst="rect">
            <a:avLst/>
          </a:prstGeom>
          <a:solidFill>
            <a:srgbClr val="FF0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Verdana" charset="0"/>
                <a:ea typeface="ＭＳ Ｐゴシック" charset="0"/>
                <a:cs typeface="+mn-cs"/>
              </a:rPr>
              <a:t>Further FRM      Investment does not yield significant improvement</a:t>
            </a:r>
          </a:p>
        </p:txBody>
      </p:sp>
      <p:sp>
        <p:nvSpPr>
          <p:cNvPr id="14" name="Rectangle 13"/>
          <p:cNvSpPr/>
          <p:nvPr/>
        </p:nvSpPr>
        <p:spPr bwMode="auto">
          <a:xfrm>
            <a:off x="5304955" y="1688519"/>
            <a:ext cx="2452513" cy="3946796"/>
          </a:xfrm>
          <a:prstGeom prst="rect">
            <a:avLst/>
          </a:prstGeom>
          <a:solidFill>
            <a:srgbClr val="008000">
              <a:alpha val="2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Verdana" charset="0"/>
                <a:ea typeface="ＭＳ Ｐゴシック" charset="0"/>
                <a:cs typeface="+mn-cs"/>
              </a:rPr>
              <a:t>FRM Investment yields significant benefit: Confidence in product performance increases</a:t>
            </a:r>
          </a:p>
        </p:txBody>
      </p:sp>
      <p:sp>
        <p:nvSpPr>
          <p:cNvPr id="17" name="5-Point Star 16"/>
          <p:cNvSpPr/>
          <p:nvPr/>
        </p:nvSpPr>
        <p:spPr bwMode="auto">
          <a:xfrm>
            <a:off x="7480101" y="3146142"/>
            <a:ext cx="467145" cy="4817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
        <p:nvSpPr>
          <p:cNvPr id="18" name="5-Point Star 17"/>
          <p:cNvSpPr/>
          <p:nvPr/>
        </p:nvSpPr>
        <p:spPr bwMode="auto">
          <a:xfrm>
            <a:off x="5071382" y="4860660"/>
            <a:ext cx="467145" cy="48177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grpSp>
        <p:nvGrpSpPr>
          <p:cNvPr id="40" name="Group 39"/>
          <p:cNvGrpSpPr/>
          <p:nvPr/>
        </p:nvGrpSpPr>
        <p:grpSpPr>
          <a:xfrm>
            <a:off x="3197190" y="1688520"/>
            <a:ext cx="6712640" cy="2997843"/>
            <a:chOff x="1673190" y="1688519"/>
            <a:chExt cx="6712640" cy="2997843"/>
          </a:xfrm>
        </p:grpSpPr>
        <p:cxnSp>
          <p:nvCxnSpPr>
            <p:cNvPr id="20" name="Straight Connector 19"/>
            <p:cNvCxnSpPr/>
            <p:nvPr/>
          </p:nvCxnSpPr>
          <p:spPr bwMode="auto">
            <a:xfrm>
              <a:off x="1673190" y="1688519"/>
              <a:ext cx="2852278" cy="661961"/>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p:nvPr/>
          </p:nvCxnSpPr>
          <p:spPr bwMode="auto">
            <a:xfrm flipH="1" flipV="1">
              <a:off x="4525468" y="2350480"/>
              <a:ext cx="817504" cy="2335881"/>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p:nvCxnSpPr>
          <p:spPr bwMode="auto">
            <a:xfrm flipV="1">
              <a:off x="5342972" y="4686361"/>
              <a:ext cx="3042858" cy="1"/>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1" name="Group 40"/>
          <p:cNvGrpSpPr/>
          <p:nvPr/>
        </p:nvGrpSpPr>
        <p:grpSpPr>
          <a:xfrm>
            <a:off x="3197190" y="2350480"/>
            <a:ext cx="6712640" cy="3079718"/>
            <a:chOff x="1673190" y="2350480"/>
            <a:chExt cx="6712640" cy="3079718"/>
          </a:xfrm>
        </p:grpSpPr>
        <p:cxnSp>
          <p:nvCxnSpPr>
            <p:cNvPr id="29" name="Straight Connector 28"/>
            <p:cNvCxnSpPr/>
            <p:nvPr/>
          </p:nvCxnSpPr>
          <p:spPr bwMode="auto">
            <a:xfrm>
              <a:off x="1673190" y="5430198"/>
              <a:ext cx="808518"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V="1">
              <a:off x="2481708" y="2350480"/>
              <a:ext cx="3751759" cy="3079718"/>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flipH="1">
              <a:off x="6233467" y="2350480"/>
              <a:ext cx="2152363"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5" name="Rounded Rectangle 14"/>
          <p:cNvSpPr/>
          <p:nvPr/>
        </p:nvSpPr>
        <p:spPr bwMode="auto">
          <a:xfrm>
            <a:off x="3124199" y="1347401"/>
            <a:ext cx="7392344" cy="172480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Q: What is the optimal FRM investment?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
        <p:nvSpPr>
          <p:cNvPr id="16" name="Rectangle 15"/>
          <p:cNvSpPr/>
          <p:nvPr/>
        </p:nvSpPr>
        <p:spPr>
          <a:xfrm>
            <a:off x="3249406" y="1852073"/>
            <a:ext cx="7418595" cy="120032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A: Sufficient to show that the Mission meets requirements: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A HIGH-IMPACT FRM</a:t>
            </a:r>
          </a:p>
        </p:txBody>
      </p:sp>
    </p:spTree>
    <p:extLst>
      <p:ext uri="{BB962C8B-B14F-4D97-AF65-F5344CB8AC3E}">
        <p14:creationId xmlns:p14="http://schemas.microsoft.com/office/powerpoint/2010/main" val="3044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2028-CDBE-2185-581C-1984DFB44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477CD-08C2-E91D-875B-9F3C4E8D78D1}"/>
              </a:ext>
            </a:extLst>
          </p:cNvPr>
          <p:cNvSpPr>
            <a:spLocks noGrp="1"/>
          </p:cNvSpPr>
          <p:nvPr>
            <p:ph type="title"/>
          </p:nvPr>
        </p:nvSpPr>
        <p:spPr/>
        <p:txBody>
          <a:bodyPr/>
          <a:lstStyle/>
          <a:p>
            <a:r>
              <a:rPr lang="en-US"/>
              <a:t>Why do we need FRM?</a:t>
            </a:r>
          </a:p>
        </p:txBody>
      </p:sp>
      <p:sp>
        <p:nvSpPr>
          <p:cNvPr id="3" name="Content Placeholder 2">
            <a:extLst>
              <a:ext uri="{FF2B5EF4-FFF2-40B4-BE49-F238E27FC236}">
                <a16:creationId xmlns:a16="http://schemas.microsoft.com/office/drawing/2014/main" id="{1530A114-E013-3539-4173-8B1DAF0E53F8}"/>
              </a:ext>
            </a:extLst>
          </p:cNvPr>
          <p:cNvSpPr>
            <a:spLocks noGrp="1"/>
          </p:cNvSpPr>
          <p:nvPr>
            <p:ph idx="1"/>
          </p:nvPr>
        </p:nvSpPr>
        <p:spPr>
          <a:xfrm>
            <a:off x="1236703" y="1369195"/>
            <a:ext cx="9144000" cy="5214485"/>
          </a:xfrm>
          <a:solidFill>
            <a:schemeClr val="bg1"/>
          </a:solidFill>
        </p:spPr>
        <p:txBody>
          <a:bodyPr/>
          <a:lstStyle/>
          <a:p>
            <a:r>
              <a:rPr lang="en-US" sz="2000"/>
              <a:t>FRM are the suite of </a:t>
            </a:r>
            <a:r>
              <a:rPr lang="en-US" sz="2000" b="1"/>
              <a:t>independent</a:t>
            </a:r>
            <a:r>
              <a:rPr lang="en-US" sz="2000"/>
              <a:t> </a:t>
            </a:r>
            <a:r>
              <a:rPr lang="en-US" sz="2000" b="1"/>
              <a:t>ground measurements </a:t>
            </a:r>
            <a:r>
              <a:rPr lang="en-US" sz="2000"/>
              <a:t>that provide the maximum scientific utility/return on investment for a satellite mission by </a:t>
            </a:r>
            <a:r>
              <a:rPr lang="en-US" sz="2000" b="1"/>
              <a:t>delivering, to users, the required confidence in data products</a:t>
            </a:r>
            <a:r>
              <a:rPr lang="en-US" sz="2000"/>
              <a:t>, in the form of independent validation results and satellite measurement uncertainty estimation, over the duration of the mission (</a:t>
            </a:r>
            <a:r>
              <a:rPr lang="en-US" sz="2000" i="1"/>
              <a:t>Donlon et al, 2014</a:t>
            </a:r>
            <a:r>
              <a:rPr lang="en-US" sz="2000"/>
              <a:t>) </a:t>
            </a:r>
          </a:p>
          <a:p>
            <a:pPr lvl="1"/>
            <a:r>
              <a:rPr lang="en-US" sz="2000"/>
              <a:t>IF we have </a:t>
            </a:r>
            <a:r>
              <a:rPr lang="en-US" sz="2000" b="1"/>
              <a:t>no FRM  </a:t>
            </a:r>
            <a:r>
              <a:rPr lang="en-US" sz="2000"/>
              <a:t>then we cannot really use the mission as we have no idea how accurate data products are</a:t>
            </a:r>
          </a:p>
          <a:p>
            <a:pPr lvl="1"/>
            <a:r>
              <a:rPr lang="en-US" sz="2000"/>
              <a:t>IF we have </a:t>
            </a:r>
            <a:r>
              <a:rPr lang="en-US" sz="2000" b="1"/>
              <a:t>many FRM </a:t>
            </a:r>
            <a:r>
              <a:rPr lang="en-US" sz="2000"/>
              <a:t>this is great scientifically (statistical significance, geographic coverage, robust network…) but incurs additional costs with reducing ROI</a:t>
            </a:r>
          </a:p>
          <a:p>
            <a:r>
              <a:rPr lang="en-US" sz="2000" b="1"/>
              <a:t>There is a balance between these two extremes to deliver a satellite mission with a KNOWN product quality that is “fit for Purpose”</a:t>
            </a:r>
          </a:p>
        </p:txBody>
      </p:sp>
      <p:pic>
        <p:nvPicPr>
          <p:cNvPr id="4" name="Picture 3">
            <a:extLst>
              <a:ext uri="{FF2B5EF4-FFF2-40B4-BE49-F238E27FC236}">
                <a16:creationId xmlns:a16="http://schemas.microsoft.com/office/drawing/2014/main" id="{E9B83C79-EE38-F759-3015-C9860C9C7D60}"/>
              </a:ext>
            </a:extLst>
          </p:cNvPr>
          <p:cNvPicPr>
            <a:picLocks noChangeAspect="1"/>
          </p:cNvPicPr>
          <p:nvPr/>
        </p:nvPicPr>
        <p:blipFill>
          <a:blip r:embed="rId2"/>
          <a:stretch>
            <a:fillRect/>
          </a:stretch>
        </p:blipFill>
        <p:spPr>
          <a:xfrm>
            <a:off x="3797300" y="0"/>
            <a:ext cx="4574342" cy="6858000"/>
          </a:xfrm>
          <a:prstGeom prst="rect">
            <a:avLst/>
          </a:prstGeom>
        </p:spPr>
      </p:pic>
      <p:sp>
        <p:nvSpPr>
          <p:cNvPr id="5" name="Rounded Rectangle 4">
            <a:extLst>
              <a:ext uri="{FF2B5EF4-FFF2-40B4-BE49-F238E27FC236}">
                <a16:creationId xmlns:a16="http://schemas.microsoft.com/office/drawing/2014/main" id="{9C8CFE66-F567-87C5-F629-B142912326A2}"/>
              </a:ext>
            </a:extLst>
          </p:cNvPr>
          <p:cNvSpPr/>
          <p:nvPr/>
        </p:nvSpPr>
        <p:spPr bwMode="auto">
          <a:xfrm>
            <a:off x="1681757" y="2925972"/>
            <a:ext cx="8818626" cy="24779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Avenir Light"/>
              <a:ea typeface="ＭＳ Ｐゴシック" charset="0"/>
              <a:cs typeface="Avenir Ligh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venir Light"/>
                <a:ea typeface="ＭＳ Ｐゴシック" charset="0"/>
                <a:cs typeface="Avenir Light"/>
              </a:rPr>
              <a:t>We refer to </a:t>
            </a:r>
            <a:r>
              <a:rPr kumimoji="0" lang="en-US" sz="2800" b="1" i="0" u="none" strike="noStrike" kern="1200" cap="none" spc="0" normalizeH="0" baseline="0" noProof="0" err="1">
                <a:ln>
                  <a:noFill/>
                </a:ln>
                <a:solidFill>
                  <a:srgbClr val="FFFF00"/>
                </a:solidFill>
                <a:effectLst/>
                <a:uLnTx/>
                <a:uFillTx/>
                <a:latin typeface="Avenir Light"/>
                <a:ea typeface="ＭＳ Ｐゴシック" charset="0"/>
                <a:cs typeface="Avenir Light"/>
              </a:rPr>
              <a:t>Fiducial</a:t>
            </a:r>
            <a:r>
              <a:rPr kumimoji="0" lang="en-US" sz="2800" b="1" i="0" u="none" strike="noStrike" kern="1200" cap="none" spc="0" normalizeH="0" baseline="0" noProof="0">
                <a:ln>
                  <a:noFill/>
                </a:ln>
                <a:solidFill>
                  <a:srgbClr val="FFFF00"/>
                </a:solidFill>
                <a:effectLst/>
                <a:uLnTx/>
                <a:uFillTx/>
                <a:latin typeface="Avenir Light"/>
                <a:ea typeface="ＭＳ Ｐゴシック" charset="0"/>
                <a:cs typeface="Avenir Light"/>
              </a:rPr>
              <a:t> Reference Measurements (FRM)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00"/>
              </a:solidFill>
              <a:effectLst/>
              <a:uLnTx/>
              <a:uFillTx/>
              <a:latin typeface="Avenir Light"/>
              <a:ea typeface="ＭＳ Ｐゴシック" charset="0"/>
              <a:cs typeface="Avenir Ligh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venir Light"/>
                <a:ea typeface="ＭＳ Ｐゴシック" charset="0"/>
                <a:cs typeface="Avenir Light"/>
              </a:rPr>
              <a:t>NOT simply </a:t>
            </a:r>
            <a:r>
              <a:rPr kumimoji="0" lang="en-US" sz="2800" b="1" i="1" u="none" strike="noStrike" kern="1200" cap="none" spc="0" normalizeH="0" baseline="0" noProof="0">
                <a:ln>
                  <a:noFill/>
                </a:ln>
                <a:solidFill>
                  <a:srgbClr val="FFFF00"/>
                </a:solidFill>
                <a:effectLst/>
                <a:uLnTx/>
                <a:uFillTx/>
                <a:latin typeface="Avenir Light"/>
                <a:ea typeface="ＭＳ Ｐゴシック" charset="0"/>
                <a:cs typeface="Avenir Light"/>
              </a:rPr>
              <a:t>in situ </a:t>
            </a:r>
            <a:r>
              <a:rPr kumimoji="0" lang="en-US" sz="2800" b="1" i="0" u="none" strike="noStrike" kern="1200" cap="none" spc="0" normalizeH="0" baseline="0" noProof="0">
                <a:ln>
                  <a:noFill/>
                </a:ln>
                <a:solidFill>
                  <a:srgbClr val="FFFF00"/>
                </a:solidFill>
                <a:effectLst/>
                <a:uLnTx/>
                <a:uFillTx/>
                <a:latin typeface="Avenir Light"/>
                <a:ea typeface="ＭＳ Ｐゴシック" charset="0"/>
                <a:cs typeface="Avenir Light"/>
              </a:rPr>
              <a:t>data.</a:t>
            </a:r>
          </a:p>
        </p:txBody>
      </p:sp>
    </p:spTree>
    <p:extLst>
      <p:ext uri="{BB962C8B-B14F-4D97-AF65-F5344CB8AC3E}">
        <p14:creationId xmlns:p14="http://schemas.microsoft.com/office/powerpoint/2010/main" val="288424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29920" y="-11456"/>
            <a:ext cx="2329262" cy="1744698"/>
          </a:xfrm>
          <a:prstGeom prst="rect">
            <a:avLst/>
          </a:prstGeom>
        </p:spPr>
      </p:pic>
      <p:pic>
        <p:nvPicPr>
          <p:cNvPr id="6" name="Picture 5"/>
          <p:cNvPicPr>
            <a:picLocks noChangeAspect="1"/>
          </p:cNvPicPr>
          <p:nvPr/>
        </p:nvPicPr>
        <p:blipFill>
          <a:blip r:embed="rId2"/>
          <a:stretch>
            <a:fillRect/>
          </a:stretch>
        </p:blipFill>
        <p:spPr>
          <a:xfrm>
            <a:off x="6009568" y="1674846"/>
            <a:ext cx="2329262" cy="1744698"/>
          </a:xfrm>
          <a:prstGeom prst="rect">
            <a:avLst/>
          </a:prstGeom>
        </p:spPr>
      </p:pic>
      <p:pic>
        <p:nvPicPr>
          <p:cNvPr id="7" name="Picture 6"/>
          <p:cNvPicPr>
            <a:picLocks noChangeAspect="1"/>
          </p:cNvPicPr>
          <p:nvPr/>
        </p:nvPicPr>
        <p:blipFill>
          <a:blip r:embed="rId2"/>
          <a:stretch>
            <a:fillRect/>
          </a:stretch>
        </p:blipFill>
        <p:spPr>
          <a:xfrm>
            <a:off x="6805916" y="3193245"/>
            <a:ext cx="2329262" cy="1744698"/>
          </a:xfrm>
          <a:prstGeom prst="rect">
            <a:avLst/>
          </a:prstGeom>
        </p:spPr>
      </p:pic>
      <p:pic>
        <p:nvPicPr>
          <p:cNvPr id="8" name="Picture 7"/>
          <p:cNvPicPr>
            <a:picLocks noChangeAspect="1"/>
          </p:cNvPicPr>
          <p:nvPr/>
        </p:nvPicPr>
        <p:blipFill>
          <a:blip r:embed="rId2"/>
          <a:stretch>
            <a:fillRect/>
          </a:stretch>
        </p:blipFill>
        <p:spPr>
          <a:xfrm>
            <a:off x="7734503" y="4782532"/>
            <a:ext cx="2154315" cy="1483696"/>
          </a:xfrm>
          <a:prstGeom prst="rect">
            <a:avLst/>
          </a:prstGeom>
        </p:spPr>
      </p:pic>
      <p:pic>
        <p:nvPicPr>
          <p:cNvPr id="9" name="Picture 8"/>
          <p:cNvPicPr>
            <a:picLocks noChangeAspect="1"/>
          </p:cNvPicPr>
          <p:nvPr/>
        </p:nvPicPr>
        <p:blipFill>
          <a:blip r:embed="rId3"/>
          <a:stretch>
            <a:fillRect/>
          </a:stretch>
        </p:blipFill>
        <p:spPr>
          <a:xfrm>
            <a:off x="1509402" y="1"/>
            <a:ext cx="3235116" cy="1676449"/>
          </a:xfrm>
          <a:prstGeom prst="rect">
            <a:avLst/>
          </a:prstGeom>
        </p:spPr>
      </p:pic>
      <p:pic>
        <p:nvPicPr>
          <p:cNvPr id="14" name="Picture 13"/>
          <p:cNvPicPr>
            <a:picLocks noChangeAspect="1"/>
          </p:cNvPicPr>
          <p:nvPr/>
        </p:nvPicPr>
        <p:blipFill>
          <a:blip r:embed="rId3"/>
          <a:stretch>
            <a:fillRect/>
          </a:stretch>
        </p:blipFill>
        <p:spPr>
          <a:xfrm>
            <a:off x="2738422" y="1660248"/>
            <a:ext cx="3285744" cy="1702685"/>
          </a:xfrm>
          <a:prstGeom prst="rect">
            <a:avLst/>
          </a:prstGeom>
        </p:spPr>
      </p:pic>
      <p:pic>
        <p:nvPicPr>
          <p:cNvPr id="16" name="Picture 15"/>
          <p:cNvPicPr>
            <a:picLocks noChangeAspect="1"/>
          </p:cNvPicPr>
          <p:nvPr/>
        </p:nvPicPr>
        <p:blipFill>
          <a:blip r:embed="rId3"/>
          <a:stretch>
            <a:fillRect/>
          </a:stretch>
        </p:blipFill>
        <p:spPr>
          <a:xfrm>
            <a:off x="4900546" y="4782532"/>
            <a:ext cx="2863152" cy="1483696"/>
          </a:xfrm>
          <a:prstGeom prst="rect">
            <a:avLst/>
          </a:prstGeom>
        </p:spPr>
      </p:pic>
      <p:sp>
        <p:nvSpPr>
          <p:cNvPr id="17" name="TextBox 16"/>
          <p:cNvSpPr txBox="1"/>
          <p:nvPr/>
        </p:nvSpPr>
        <p:spPr>
          <a:xfrm>
            <a:off x="1524001" y="1761763"/>
            <a:ext cx="80112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S3A</a:t>
            </a:r>
          </a:p>
        </p:txBody>
      </p:sp>
      <p:sp>
        <p:nvSpPr>
          <p:cNvPr id="18" name="TextBox 17"/>
          <p:cNvSpPr txBox="1"/>
          <p:nvPr/>
        </p:nvSpPr>
        <p:spPr>
          <a:xfrm>
            <a:off x="1936700" y="3146699"/>
            <a:ext cx="80172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S3B</a:t>
            </a:r>
          </a:p>
        </p:txBody>
      </p:sp>
      <p:sp>
        <p:nvSpPr>
          <p:cNvPr id="19" name="TextBox 18"/>
          <p:cNvSpPr txBox="1"/>
          <p:nvPr/>
        </p:nvSpPr>
        <p:spPr>
          <a:xfrm>
            <a:off x="2709911" y="4575079"/>
            <a:ext cx="80562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S3C</a:t>
            </a:r>
          </a:p>
        </p:txBody>
      </p:sp>
      <p:sp>
        <p:nvSpPr>
          <p:cNvPr id="20" name="TextBox 19"/>
          <p:cNvSpPr txBox="1"/>
          <p:nvPr/>
        </p:nvSpPr>
        <p:spPr>
          <a:xfrm>
            <a:off x="3957395" y="5804564"/>
            <a:ext cx="82787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S3D</a:t>
            </a:r>
          </a:p>
        </p:txBody>
      </p:sp>
      <p:sp>
        <p:nvSpPr>
          <p:cNvPr id="21" name="TextBox 20"/>
          <p:cNvSpPr txBox="1"/>
          <p:nvPr/>
        </p:nvSpPr>
        <p:spPr>
          <a:xfrm>
            <a:off x="7088379" y="411196"/>
            <a:ext cx="80112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S2A</a:t>
            </a:r>
          </a:p>
        </p:txBody>
      </p:sp>
      <p:sp>
        <p:nvSpPr>
          <p:cNvPr id="22" name="TextBox 21"/>
          <p:cNvSpPr txBox="1"/>
          <p:nvPr/>
        </p:nvSpPr>
        <p:spPr>
          <a:xfrm>
            <a:off x="8481632" y="2090043"/>
            <a:ext cx="80172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S2B</a:t>
            </a:r>
          </a:p>
        </p:txBody>
      </p:sp>
      <p:sp>
        <p:nvSpPr>
          <p:cNvPr id="23" name="TextBox 22"/>
          <p:cNvSpPr txBox="1"/>
          <p:nvPr/>
        </p:nvSpPr>
        <p:spPr>
          <a:xfrm>
            <a:off x="9254805" y="3654911"/>
            <a:ext cx="126639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mn-cs"/>
              </a:rPr>
              <a:t>S2C&amp;D</a:t>
            </a:r>
          </a:p>
        </p:txBody>
      </p:sp>
      <p:pic>
        <p:nvPicPr>
          <p:cNvPr id="15" name="Picture 14"/>
          <p:cNvPicPr>
            <a:picLocks noChangeAspect="1"/>
          </p:cNvPicPr>
          <p:nvPr/>
        </p:nvPicPr>
        <p:blipFill>
          <a:blip r:embed="rId3"/>
          <a:stretch>
            <a:fillRect/>
          </a:stretch>
        </p:blipFill>
        <p:spPr>
          <a:xfrm>
            <a:off x="3618662" y="3348333"/>
            <a:ext cx="3201853" cy="1659212"/>
          </a:xfrm>
          <a:prstGeom prst="rect">
            <a:avLst/>
          </a:prstGeom>
        </p:spPr>
      </p:pic>
      <p:sp>
        <p:nvSpPr>
          <p:cNvPr id="24" name="Rounded Rectangle 23"/>
          <p:cNvSpPr/>
          <p:nvPr/>
        </p:nvSpPr>
        <p:spPr bwMode="auto">
          <a:xfrm>
            <a:off x="1524002" y="2211176"/>
            <a:ext cx="9143999" cy="3172236"/>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In Europe, we have a lot of Copernicus infrastructure in preparation – will we be able demonstrate its performance?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Can we demonstrate we have met requirements?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Verdana" charset="0"/>
                <a:ea typeface="ＭＳ Ｐゴシック" charset="0"/>
                <a:cs typeface="+mn-cs"/>
              </a:rPr>
              <a:t>Are products “fit for purpose” within Copernicus?</a:t>
            </a:r>
          </a:p>
        </p:txBody>
      </p:sp>
    </p:spTree>
    <p:extLst>
      <p:ext uri="{BB962C8B-B14F-4D97-AF65-F5344CB8AC3E}">
        <p14:creationId xmlns:p14="http://schemas.microsoft.com/office/powerpoint/2010/main" val="311859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 Silver-Presentation">
  <a:themeElements>
    <a:clrScheme name="3_Default Design 12">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0033CC"/>
      </a:hlink>
      <a:folHlink>
        <a:srgbClr val="9A9B9C"/>
      </a:folHlink>
    </a:clrScheme>
    <a:fontScheme name="3_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3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3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3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2">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0033CC"/>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Theme">
  <a:themeElements>
    <a:clrScheme name="3_Default Design 12">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0033CC"/>
      </a:hlink>
      <a:folHlink>
        <a:srgbClr val="9A9B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3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3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3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3_Default Design 12">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0033CC"/>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ESA v16 with SK flag_131022 - Corrected.potx" id="{7A27C19C-67E5-4397-BF49-5BBBED20785F}" vid="{173F21AB-1682-420E-BBEE-0070D8C737B2}"/>
    </a:ext>
  </a:extLst>
</a:theme>
</file>

<file path=ppt/theme/theme7.xml><?xml version="1.0" encoding="utf-8"?>
<a:theme xmlns:a="http://schemas.openxmlformats.org/drawingml/2006/main"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A4131FFA5AFF428E9821CB033E3D5D" ma:contentTypeVersion="14" ma:contentTypeDescription="Create a new document." ma:contentTypeScope="" ma:versionID="913b1f8d8a232dabc2cd50cbfdb1660f">
  <xsd:schema xmlns:xsd="http://www.w3.org/2001/XMLSchema" xmlns:xs="http://www.w3.org/2001/XMLSchema" xmlns:p="http://schemas.microsoft.com/office/2006/metadata/properties" xmlns:ns2="3723c246-e7af-4886-8308-1f7e854bc8b2" xmlns:ns3="7c9941d5-36d3-4378-9959-f46da06a8023" targetNamespace="http://schemas.microsoft.com/office/2006/metadata/properties" ma:root="true" ma:fieldsID="4b98dd8d657772e243b49a7f7382766c" ns2:_="" ns3:_="">
    <xsd:import namespace="3723c246-e7af-4886-8308-1f7e854bc8b2"/>
    <xsd:import namespace="7c9941d5-36d3-4378-9959-f46da06a80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Info"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3c246-e7af-4886-8308-1f7e854bc8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Info" ma:index="11" nillable="true" ma:displayName="Info" ma:format="Dropdown" ma:internalName="Info">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2bccc2-81de-48e5-8e7d-e3401e24a5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9941d5-36d3-4378-9959-f46da06a802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6a57b1d-b192-4b90-88e7-b6f10f4c242f}" ma:internalName="TaxCatchAll" ma:showField="CatchAllData" ma:web="7c9941d5-36d3-4378-9959-f46da06a8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 xmlns="3723c246-e7af-4886-8308-1f7e854bc8b2" xsi:nil="true"/>
    <lcf76f155ced4ddcb4097134ff3c332f xmlns="3723c246-e7af-4886-8308-1f7e854bc8b2">
      <Terms xmlns="http://schemas.microsoft.com/office/infopath/2007/PartnerControls"/>
    </lcf76f155ced4ddcb4097134ff3c332f>
    <TaxCatchAll xmlns="7c9941d5-36d3-4378-9959-f46da06a8023" xsi:nil="true"/>
  </documentManagement>
</p:properties>
</file>

<file path=customXml/itemProps1.xml><?xml version="1.0" encoding="utf-8"?>
<ds:datastoreItem xmlns:ds="http://schemas.openxmlformats.org/officeDocument/2006/customXml" ds:itemID="{0918F31C-48AA-43A2-BDC5-3A91999DAAF8}"/>
</file>

<file path=customXml/itemProps2.xml><?xml version="1.0" encoding="utf-8"?>
<ds:datastoreItem xmlns:ds="http://schemas.openxmlformats.org/officeDocument/2006/customXml" ds:itemID="{2DD35676-DC73-48BC-9E1A-D416EF8A8ABE}"/>
</file>

<file path=customXml/itemProps3.xml><?xml version="1.0" encoding="utf-8"?>
<ds:datastoreItem xmlns:ds="http://schemas.openxmlformats.org/officeDocument/2006/customXml" ds:itemID="{D228A5FC-E394-4F2D-B22D-5DA5BE930DFC}"/>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4</TotalTime>
  <Words>6595</Words>
  <Application>Microsoft Macintosh PowerPoint</Application>
  <PresentationFormat>Widescreen</PresentationFormat>
  <Paragraphs>686</Paragraphs>
  <Slides>52</Slides>
  <Notes>32</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52</vt:i4>
      </vt:variant>
    </vt:vector>
  </HeadingPairs>
  <TitlesOfParts>
    <vt:vector size="79" baseType="lpstr">
      <vt:lpstr>Aptos</vt:lpstr>
      <vt:lpstr>Aptos Display</vt:lpstr>
      <vt:lpstr>Arial</vt:lpstr>
      <vt:lpstr>Avenir Light</vt:lpstr>
      <vt:lpstr>Calibri</vt:lpstr>
      <vt:lpstr>Courier</vt:lpstr>
      <vt:lpstr>Courier New</vt:lpstr>
      <vt:lpstr>Georgia</vt:lpstr>
      <vt:lpstr>Helvetica Neue</vt:lpstr>
      <vt:lpstr>Montserrat</vt:lpstr>
      <vt:lpstr>Montserrat Medium</vt:lpstr>
      <vt:lpstr>News Gothic MT</vt:lpstr>
      <vt:lpstr>NotesEsa</vt:lpstr>
      <vt:lpstr>Noto Sans Symbols</vt:lpstr>
      <vt:lpstr>Times New Roman</vt:lpstr>
      <vt:lpstr>Verdana</vt:lpstr>
      <vt:lpstr>Wingdings</vt:lpstr>
      <vt:lpstr>Wingdings 2</vt:lpstr>
      <vt:lpstr>Office Theme</vt:lpstr>
      <vt:lpstr>1_Office Theme</vt:lpstr>
      <vt:lpstr>ESA_Presentation_DARK</vt:lpstr>
      <vt:lpstr>ESA Silver-Presentation</vt:lpstr>
      <vt:lpstr>Default Theme</vt:lpstr>
      <vt:lpstr>ESA_Presentation_CLEAR</vt:lpstr>
      <vt:lpstr>1_ceos</vt:lpstr>
      <vt:lpstr>ceos</vt:lpstr>
      <vt:lpstr>Custom Design</vt:lpstr>
      <vt:lpstr>PowerPoint Presentation</vt:lpstr>
      <vt:lpstr>PowerPoint Presentation</vt:lpstr>
      <vt:lpstr>QA4EO</vt:lpstr>
      <vt:lpstr>Metrology approach</vt:lpstr>
      <vt:lpstr>Fiducial Reference Measurements (FRM)</vt:lpstr>
      <vt:lpstr>Why do we need FRM?</vt:lpstr>
      <vt:lpstr>Is a mission product “fit for purpose”? It depends our knowledge of how “good” it is…</vt:lpstr>
      <vt:lpstr>Why do we need FRM?</vt:lpstr>
      <vt:lpstr>PowerPoint Presentation</vt:lpstr>
      <vt:lpstr>1st Example FRM: S3 </vt:lpstr>
      <vt:lpstr>PowerPoint Presentation</vt:lpstr>
      <vt:lpstr>PowerPoint Presentation</vt:lpstr>
      <vt:lpstr>SAR products geometry</vt:lpstr>
      <vt:lpstr>FRM : Impact on Data Quality </vt:lpstr>
      <vt:lpstr>WGCV Reference</vt:lpstr>
      <vt:lpstr>WGCV Reference</vt:lpstr>
      <vt:lpstr>PowerPoint Presentation</vt:lpstr>
      <vt:lpstr>CEOS FRM Assessment framework</vt:lpstr>
      <vt:lpstr>PowerPoint Presentation</vt:lpstr>
      <vt:lpstr>PowerPoint Presentation</vt:lpstr>
      <vt:lpstr>FRM: from R&amp;D to Operations   Evolution of science with Quality Standard and Reference</vt:lpstr>
      <vt:lpstr>PowerPoint Presentation</vt:lpstr>
      <vt:lpstr>Some thoughts</vt:lpstr>
      <vt:lpstr>Conclusion</vt:lpstr>
      <vt:lpstr>ESA FRM Workshop  List of ESA Projects</vt:lpstr>
      <vt:lpstr>FRM4DOAS (https://frm4doas.aeronomie.be)</vt:lpstr>
      <vt:lpstr>PowerPoint Presentation</vt:lpstr>
      <vt:lpstr>FRM4GHG  (https://frm4ghg.aeronomie.be/)</vt:lpstr>
      <vt:lpstr>COCCON  (https://www.coccon.kit.edu/index.php)</vt:lpstr>
      <vt:lpstr>FRM4FLUO JB Hyperspectral Devices GmbH, NPL, FZJ, Unimib, University of Twente, CNR, iTUBS </vt:lpstr>
      <vt:lpstr>St3TART FO Sentinel-3 Topography mission Assessment through Reference Techniques Follow-On https://sentinel3-st3tart.noveltis.fr </vt:lpstr>
      <vt:lpstr>CRISTAL IN-PROVA CRISTAL IN-FLIGHT LEVEL-2 PRODUCTS VALIDATION PLAN https://cristal-inprova.noveltis.fr </vt:lpstr>
      <vt:lpstr>FRM4ALT Fiducial reference measurements for altimetry https://www.frm4alt.eu </vt:lpstr>
      <vt:lpstr>Calibration of CryoSat’s Range and Interferometric Phase using Transponders isardSAT, Technical University of Crete</vt:lpstr>
      <vt:lpstr>FRM4SM </vt:lpstr>
      <vt:lpstr>FRM4Radar </vt:lpstr>
      <vt:lpstr>FRM4Biomass</vt:lpstr>
      <vt:lpstr>FRM4 Surface Temperature from Satellites, https://www.frm4sts.org</vt:lpstr>
      <vt:lpstr>FRMsat: establishing FRM in space</vt:lpstr>
      <vt:lpstr>FRM4Veg National Physical Laboratory (NPL), University of Southampton &amp; EOLab (Univ. of Valencia)</vt:lpstr>
      <vt:lpstr>FRM4Fire https://frm4fire.org/ </vt:lpstr>
      <vt:lpstr>FRM4DRONE AQUATIC ,   VITO / NPL  https://remotesensing.vito.be/services/frm4drones-aquatic</vt:lpstr>
      <vt:lpstr>TIRCALNet Preparation Study, University of Leicester, KIT &amp; RAL</vt:lpstr>
      <vt:lpstr>HYPERNET     Lead: Royal Belgian Institute of Natural Sciences (RBINS)   www.hypernets.eu</vt:lpstr>
      <vt:lpstr>SARCalNet (https://www.sarcalnet.org) Initiative of SAR subgroup of CEOS WGCV </vt:lpstr>
      <vt:lpstr>Pilot-Mission Exploitation Platform (Pi-MEP) Salinity </vt:lpstr>
      <vt:lpstr>WORKSHOP OBJECTIVES </vt:lpstr>
      <vt:lpstr>The seed questions (1/2)</vt:lpstr>
      <vt:lpstr>The seed questions (2/2)</vt:lpstr>
      <vt:lpstr>The seed questions (2/2)</vt:lpstr>
      <vt:lpstr>Comparison workshop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Filomena Catapano</dc:creator>
  <cp:lastModifiedBy>Filomena Catapano</cp:lastModifiedBy>
  <cp:revision>3</cp:revision>
  <dcterms:created xsi:type="dcterms:W3CDTF">2026-04-28T13:17:05Z</dcterms:created>
  <dcterms:modified xsi:type="dcterms:W3CDTF">2026-05-15T14:18:06Z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2026-05-11T09:42:38Z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a2d95913-ace3-4513-a968-456e01a2073f</vt:lpwstr>
  </property>
  <property fmtid="{D5CDD505-2E9C-101B-9397-08002B2CF9AE}" pid="8" name="MSIP_Label_9df4b5af-ab42-45d5-91e7-45583bed1b2a_ContentBits">
    <vt:lpwstr>0</vt:lpwstr>
  </property>
  <property fmtid="{D5CDD505-2E9C-101B-9397-08002B2CF9AE}" pid="9" name="MSIP_Label_9df4b5af-ab42-45d5-91e7-45583bed1b2a_Tag">
    <vt:lpwstr>10, 3, 0, 1</vt:lpwstr>
  </property>
  <property fmtid="{D5CDD505-2E9C-101B-9397-08002B2CF9AE}" pid="10" name="ContentTypeId">
    <vt:lpwstr>0x010100DFA4131FFA5AFF428E9821CB033E3D5D</vt:lpwstr>
  </property>
</Properties>
</file>