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entation.xml" ContentType="application/vnd.openxmlformats-officedocument.presentationml.presentation.main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7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4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5.xml" ContentType="application/vnd.openxmlformats-officedocument.presentationml.notesSlide+xml"/>
  <Override PartName="/ppt/slideLayouts/slideLayout13.xml" ContentType="application/vnd.openxmlformats-officedocument.presentationml.slideLayout+xml"/>
  <Override PartName="/ppt/notesSlides/notesSlide3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9" r:id="rId1"/>
  </p:sldMasterIdLst>
  <p:notesMasterIdLst>
    <p:notesMasterId r:id="rId12"/>
  </p:notesMasterIdLst>
  <p:handoutMasterIdLst>
    <p:handoutMasterId r:id="rId13"/>
  </p:handoutMasterIdLst>
  <p:sldIdLst>
    <p:sldId id="405" r:id="rId2"/>
    <p:sldId id="413" r:id="rId3"/>
    <p:sldId id="410" r:id="rId4"/>
    <p:sldId id="415" r:id="rId5"/>
    <p:sldId id="417" r:id="rId6"/>
    <p:sldId id="418" r:id="rId7"/>
    <p:sldId id="411" r:id="rId8"/>
    <p:sldId id="419" r:id="rId9"/>
    <p:sldId id="412" r:id="rId10"/>
    <p:sldId id="416" r:id="rId11"/>
  </p:sldIdLst>
  <p:sldSz cx="9144000" cy="6858000" type="screen4x3"/>
  <p:notesSz cx="6797675" cy="9926638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ACRI-ST" id="{EDF6D78F-888D-449B-A10C-859A3E12900C}">
          <p14:sldIdLst>
            <p14:sldId id="405"/>
            <p14:sldId id="413"/>
            <p14:sldId id="410"/>
            <p14:sldId id="415"/>
            <p14:sldId id="417"/>
            <p14:sldId id="418"/>
            <p14:sldId id="411"/>
            <p14:sldId id="419"/>
            <p14:sldId id="412"/>
            <p14:sldId id="41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hristophe Lerebourg" initials="CL" lastIdx="9" clrIdx="0"/>
  <p:cmAuthor id="1" name="Nicolas Lamquin" initials="NL" lastIdx="6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59E"/>
    <a:srgbClr val="EDF6F7"/>
    <a:srgbClr val="EAF5F6"/>
    <a:srgbClr val="FDFEF8"/>
    <a:srgbClr val="97BF0D"/>
    <a:srgbClr val="BBE0E3"/>
    <a:srgbClr val="779E58"/>
    <a:srgbClr val="A5C041"/>
    <a:srgbClr val="FFFFFF"/>
    <a:srgbClr val="E1FB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Style clair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75DCB02-9BB8-47FD-8907-85C794F793BA}" styleName="Style à thème 1 - Accentuation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84E427A-3D55-4303-BF80-6455036E1DE7}" styleName="Style à thème 1 - Accentuation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Style à thème 1 - Accentuation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69CF1AB2-1976-4502-BF36-3FF5EA218861}" styleName="Style moyen 4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84" autoAdjust="0"/>
    <p:restoredTop sz="94844" autoAdjust="0"/>
  </p:normalViewPr>
  <p:slideViewPr>
    <p:cSldViewPr>
      <p:cViewPr varScale="1">
        <p:scale>
          <a:sx n="79" d="100"/>
          <a:sy n="79" d="100"/>
        </p:scale>
        <p:origin x="1824" y="5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4826"/>
    </p:cViewPr>
  </p:sorterViewPr>
  <p:notesViewPr>
    <p:cSldViewPr>
      <p:cViewPr varScale="1">
        <p:scale>
          <a:sx n="79" d="100"/>
          <a:sy n="79" d="100"/>
        </p:scale>
        <p:origin x="-3936" y="-84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702" tIns="46351" rIns="92702" bIns="46351" numCol="1" anchor="t" anchorCtr="0" compatLnSpc="1">
            <a:prstTxWarp prst="textNoShape">
              <a:avLst/>
            </a:prstTxWarp>
          </a:bodyPr>
          <a:lstStyle>
            <a:lvl1pPr defTabSz="927100" eaLnBrk="1" hangingPunct="1">
              <a:defRPr sz="1200"/>
            </a:lvl1pPr>
          </a:lstStyle>
          <a:p>
            <a:endParaRPr lang="fr-FR" dirty="0"/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702" tIns="46351" rIns="92702" bIns="46351" numCol="1" anchor="t" anchorCtr="0" compatLnSpc="1">
            <a:prstTxWarp prst="textNoShape">
              <a:avLst/>
            </a:prstTxWarp>
          </a:bodyPr>
          <a:lstStyle>
            <a:lvl1pPr algn="r" defTabSz="927100" eaLnBrk="1" hangingPunct="1">
              <a:defRPr sz="1200"/>
            </a:lvl1pPr>
          </a:lstStyle>
          <a:p>
            <a:endParaRPr lang="fr-FR" dirty="0"/>
          </a:p>
        </p:txBody>
      </p:sp>
      <p:sp>
        <p:nvSpPr>
          <p:cNvPr id="532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702" tIns="46351" rIns="92702" bIns="46351" numCol="1" anchor="b" anchorCtr="0" compatLnSpc="1">
            <a:prstTxWarp prst="textNoShape">
              <a:avLst/>
            </a:prstTxWarp>
          </a:bodyPr>
          <a:lstStyle>
            <a:lvl1pPr defTabSz="927100" eaLnBrk="1" hangingPunct="1">
              <a:defRPr sz="1200"/>
            </a:lvl1pPr>
          </a:lstStyle>
          <a:p>
            <a:endParaRPr lang="fr-FR" dirty="0"/>
          </a:p>
        </p:txBody>
      </p:sp>
      <p:sp>
        <p:nvSpPr>
          <p:cNvPr id="532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702" tIns="46351" rIns="92702" bIns="46351" numCol="1" anchor="b" anchorCtr="0" compatLnSpc="1">
            <a:prstTxWarp prst="textNoShape">
              <a:avLst/>
            </a:prstTxWarp>
          </a:bodyPr>
          <a:lstStyle>
            <a:lvl1pPr algn="r" defTabSz="927100" eaLnBrk="1" hangingPunct="1">
              <a:defRPr sz="1200"/>
            </a:lvl1pPr>
          </a:lstStyle>
          <a:p>
            <a:fld id="{31DACE73-2C28-46E6-A7A5-DCB9517FEA98}" type="slidenum">
              <a:rPr lang="fr-FR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037030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fr-FR" dirty="0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endParaRPr lang="fr-FR" dirty="0"/>
          </a:p>
        </p:txBody>
      </p:sp>
      <p:sp>
        <p:nvSpPr>
          <p:cNvPr id="553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53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53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fr-FR" dirty="0"/>
          </a:p>
        </p:txBody>
      </p:sp>
      <p:sp>
        <p:nvSpPr>
          <p:cNvPr id="553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6D95080F-8CC8-4384-8357-287F9AB99C61}" type="slidenum">
              <a:rPr lang="fr-FR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6442156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Décrire le CLMS et les produits à valider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95080F-8CC8-4384-8357-287F9AB99C61}" type="slidenum">
              <a:rPr lang="fr-FR" smtClean="0"/>
              <a:pPr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823566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Parler de l’amélioration continue des procédures car celles-ci sont très souvent perfectibles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95080F-8CC8-4384-8357-287F9AB99C61}" type="slidenum">
              <a:rPr lang="fr-FR" smtClean="0"/>
              <a:pPr/>
              <a:t>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043244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568E5B-1925-39AD-3448-BCC31647E2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B8551A9-CDAD-7C6D-8A74-EC31A5D352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F66677AC-C85C-D40B-DA85-DA7EAF8424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A89EBE0-3691-79FE-8847-01628B3E87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95080F-8CC8-4384-8357-287F9AB99C61}" type="slidenum">
              <a:rPr lang="fr-FR" smtClean="0"/>
              <a:pPr/>
              <a:t>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078148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A4C5F8-37AC-9753-1FB0-D07D8A66A7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904B67A9-6AF4-6902-D32B-10509A307D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1EE37D8-3A5C-F8E7-1039-824A7F85E0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Parler de l’amélioration continue des procédures car celles-ci sont très souvent perfectibles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6F8A1D7-0481-967D-485D-53D769B819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95080F-8CC8-4384-8357-287F9AB99C61}" type="slidenum">
              <a:rPr lang="fr-FR" smtClean="0"/>
              <a:pPr/>
              <a:t>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358499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Mentionner aussi les partenaires dans les stations de mesures terrain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95080F-8CC8-4384-8357-287F9AB99C61}" type="slidenum">
              <a:rPr lang="fr-FR" smtClean="0"/>
              <a:pPr/>
              <a:t>10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72751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774145" y="137356"/>
            <a:ext cx="6911975" cy="626400"/>
          </a:xfr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4104879790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35496" y="1341190"/>
            <a:ext cx="2952452" cy="4392612"/>
          </a:xfrm>
        </p:spPr>
        <p:txBody>
          <a:bodyPr/>
          <a:lstStyle>
            <a:lvl1pPr>
              <a:defRPr sz="1800">
                <a:latin typeface="Ebrima" pitchFamily="2" charset="0"/>
                <a:ea typeface="Ebrima" pitchFamily="2" charset="0"/>
                <a:cs typeface="Ebrima" pitchFamily="2" charset="0"/>
              </a:defRPr>
            </a:lvl1pPr>
            <a:lvl2pPr>
              <a:defRPr sz="1800">
                <a:latin typeface="Ebrima" pitchFamily="2" charset="0"/>
                <a:ea typeface="Ebrima" pitchFamily="2" charset="0"/>
                <a:cs typeface="Ebrima" pitchFamily="2" charset="0"/>
              </a:defRPr>
            </a:lvl2pPr>
            <a:lvl3pPr>
              <a:defRPr sz="1800">
                <a:latin typeface="Ebrima" pitchFamily="2" charset="0"/>
                <a:ea typeface="Ebrima" pitchFamily="2" charset="0"/>
                <a:cs typeface="Ebrima" pitchFamily="2" charset="0"/>
              </a:defRPr>
            </a:lvl3pPr>
            <a:lvl4pPr>
              <a:defRPr sz="1600">
                <a:latin typeface="Ebrima" pitchFamily="2" charset="0"/>
                <a:ea typeface="Ebrima" pitchFamily="2" charset="0"/>
                <a:cs typeface="Ebrima" pitchFamily="2" charset="0"/>
              </a:defRPr>
            </a:lvl4pPr>
            <a:lvl5pPr>
              <a:defRPr sz="1600">
                <a:latin typeface="Ebrima" pitchFamily="2" charset="0"/>
                <a:ea typeface="Ebrima" pitchFamily="2" charset="0"/>
                <a:cs typeface="Ebrima" pitchFamily="2" charset="0"/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3059832" y="1340768"/>
            <a:ext cx="2952328" cy="4392612"/>
          </a:xfrm>
        </p:spPr>
        <p:txBody>
          <a:bodyPr/>
          <a:lstStyle>
            <a:lvl1pPr>
              <a:defRPr sz="1800">
                <a:latin typeface="Ebrima" pitchFamily="2" charset="0"/>
                <a:ea typeface="Ebrima" pitchFamily="2" charset="0"/>
                <a:cs typeface="Ebrima" pitchFamily="2" charset="0"/>
              </a:defRPr>
            </a:lvl1pPr>
            <a:lvl2pPr>
              <a:defRPr sz="1800">
                <a:latin typeface="Ebrima" pitchFamily="2" charset="0"/>
                <a:ea typeface="Ebrima" pitchFamily="2" charset="0"/>
                <a:cs typeface="Ebrima" pitchFamily="2" charset="0"/>
              </a:defRPr>
            </a:lvl2pPr>
            <a:lvl3pPr>
              <a:defRPr sz="1800">
                <a:latin typeface="Ebrima" pitchFamily="2" charset="0"/>
                <a:ea typeface="Ebrima" pitchFamily="2" charset="0"/>
                <a:cs typeface="Ebrima" pitchFamily="2" charset="0"/>
              </a:defRPr>
            </a:lvl3pPr>
            <a:lvl4pPr>
              <a:defRPr sz="1600">
                <a:latin typeface="Ebrima" pitchFamily="2" charset="0"/>
                <a:ea typeface="Ebrima" pitchFamily="2" charset="0"/>
                <a:cs typeface="Ebrima" pitchFamily="2" charset="0"/>
              </a:defRPr>
            </a:lvl4pPr>
            <a:lvl5pPr>
              <a:defRPr sz="1600">
                <a:latin typeface="Ebrima" pitchFamily="2" charset="0"/>
                <a:ea typeface="Ebrima" pitchFamily="2" charset="0"/>
                <a:cs typeface="Ebrima" pitchFamily="2" charset="0"/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Titre 1"/>
          <p:cNvSpPr>
            <a:spLocks noGrp="1"/>
          </p:cNvSpPr>
          <p:nvPr>
            <p:ph type="title" hasCustomPrompt="1"/>
          </p:nvPr>
        </p:nvSpPr>
        <p:spPr>
          <a:xfrm>
            <a:off x="1774145" y="137356"/>
            <a:ext cx="6911975" cy="626400"/>
          </a:xfr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5" name="Espace réservé du contenu 3"/>
          <p:cNvSpPr>
            <a:spLocks noGrp="1"/>
          </p:cNvSpPr>
          <p:nvPr>
            <p:ph sz="half" idx="10"/>
          </p:nvPr>
        </p:nvSpPr>
        <p:spPr>
          <a:xfrm>
            <a:off x="6084168" y="1340768"/>
            <a:ext cx="2952328" cy="4392612"/>
          </a:xfrm>
        </p:spPr>
        <p:txBody>
          <a:bodyPr/>
          <a:lstStyle>
            <a:lvl1pPr>
              <a:defRPr sz="1800">
                <a:latin typeface="Ebrima" pitchFamily="2" charset="0"/>
                <a:ea typeface="Ebrima" pitchFamily="2" charset="0"/>
                <a:cs typeface="Ebrima" pitchFamily="2" charset="0"/>
              </a:defRPr>
            </a:lvl1pPr>
            <a:lvl2pPr>
              <a:defRPr sz="1800">
                <a:latin typeface="Ebrima" pitchFamily="2" charset="0"/>
                <a:ea typeface="Ebrima" pitchFamily="2" charset="0"/>
                <a:cs typeface="Ebrima" pitchFamily="2" charset="0"/>
              </a:defRPr>
            </a:lvl2pPr>
            <a:lvl3pPr>
              <a:defRPr sz="1800">
                <a:latin typeface="Ebrima" pitchFamily="2" charset="0"/>
                <a:ea typeface="Ebrima" pitchFamily="2" charset="0"/>
                <a:cs typeface="Ebrima" pitchFamily="2" charset="0"/>
              </a:defRPr>
            </a:lvl3pPr>
            <a:lvl4pPr>
              <a:defRPr sz="1600">
                <a:latin typeface="Ebrima" pitchFamily="2" charset="0"/>
                <a:ea typeface="Ebrima" pitchFamily="2" charset="0"/>
                <a:cs typeface="Ebrima" pitchFamily="2" charset="0"/>
              </a:defRPr>
            </a:lvl4pPr>
            <a:lvl5pPr>
              <a:defRPr sz="1600">
                <a:latin typeface="Ebrima" pitchFamily="2" charset="0"/>
                <a:ea typeface="Ebrima" pitchFamily="2" charset="0"/>
                <a:cs typeface="Ebrima" pitchFamily="2" charset="0"/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4058710739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428679883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062494698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Titre 1"/>
          <p:cNvSpPr>
            <a:spLocks noGrp="1"/>
          </p:cNvSpPr>
          <p:nvPr>
            <p:ph type="title" hasCustomPrompt="1"/>
          </p:nvPr>
        </p:nvSpPr>
        <p:spPr>
          <a:xfrm>
            <a:off x="1774145" y="137356"/>
            <a:ext cx="6911975" cy="626400"/>
          </a:xfr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18598834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BB4820C-117D-422B-84BD-C80D2FF64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3B779-80DC-4C37-A08E-284F2AC745F0}" type="datetimeFigureOut">
              <a:rPr lang="en-GB" smtClean="0"/>
              <a:t>18/05/2026</a:t>
            </a:fld>
            <a:endParaRPr lang="en-GB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A509AF8-8CEE-4C0E-8932-C75DC7342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22B2A10-F74B-4B13-8D5E-819048FC7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01A34-D951-4967-A8E4-64070FC711F4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94017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sous 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388" y="1124744"/>
            <a:ext cx="8785225" cy="648072"/>
          </a:xfrm>
        </p:spPr>
        <p:txBody>
          <a:bodyPr/>
          <a:lstStyle>
            <a:lvl1pPr>
              <a:spcBef>
                <a:spcPts val="600"/>
              </a:spcBef>
              <a:spcAft>
                <a:spcPts val="0"/>
              </a:spcAft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Titre 1"/>
          <p:cNvSpPr>
            <a:spLocks noGrp="1"/>
          </p:cNvSpPr>
          <p:nvPr>
            <p:ph type="title" hasCustomPrompt="1"/>
          </p:nvPr>
        </p:nvSpPr>
        <p:spPr>
          <a:xfrm>
            <a:off x="1774145" y="137356"/>
            <a:ext cx="6911975" cy="626400"/>
          </a:xfr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4" name="Espace réservé du contenu 2"/>
          <p:cNvSpPr>
            <a:spLocks noGrp="1"/>
          </p:cNvSpPr>
          <p:nvPr>
            <p:ph idx="10"/>
          </p:nvPr>
        </p:nvSpPr>
        <p:spPr>
          <a:xfrm>
            <a:off x="179512" y="1844824"/>
            <a:ext cx="8785225" cy="4392612"/>
          </a:xfrm>
        </p:spPr>
        <p:txBody>
          <a:bodyPr/>
          <a:lstStyle>
            <a:lvl1pPr>
              <a:spcBef>
                <a:spcPts val="600"/>
              </a:spcBef>
              <a:spcAft>
                <a:spcPts val="0"/>
              </a:spcAft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931191075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+ titre 2 oce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089"/>
          <a:stretch/>
        </p:blipFill>
        <p:spPr>
          <a:xfrm>
            <a:off x="284541" y="1990674"/>
            <a:ext cx="8607939" cy="2230414"/>
          </a:xfrm>
          <a:prstGeom prst="rect">
            <a:avLst/>
          </a:prstGeom>
        </p:spPr>
      </p:pic>
      <p:sp>
        <p:nvSpPr>
          <p:cNvPr id="5" name="Espace réservé du texte 4"/>
          <p:cNvSpPr>
            <a:spLocks noGrp="1"/>
          </p:cNvSpPr>
          <p:nvPr>
            <p:ph type="body" sz="quarter" idx="10"/>
          </p:nvPr>
        </p:nvSpPr>
        <p:spPr>
          <a:xfrm>
            <a:off x="900113" y="2420938"/>
            <a:ext cx="7272337" cy="1368425"/>
          </a:xfrm>
        </p:spPr>
        <p:txBody>
          <a:bodyPr anchor="ctr" anchorCtr="0"/>
          <a:lstStyle>
            <a:lvl1pPr algn="ctr">
              <a:defRPr sz="30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942338550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+ titre 2 atmosphe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53" b="30984"/>
          <a:stretch/>
        </p:blipFill>
        <p:spPr>
          <a:xfrm>
            <a:off x="250699" y="1988841"/>
            <a:ext cx="8637399" cy="2232248"/>
          </a:xfrm>
          <a:prstGeom prst="rect">
            <a:avLst/>
          </a:prstGeom>
        </p:spPr>
      </p:pic>
      <p:sp>
        <p:nvSpPr>
          <p:cNvPr id="5" name="Espace réservé du texte 4"/>
          <p:cNvSpPr>
            <a:spLocks noGrp="1"/>
          </p:cNvSpPr>
          <p:nvPr>
            <p:ph type="body" sz="quarter" idx="10"/>
          </p:nvPr>
        </p:nvSpPr>
        <p:spPr>
          <a:xfrm>
            <a:off x="900113" y="2420938"/>
            <a:ext cx="7272337" cy="1368425"/>
          </a:xfrm>
        </p:spPr>
        <p:txBody>
          <a:bodyPr anchor="ctr" anchorCtr="0"/>
          <a:lstStyle>
            <a:lvl1pPr algn="ctr">
              <a:defRPr sz="30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287748598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+ titre 2 geophy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977"/>
          <a:stretch/>
        </p:blipFill>
        <p:spPr>
          <a:xfrm>
            <a:off x="251519" y="1988840"/>
            <a:ext cx="8733405" cy="2233604"/>
          </a:xfrm>
          <a:prstGeom prst="rect">
            <a:avLst/>
          </a:prstGeom>
        </p:spPr>
      </p:pic>
      <p:sp>
        <p:nvSpPr>
          <p:cNvPr id="5" name="Espace réservé du texte 4"/>
          <p:cNvSpPr>
            <a:spLocks noGrp="1"/>
          </p:cNvSpPr>
          <p:nvPr>
            <p:ph type="body" sz="quarter" idx="10"/>
          </p:nvPr>
        </p:nvSpPr>
        <p:spPr>
          <a:xfrm>
            <a:off x="900113" y="2420938"/>
            <a:ext cx="7272337" cy="1368425"/>
          </a:xfrm>
        </p:spPr>
        <p:txBody>
          <a:bodyPr anchor="ctr" anchorCtr="0"/>
          <a:lstStyle>
            <a:lvl1pPr algn="ctr">
              <a:defRPr sz="30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926005491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re + titre 2 geophy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85"/>
          <a:stretch/>
        </p:blipFill>
        <p:spPr>
          <a:xfrm>
            <a:off x="251520" y="1963160"/>
            <a:ext cx="8689144" cy="2257928"/>
          </a:xfrm>
          <a:prstGeom prst="rect">
            <a:avLst/>
          </a:prstGeom>
        </p:spPr>
      </p:pic>
      <p:sp>
        <p:nvSpPr>
          <p:cNvPr id="5" name="Espace réservé du texte 4"/>
          <p:cNvSpPr>
            <a:spLocks noGrp="1"/>
          </p:cNvSpPr>
          <p:nvPr>
            <p:ph type="body" sz="quarter" idx="10"/>
          </p:nvPr>
        </p:nvSpPr>
        <p:spPr>
          <a:xfrm>
            <a:off x="900113" y="2420938"/>
            <a:ext cx="7272337" cy="1368425"/>
          </a:xfrm>
        </p:spPr>
        <p:txBody>
          <a:bodyPr anchor="ctr" anchorCtr="0"/>
          <a:lstStyle>
            <a:lvl1pPr algn="ctr">
              <a:defRPr sz="30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245014235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388" y="1124744"/>
            <a:ext cx="8785225" cy="4392612"/>
          </a:xfrm>
        </p:spPr>
        <p:txBody>
          <a:bodyPr/>
          <a:lstStyle>
            <a:lvl1pPr>
              <a:spcBef>
                <a:spcPts val="600"/>
              </a:spcBef>
              <a:spcAft>
                <a:spcPts val="0"/>
              </a:spcAft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Titre 1"/>
          <p:cNvSpPr>
            <a:spLocks noGrp="1"/>
          </p:cNvSpPr>
          <p:nvPr>
            <p:ph type="title" hasCustomPrompt="1"/>
          </p:nvPr>
        </p:nvSpPr>
        <p:spPr>
          <a:xfrm>
            <a:off x="1774145" y="210312"/>
            <a:ext cx="6911975" cy="626400"/>
          </a:xfr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812902611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332656"/>
            <a:ext cx="3319279" cy="107899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6166638"/>
            <a:ext cx="993566" cy="256011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990" y="6130482"/>
            <a:ext cx="1042330" cy="31696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053" y="6109148"/>
            <a:ext cx="1042330" cy="359634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4149FF85-496C-7D91-A638-84264C9D01F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3872" y="6009150"/>
            <a:ext cx="808168" cy="570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AE74746-3D1D-562E-73C6-B95B482E738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 b="25492"/>
          <a:stretch>
            <a:fillRect/>
          </a:stretch>
        </p:blipFill>
        <p:spPr>
          <a:xfrm>
            <a:off x="458443" y="6066953"/>
            <a:ext cx="880994" cy="455383"/>
          </a:xfrm>
          <a:prstGeom prst="rect">
            <a:avLst/>
          </a:prstGeom>
          <a:solidFill>
            <a:srgbClr val="F3FAFF"/>
          </a:solidFill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918112F-8697-EF9D-2C7E-CC4CDBE521F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15759" y="6099748"/>
            <a:ext cx="808169" cy="38979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DB1F332-DB11-975B-FCC3-20846FE3559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620037" y="6081880"/>
            <a:ext cx="1151763" cy="425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116303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79388" y="1124744"/>
            <a:ext cx="4316412" cy="4392612"/>
          </a:xfrm>
        </p:spPr>
        <p:txBody>
          <a:bodyPr/>
          <a:lstStyle>
            <a:lvl1pPr>
              <a:defRPr sz="1800">
                <a:latin typeface="Ebrima" pitchFamily="2" charset="0"/>
                <a:ea typeface="Ebrima" pitchFamily="2" charset="0"/>
                <a:cs typeface="Ebrima" pitchFamily="2" charset="0"/>
              </a:defRPr>
            </a:lvl1pPr>
            <a:lvl2pPr>
              <a:defRPr sz="1800">
                <a:latin typeface="Ebrima" pitchFamily="2" charset="0"/>
                <a:ea typeface="Ebrima" pitchFamily="2" charset="0"/>
                <a:cs typeface="Ebrima" pitchFamily="2" charset="0"/>
              </a:defRPr>
            </a:lvl2pPr>
            <a:lvl3pPr>
              <a:defRPr sz="1800">
                <a:latin typeface="Ebrima" pitchFamily="2" charset="0"/>
                <a:ea typeface="Ebrima" pitchFamily="2" charset="0"/>
                <a:cs typeface="Ebrima" pitchFamily="2" charset="0"/>
              </a:defRPr>
            </a:lvl3pPr>
            <a:lvl4pPr>
              <a:defRPr sz="1600">
                <a:latin typeface="Ebrima" pitchFamily="2" charset="0"/>
                <a:ea typeface="Ebrima" pitchFamily="2" charset="0"/>
                <a:cs typeface="Ebrima" pitchFamily="2" charset="0"/>
              </a:defRPr>
            </a:lvl4pPr>
            <a:lvl5pPr>
              <a:defRPr sz="1600">
                <a:latin typeface="Ebrima" pitchFamily="2" charset="0"/>
                <a:ea typeface="Ebrima" pitchFamily="2" charset="0"/>
                <a:cs typeface="Ebrima" pitchFamily="2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124744"/>
            <a:ext cx="4316413" cy="4392612"/>
          </a:xfrm>
        </p:spPr>
        <p:txBody>
          <a:bodyPr/>
          <a:lstStyle>
            <a:lvl1pPr>
              <a:defRPr sz="1800">
                <a:latin typeface="Ebrima" pitchFamily="2" charset="0"/>
                <a:ea typeface="Ebrima" pitchFamily="2" charset="0"/>
                <a:cs typeface="Ebrima" pitchFamily="2" charset="0"/>
              </a:defRPr>
            </a:lvl1pPr>
            <a:lvl2pPr>
              <a:defRPr sz="1800">
                <a:latin typeface="Ebrima" pitchFamily="2" charset="0"/>
                <a:ea typeface="Ebrima" pitchFamily="2" charset="0"/>
                <a:cs typeface="Ebrima" pitchFamily="2" charset="0"/>
              </a:defRPr>
            </a:lvl2pPr>
            <a:lvl3pPr>
              <a:defRPr sz="1800">
                <a:latin typeface="Ebrima" pitchFamily="2" charset="0"/>
                <a:ea typeface="Ebrima" pitchFamily="2" charset="0"/>
                <a:cs typeface="Ebrima" pitchFamily="2" charset="0"/>
              </a:defRPr>
            </a:lvl3pPr>
            <a:lvl4pPr>
              <a:defRPr sz="1600">
                <a:latin typeface="Ebrima" pitchFamily="2" charset="0"/>
                <a:ea typeface="Ebrima" pitchFamily="2" charset="0"/>
                <a:cs typeface="Ebrima" pitchFamily="2" charset="0"/>
              </a:defRPr>
            </a:lvl4pPr>
            <a:lvl5pPr>
              <a:defRPr sz="1600">
                <a:latin typeface="Ebrima" pitchFamily="2" charset="0"/>
                <a:ea typeface="Ebrima" pitchFamily="2" charset="0"/>
                <a:cs typeface="Ebrima" pitchFamily="2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229517178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rganigramme : Délai 18"/>
          <p:cNvSpPr/>
          <p:nvPr/>
        </p:nvSpPr>
        <p:spPr>
          <a:xfrm rot="16200000">
            <a:off x="4378514" y="2092514"/>
            <a:ext cx="396000" cy="9156520"/>
          </a:xfrm>
          <a:custGeom>
            <a:avLst/>
            <a:gdLst>
              <a:gd name="connsiteX0" fmla="*/ 0 w 692164"/>
              <a:gd name="connsiteY0" fmla="*/ 0 h 2664296"/>
              <a:gd name="connsiteX1" fmla="*/ 346082 w 692164"/>
              <a:gd name="connsiteY1" fmla="*/ 0 h 2664296"/>
              <a:gd name="connsiteX2" fmla="*/ 692164 w 692164"/>
              <a:gd name="connsiteY2" fmla="*/ 1332148 h 2664296"/>
              <a:gd name="connsiteX3" fmla="*/ 346082 w 692164"/>
              <a:gd name="connsiteY3" fmla="*/ 2664296 h 2664296"/>
              <a:gd name="connsiteX4" fmla="*/ 0 w 692164"/>
              <a:gd name="connsiteY4" fmla="*/ 2664296 h 2664296"/>
              <a:gd name="connsiteX5" fmla="*/ 0 w 692164"/>
              <a:gd name="connsiteY5" fmla="*/ 0 h 2664296"/>
              <a:gd name="connsiteX0" fmla="*/ 0 w 401329"/>
              <a:gd name="connsiteY0" fmla="*/ 0 h 2664296"/>
              <a:gd name="connsiteX1" fmla="*/ 346082 w 401329"/>
              <a:gd name="connsiteY1" fmla="*/ 0 h 2664296"/>
              <a:gd name="connsiteX2" fmla="*/ 171054 w 401329"/>
              <a:gd name="connsiteY2" fmla="*/ 1332148 h 2664296"/>
              <a:gd name="connsiteX3" fmla="*/ 346082 w 401329"/>
              <a:gd name="connsiteY3" fmla="*/ 2664296 h 2664296"/>
              <a:gd name="connsiteX4" fmla="*/ 0 w 401329"/>
              <a:gd name="connsiteY4" fmla="*/ 2664296 h 2664296"/>
              <a:gd name="connsiteX5" fmla="*/ 0 w 401329"/>
              <a:gd name="connsiteY5" fmla="*/ 0 h 2664296"/>
              <a:gd name="connsiteX0" fmla="*/ 0 w 413226"/>
              <a:gd name="connsiteY0" fmla="*/ 0 h 2664296"/>
              <a:gd name="connsiteX1" fmla="*/ 346082 w 413226"/>
              <a:gd name="connsiteY1" fmla="*/ 0 h 2664296"/>
              <a:gd name="connsiteX2" fmla="*/ 259541 w 413226"/>
              <a:gd name="connsiteY2" fmla="*/ 1371480 h 2664296"/>
              <a:gd name="connsiteX3" fmla="*/ 346082 w 413226"/>
              <a:gd name="connsiteY3" fmla="*/ 2664296 h 2664296"/>
              <a:gd name="connsiteX4" fmla="*/ 0 w 413226"/>
              <a:gd name="connsiteY4" fmla="*/ 2664296 h 2664296"/>
              <a:gd name="connsiteX5" fmla="*/ 0 w 413226"/>
              <a:gd name="connsiteY5" fmla="*/ 0 h 2664296"/>
              <a:gd name="connsiteX0" fmla="*/ 0 w 421112"/>
              <a:gd name="connsiteY0" fmla="*/ 0 h 2664296"/>
              <a:gd name="connsiteX1" fmla="*/ 51115 w 421112"/>
              <a:gd name="connsiteY1" fmla="*/ 0 h 2664296"/>
              <a:gd name="connsiteX2" fmla="*/ 259541 w 421112"/>
              <a:gd name="connsiteY2" fmla="*/ 1371480 h 2664296"/>
              <a:gd name="connsiteX3" fmla="*/ 346082 w 421112"/>
              <a:gd name="connsiteY3" fmla="*/ 2664296 h 2664296"/>
              <a:gd name="connsiteX4" fmla="*/ 0 w 421112"/>
              <a:gd name="connsiteY4" fmla="*/ 2664296 h 2664296"/>
              <a:gd name="connsiteX5" fmla="*/ 0 w 421112"/>
              <a:gd name="connsiteY5" fmla="*/ 0 h 2664296"/>
              <a:gd name="connsiteX0" fmla="*/ 0 w 406296"/>
              <a:gd name="connsiteY0" fmla="*/ 0 h 2664296"/>
              <a:gd name="connsiteX1" fmla="*/ 51115 w 406296"/>
              <a:gd name="connsiteY1" fmla="*/ 0 h 2664296"/>
              <a:gd name="connsiteX2" fmla="*/ 167424 w 406296"/>
              <a:gd name="connsiteY2" fmla="*/ 1380074 h 2664296"/>
              <a:gd name="connsiteX3" fmla="*/ 346082 w 406296"/>
              <a:gd name="connsiteY3" fmla="*/ 2664296 h 2664296"/>
              <a:gd name="connsiteX4" fmla="*/ 0 w 406296"/>
              <a:gd name="connsiteY4" fmla="*/ 2664296 h 2664296"/>
              <a:gd name="connsiteX5" fmla="*/ 0 w 406296"/>
              <a:gd name="connsiteY5" fmla="*/ 0 h 2664296"/>
              <a:gd name="connsiteX0" fmla="*/ 0 w 404524"/>
              <a:gd name="connsiteY0" fmla="*/ 0 h 2664296"/>
              <a:gd name="connsiteX1" fmla="*/ 51115 w 404524"/>
              <a:gd name="connsiteY1" fmla="*/ 0 h 2664296"/>
              <a:gd name="connsiteX2" fmla="*/ 167424 w 404524"/>
              <a:gd name="connsiteY2" fmla="*/ 1380074 h 2664296"/>
              <a:gd name="connsiteX3" fmla="*/ 346082 w 404524"/>
              <a:gd name="connsiteY3" fmla="*/ 2664296 h 2664296"/>
              <a:gd name="connsiteX4" fmla="*/ 0 w 404524"/>
              <a:gd name="connsiteY4" fmla="*/ 2664296 h 2664296"/>
              <a:gd name="connsiteX5" fmla="*/ 0 w 404524"/>
              <a:gd name="connsiteY5" fmla="*/ 0 h 2664296"/>
              <a:gd name="connsiteX0" fmla="*/ 0 w 346082"/>
              <a:gd name="connsiteY0" fmla="*/ 0 h 2664296"/>
              <a:gd name="connsiteX1" fmla="*/ 51115 w 346082"/>
              <a:gd name="connsiteY1" fmla="*/ 0 h 2664296"/>
              <a:gd name="connsiteX2" fmla="*/ 167424 w 346082"/>
              <a:gd name="connsiteY2" fmla="*/ 1380074 h 2664296"/>
              <a:gd name="connsiteX3" fmla="*/ 346082 w 346082"/>
              <a:gd name="connsiteY3" fmla="*/ 2664296 h 2664296"/>
              <a:gd name="connsiteX4" fmla="*/ 0 w 346082"/>
              <a:gd name="connsiteY4" fmla="*/ 2664296 h 2664296"/>
              <a:gd name="connsiteX5" fmla="*/ 0 w 346082"/>
              <a:gd name="connsiteY5" fmla="*/ 0 h 2664296"/>
              <a:gd name="connsiteX0" fmla="*/ 0 w 346082"/>
              <a:gd name="connsiteY0" fmla="*/ 0 h 2664296"/>
              <a:gd name="connsiteX1" fmla="*/ 51115 w 346082"/>
              <a:gd name="connsiteY1" fmla="*/ 0 h 2664296"/>
              <a:gd name="connsiteX2" fmla="*/ 167424 w 346082"/>
              <a:gd name="connsiteY2" fmla="*/ 1380074 h 2664296"/>
              <a:gd name="connsiteX3" fmla="*/ 346082 w 346082"/>
              <a:gd name="connsiteY3" fmla="*/ 2664296 h 2664296"/>
              <a:gd name="connsiteX4" fmla="*/ 0 w 346082"/>
              <a:gd name="connsiteY4" fmla="*/ 2664296 h 2664296"/>
              <a:gd name="connsiteX5" fmla="*/ 0 w 346082"/>
              <a:gd name="connsiteY5" fmla="*/ 0 h 2664296"/>
              <a:gd name="connsiteX0" fmla="*/ 0 w 346082"/>
              <a:gd name="connsiteY0" fmla="*/ 33 h 2664329"/>
              <a:gd name="connsiteX1" fmla="*/ 51115 w 346082"/>
              <a:gd name="connsiteY1" fmla="*/ 33 h 2664329"/>
              <a:gd name="connsiteX2" fmla="*/ 167424 w 346082"/>
              <a:gd name="connsiteY2" fmla="*/ 1380107 h 2664329"/>
              <a:gd name="connsiteX3" fmla="*/ 346082 w 346082"/>
              <a:gd name="connsiteY3" fmla="*/ 2664329 h 2664329"/>
              <a:gd name="connsiteX4" fmla="*/ 0 w 346082"/>
              <a:gd name="connsiteY4" fmla="*/ 2664329 h 2664329"/>
              <a:gd name="connsiteX5" fmla="*/ 0 w 346082"/>
              <a:gd name="connsiteY5" fmla="*/ 33 h 2664329"/>
              <a:gd name="connsiteX0" fmla="*/ 0 w 346082"/>
              <a:gd name="connsiteY0" fmla="*/ 34 h 2664330"/>
              <a:gd name="connsiteX1" fmla="*/ 51115 w 346082"/>
              <a:gd name="connsiteY1" fmla="*/ 34 h 2664330"/>
              <a:gd name="connsiteX2" fmla="*/ 167424 w 346082"/>
              <a:gd name="connsiteY2" fmla="*/ 1380108 h 2664330"/>
              <a:gd name="connsiteX3" fmla="*/ 346082 w 346082"/>
              <a:gd name="connsiteY3" fmla="*/ 2664330 h 2664330"/>
              <a:gd name="connsiteX4" fmla="*/ 0 w 346082"/>
              <a:gd name="connsiteY4" fmla="*/ 2664330 h 2664330"/>
              <a:gd name="connsiteX5" fmla="*/ 0 w 346082"/>
              <a:gd name="connsiteY5" fmla="*/ 34 h 2664330"/>
              <a:gd name="connsiteX0" fmla="*/ 0 w 346082"/>
              <a:gd name="connsiteY0" fmla="*/ 8619 h 2672915"/>
              <a:gd name="connsiteX1" fmla="*/ 214878 w 346082"/>
              <a:gd name="connsiteY1" fmla="*/ 25 h 2672915"/>
              <a:gd name="connsiteX2" fmla="*/ 167424 w 346082"/>
              <a:gd name="connsiteY2" fmla="*/ 1388693 h 2672915"/>
              <a:gd name="connsiteX3" fmla="*/ 346082 w 346082"/>
              <a:gd name="connsiteY3" fmla="*/ 2672915 h 2672915"/>
              <a:gd name="connsiteX4" fmla="*/ 0 w 346082"/>
              <a:gd name="connsiteY4" fmla="*/ 2672915 h 2672915"/>
              <a:gd name="connsiteX5" fmla="*/ 0 w 346082"/>
              <a:gd name="connsiteY5" fmla="*/ 8619 h 2672915"/>
              <a:gd name="connsiteX0" fmla="*/ 0 w 346082"/>
              <a:gd name="connsiteY0" fmla="*/ 0 h 2664296"/>
              <a:gd name="connsiteX1" fmla="*/ 214878 w 346082"/>
              <a:gd name="connsiteY1" fmla="*/ 100270 h 2664296"/>
              <a:gd name="connsiteX2" fmla="*/ 167424 w 346082"/>
              <a:gd name="connsiteY2" fmla="*/ 1380074 h 2664296"/>
              <a:gd name="connsiteX3" fmla="*/ 346082 w 346082"/>
              <a:gd name="connsiteY3" fmla="*/ 2664296 h 2664296"/>
              <a:gd name="connsiteX4" fmla="*/ 0 w 346082"/>
              <a:gd name="connsiteY4" fmla="*/ 2664296 h 2664296"/>
              <a:gd name="connsiteX5" fmla="*/ 0 w 346082"/>
              <a:gd name="connsiteY5" fmla="*/ 0 h 2664296"/>
              <a:gd name="connsiteX0" fmla="*/ 0 w 346082"/>
              <a:gd name="connsiteY0" fmla="*/ 0 h 2664296"/>
              <a:gd name="connsiteX1" fmla="*/ 214878 w 346082"/>
              <a:gd name="connsiteY1" fmla="*/ 100270 h 2664296"/>
              <a:gd name="connsiteX2" fmla="*/ 167424 w 346082"/>
              <a:gd name="connsiteY2" fmla="*/ 1380074 h 2664296"/>
              <a:gd name="connsiteX3" fmla="*/ 346082 w 346082"/>
              <a:gd name="connsiteY3" fmla="*/ 2664296 h 2664296"/>
              <a:gd name="connsiteX4" fmla="*/ 0 w 346082"/>
              <a:gd name="connsiteY4" fmla="*/ 2664296 h 2664296"/>
              <a:gd name="connsiteX5" fmla="*/ 0 w 346082"/>
              <a:gd name="connsiteY5" fmla="*/ 0 h 2664296"/>
              <a:gd name="connsiteX0" fmla="*/ 0 w 346082"/>
              <a:gd name="connsiteY0" fmla="*/ 6994 h 2671290"/>
              <a:gd name="connsiteX1" fmla="*/ 204642 w 346082"/>
              <a:gd name="connsiteY1" fmla="*/ 12725 h 2671290"/>
              <a:gd name="connsiteX2" fmla="*/ 167424 w 346082"/>
              <a:gd name="connsiteY2" fmla="*/ 1387068 h 2671290"/>
              <a:gd name="connsiteX3" fmla="*/ 346082 w 346082"/>
              <a:gd name="connsiteY3" fmla="*/ 2671290 h 2671290"/>
              <a:gd name="connsiteX4" fmla="*/ 0 w 346082"/>
              <a:gd name="connsiteY4" fmla="*/ 2671290 h 2671290"/>
              <a:gd name="connsiteX5" fmla="*/ 0 w 346082"/>
              <a:gd name="connsiteY5" fmla="*/ 6994 h 2671290"/>
              <a:gd name="connsiteX0" fmla="*/ 0 w 346082"/>
              <a:gd name="connsiteY0" fmla="*/ 0 h 2664296"/>
              <a:gd name="connsiteX1" fmla="*/ 204642 w 346082"/>
              <a:gd name="connsiteY1" fmla="*/ 5731 h 2664296"/>
              <a:gd name="connsiteX2" fmla="*/ 167424 w 346082"/>
              <a:gd name="connsiteY2" fmla="*/ 1380074 h 2664296"/>
              <a:gd name="connsiteX3" fmla="*/ 346082 w 346082"/>
              <a:gd name="connsiteY3" fmla="*/ 2664296 h 2664296"/>
              <a:gd name="connsiteX4" fmla="*/ 0 w 346082"/>
              <a:gd name="connsiteY4" fmla="*/ 2664296 h 2664296"/>
              <a:gd name="connsiteX5" fmla="*/ 0 w 346082"/>
              <a:gd name="connsiteY5" fmla="*/ 0 h 2664296"/>
              <a:gd name="connsiteX0" fmla="*/ 0 w 346082"/>
              <a:gd name="connsiteY0" fmla="*/ 0 h 2664296"/>
              <a:gd name="connsiteX1" fmla="*/ 204642 w 346082"/>
              <a:gd name="connsiteY1" fmla="*/ 5731 h 2664296"/>
              <a:gd name="connsiteX2" fmla="*/ 167424 w 346082"/>
              <a:gd name="connsiteY2" fmla="*/ 1380074 h 2664296"/>
              <a:gd name="connsiteX3" fmla="*/ 346082 w 346082"/>
              <a:gd name="connsiteY3" fmla="*/ 2664296 h 2664296"/>
              <a:gd name="connsiteX4" fmla="*/ 0 w 346082"/>
              <a:gd name="connsiteY4" fmla="*/ 2664296 h 2664296"/>
              <a:gd name="connsiteX5" fmla="*/ 0 w 346082"/>
              <a:gd name="connsiteY5" fmla="*/ 0 h 2664296"/>
              <a:gd name="connsiteX0" fmla="*/ 0 w 346082"/>
              <a:gd name="connsiteY0" fmla="*/ 3120 h 2667416"/>
              <a:gd name="connsiteX1" fmla="*/ 204642 w 346082"/>
              <a:gd name="connsiteY1" fmla="*/ 256 h 2667416"/>
              <a:gd name="connsiteX2" fmla="*/ 167424 w 346082"/>
              <a:gd name="connsiteY2" fmla="*/ 1383194 h 2667416"/>
              <a:gd name="connsiteX3" fmla="*/ 346082 w 346082"/>
              <a:gd name="connsiteY3" fmla="*/ 2667416 h 2667416"/>
              <a:gd name="connsiteX4" fmla="*/ 0 w 346082"/>
              <a:gd name="connsiteY4" fmla="*/ 2667416 h 2667416"/>
              <a:gd name="connsiteX5" fmla="*/ 0 w 346082"/>
              <a:gd name="connsiteY5" fmla="*/ 3120 h 2667416"/>
              <a:gd name="connsiteX0" fmla="*/ 0 w 351200"/>
              <a:gd name="connsiteY0" fmla="*/ 0 h 2670026"/>
              <a:gd name="connsiteX1" fmla="*/ 209760 w 351200"/>
              <a:gd name="connsiteY1" fmla="*/ 2866 h 2670026"/>
              <a:gd name="connsiteX2" fmla="*/ 172542 w 351200"/>
              <a:gd name="connsiteY2" fmla="*/ 1385804 h 2670026"/>
              <a:gd name="connsiteX3" fmla="*/ 351200 w 351200"/>
              <a:gd name="connsiteY3" fmla="*/ 2670026 h 2670026"/>
              <a:gd name="connsiteX4" fmla="*/ 5118 w 351200"/>
              <a:gd name="connsiteY4" fmla="*/ 2670026 h 2670026"/>
              <a:gd name="connsiteX5" fmla="*/ 0 w 351200"/>
              <a:gd name="connsiteY5" fmla="*/ 0 h 2670026"/>
              <a:gd name="connsiteX0" fmla="*/ 194 w 351394"/>
              <a:gd name="connsiteY0" fmla="*/ 0 h 2670026"/>
              <a:gd name="connsiteX1" fmla="*/ 209954 w 351394"/>
              <a:gd name="connsiteY1" fmla="*/ 2866 h 2670026"/>
              <a:gd name="connsiteX2" fmla="*/ 172736 w 351394"/>
              <a:gd name="connsiteY2" fmla="*/ 1385804 h 2670026"/>
              <a:gd name="connsiteX3" fmla="*/ 351394 w 351394"/>
              <a:gd name="connsiteY3" fmla="*/ 2670026 h 2670026"/>
              <a:gd name="connsiteX4" fmla="*/ 5312 w 351394"/>
              <a:gd name="connsiteY4" fmla="*/ 2670026 h 2670026"/>
              <a:gd name="connsiteX5" fmla="*/ 194 w 351394"/>
              <a:gd name="connsiteY5" fmla="*/ 0 h 2670026"/>
              <a:gd name="connsiteX0" fmla="*/ 194 w 351394"/>
              <a:gd name="connsiteY0" fmla="*/ 0 h 2670026"/>
              <a:gd name="connsiteX1" fmla="*/ 209954 w 351394"/>
              <a:gd name="connsiteY1" fmla="*/ 2866 h 2670026"/>
              <a:gd name="connsiteX2" fmla="*/ 177853 w 351394"/>
              <a:gd name="connsiteY2" fmla="*/ 1351427 h 2670026"/>
              <a:gd name="connsiteX3" fmla="*/ 351394 w 351394"/>
              <a:gd name="connsiteY3" fmla="*/ 2670026 h 2670026"/>
              <a:gd name="connsiteX4" fmla="*/ 5312 w 351394"/>
              <a:gd name="connsiteY4" fmla="*/ 2670026 h 2670026"/>
              <a:gd name="connsiteX5" fmla="*/ 194 w 351394"/>
              <a:gd name="connsiteY5" fmla="*/ 0 h 2670026"/>
              <a:gd name="connsiteX0" fmla="*/ 2744 w 353944"/>
              <a:gd name="connsiteY0" fmla="*/ 0 h 2670026"/>
              <a:gd name="connsiteX1" fmla="*/ 105035 w 353944"/>
              <a:gd name="connsiteY1" fmla="*/ 2866 h 2670026"/>
              <a:gd name="connsiteX2" fmla="*/ 180403 w 353944"/>
              <a:gd name="connsiteY2" fmla="*/ 1351427 h 2670026"/>
              <a:gd name="connsiteX3" fmla="*/ 353944 w 353944"/>
              <a:gd name="connsiteY3" fmla="*/ 2670026 h 2670026"/>
              <a:gd name="connsiteX4" fmla="*/ 7862 w 353944"/>
              <a:gd name="connsiteY4" fmla="*/ 2670026 h 2670026"/>
              <a:gd name="connsiteX5" fmla="*/ 2744 w 353944"/>
              <a:gd name="connsiteY5" fmla="*/ 0 h 2670026"/>
              <a:gd name="connsiteX0" fmla="*/ 2744 w 353944"/>
              <a:gd name="connsiteY0" fmla="*/ 0 h 2670026"/>
              <a:gd name="connsiteX1" fmla="*/ 105035 w 353944"/>
              <a:gd name="connsiteY1" fmla="*/ 2866 h 2670026"/>
              <a:gd name="connsiteX2" fmla="*/ 170167 w 353944"/>
              <a:gd name="connsiteY2" fmla="*/ 1723856 h 2670026"/>
              <a:gd name="connsiteX3" fmla="*/ 353944 w 353944"/>
              <a:gd name="connsiteY3" fmla="*/ 2670026 h 2670026"/>
              <a:gd name="connsiteX4" fmla="*/ 7862 w 353944"/>
              <a:gd name="connsiteY4" fmla="*/ 2670026 h 2670026"/>
              <a:gd name="connsiteX5" fmla="*/ 2744 w 353944"/>
              <a:gd name="connsiteY5" fmla="*/ 0 h 2670026"/>
              <a:gd name="connsiteX0" fmla="*/ 2744 w 287415"/>
              <a:gd name="connsiteY0" fmla="*/ 0 h 2670026"/>
              <a:gd name="connsiteX1" fmla="*/ 105035 w 287415"/>
              <a:gd name="connsiteY1" fmla="*/ 2866 h 2670026"/>
              <a:gd name="connsiteX2" fmla="*/ 170167 w 287415"/>
              <a:gd name="connsiteY2" fmla="*/ 1723856 h 2670026"/>
              <a:gd name="connsiteX3" fmla="*/ 287415 w 287415"/>
              <a:gd name="connsiteY3" fmla="*/ 2670026 h 2670026"/>
              <a:gd name="connsiteX4" fmla="*/ 7862 w 287415"/>
              <a:gd name="connsiteY4" fmla="*/ 2670026 h 2670026"/>
              <a:gd name="connsiteX5" fmla="*/ 2744 w 287415"/>
              <a:gd name="connsiteY5" fmla="*/ 0 h 2670026"/>
              <a:gd name="connsiteX0" fmla="*/ 2744 w 287415"/>
              <a:gd name="connsiteY0" fmla="*/ 1094 h 2667651"/>
              <a:gd name="connsiteX1" fmla="*/ 105035 w 287415"/>
              <a:gd name="connsiteY1" fmla="*/ 491 h 2667651"/>
              <a:gd name="connsiteX2" fmla="*/ 170167 w 287415"/>
              <a:gd name="connsiteY2" fmla="*/ 1721481 h 2667651"/>
              <a:gd name="connsiteX3" fmla="*/ 287415 w 287415"/>
              <a:gd name="connsiteY3" fmla="*/ 2667651 h 2667651"/>
              <a:gd name="connsiteX4" fmla="*/ 7862 w 287415"/>
              <a:gd name="connsiteY4" fmla="*/ 2667651 h 2667651"/>
              <a:gd name="connsiteX5" fmla="*/ 2744 w 287415"/>
              <a:gd name="connsiteY5" fmla="*/ 1094 h 2667651"/>
              <a:gd name="connsiteX0" fmla="*/ 1225 w 285896"/>
              <a:gd name="connsiteY0" fmla="*/ 1241 h 2667798"/>
              <a:gd name="connsiteX1" fmla="*/ 103516 w 285896"/>
              <a:gd name="connsiteY1" fmla="*/ 638 h 2667798"/>
              <a:gd name="connsiteX2" fmla="*/ 168648 w 285896"/>
              <a:gd name="connsiteY2" fmla="*/ 1721628 h 2667798"/>
              <a:gd name="connsiteX3" fmla="*/ 285896 w 285896"/>
              <a:gd name="connsiteY3" fmla="*/ 2667798 h 2667798"/>
              <a:gd name="connsiteX4" fmla="*/ 6343 w 285896"/>
              <a:gd name="connsiteY4" fmla="*/ 2667798 h 2667798"/>
              <a:gd name="connsiteX5" fmla="*/ 1225 w 285896"/>
              <a:gd name="connsiteY5" fmla="*/ 1241 h 2667798"/>
              <a:gd name="connsiteX0" fmla="*/ 1225 w 285896"/>
              <a:gd name="connsiteY0" fmla="*/ 1241 h 2667798"/>
              <a:gd name="connsiteX1" fmla="*/ 103516 w 285896"/>
              <a:gd name="connsiteY1" fmla="*/ 638 h 2667798"/>
              <a:gd name="connsiteX2" fmla="*/ 168648 w 285896"/>
              <a:gd name="connsiteY2" fmla="*/ 1721628 h 2667798"/>
              <a:gd name="connsiteX3" fmla="*/ 285896 w 285896"/>
              <a:gd name="connsiteY3" fmla="*/ 2667798 h 2667798"/>
              <a:gd name="connsiteX4" fmla="*/ 6343 w 285896"/>
              <a:gd name="connsiteY4" fmla="*/ 2667798 h 2667798"/>
              <a:gd name="connsiteX5" fmla="*/ 1225 w 285896"/>
              <a:gd name="connsiteY5" fmla="*/ 1241 h 2667798"/>
              <a:gd name="connsiteX0" fmla="*/ 15 w 284686"/>
              <a:gd name="connsiteY0" fmla="*/ 603 h 2667160"/>
              <a:gd name="connsiteX1" fmla="*/ 102306 w 284686"/>
              <a:gd name="connsiteY1" fmla="*/ 0 h 2667160"/>
              <a:gd name="connsiteX2" fmla="*/ 167438 w 284686"/>
              <a:gd name="connsiteY2" fmla="*/ 1720990 h 2667160"/>
              <a:gd name="connsiteX3" fmla="*/ 284686 w 284686"/>
              <a:gd name="connsiteY3" fmla="*/ 2667160 h 2667160"/>
              <a:gd name="connsiteX4" fmla="*/ 5133 w 284686"/>
              <a:gd name="connsiteY4" fmla="*/ 2667160 h 2667160"/>
              <a:gd name="connsiteX5" fmla="*/ 15 w 284686"/>
              <a:gd name="connsiteY5" fmla="*/ 603 h 2667160"/>
              <a:gd name="connsiteX0" fmla="*/ 15 w 284686"/>
              <a:gd name="connsiteY0" fmla="*/ 603 h 2667160"/>
              <a:gd name="connsiteX1" fmla="*/ 103545 w 284686"/>
              <a:gd name="connsiteY1" fmla="*/ 0 h 2667160"/>
              <a:gd name="connsiteX2" fmla="*/ 167438 w 284686"/>
              <a:gd name="connsiteY2" fmla="*/ 1720990 h 2667160"/>
              <a:gd name="connsiteX3" fmla="*/ 284686 w 284686"/>
              <a:gd name="connsiteY3" fmla="*/ 2667160 h 2667160"/>
              <a:gd name="connsiteX4" fmla="*/ 5133 w 284686"/>
              <a:gd name="connsiteY4" fmla="*/ 2667160 h 2667160"/>
              <a:gd name="connsiteX5" fmla="*/ 15 w 284686"/>
              <a:gd name="connsiteY5" fmla="*/ 603 h 2667160"/>
              <a:gd name="connsiteX0" fmla="*/ 15 w 284686"/>
              <a:gd name="connsiteY0" fmla="*/ 603 h 2667160"/>
              <a:gd name="connsiteX1" fmla="*/ 103545 w 284686"/>
              <a:gd name="connsiteY1" fmla="*/ 0 h 2667160"/>
              <a:gd name="connsiteX2" fmla="*/ 167438 w 284686"/>
              <a:gd name="connsiteY2" fmla="*/ 1720990 h 2667160"/>
              <a:gd name="connsiteX3" fmla="*/ 284686 w 284686"/>
              <a:gd name="connsiteY3" fmla="*/ 2667160 h 2667160"/>
              <a:gd name="connsiteX4" fmla="*/ 5133 w 284686"/>
              <a:gd name="connsiteY4" fmla="*/ 2667160 h 2667160"/>
              <a:gd name="connsiteX5" fmla="*/ 15 w 284686"/>
              <a:gd name="connsiteY5" fmla="*/ 603 h 2667160"/>
              <a:gd name="connsiteX0" fmla="*/ 15 w 284686"/>
              <a:gd name="connsiteY0" fmla="*/ 0 h 2667944"/>
              <a:gd name="connsiteX1" fmla="*/ 103545 w 284686"/>
              <a:gd name="connsiteY1" fmla="*/ 784 h 2667944"/>
              <a:gd name="connsiteX2" fmla="*/ 167438 w 284686"/>
              <a:gd name="connsiteY2" fmla="*/ 1721774 h 2667944"/>
              <a:gd name="connsiteX3" fmla="*/ 284686 w 284686"/>
              <a:gd name="connsiteY3" fmla="*/ 2667944 h 2667944"/>
              <a:gd name="connsiteX4" fmla="*/ 5133 w 284686"/>
              <a:gd name="connsiteY4" fmla="*/ 2667944 h 2667944"/>
              <a:gd name="connsiteX5" fmla="*/ 15 w 284686"/>
              <a:gd name="connsiteY5" fmla="*/ 0 h 2667944"/>
              <a:gd name="connsiteX0" fmla="*/ 14 w 284685"/>
              <a:gd name="connsiteY0" fmla="*/ 604 h 2668548"/>
              <a:gd name="connsiteX1" fmla="*/ 104783 w 284685"/>
              <a:gd name="connsiteY1" fmla="*/ 0 h 2668548"/>
              <a:gd name="connsiteX2" fmla="*/ 167437 w 284685"/>
              <a:gd name="connsiteY2" fmla="*/ 1722378 h 2668548"/>
              <a:gd name="connsiteX3" fmla="*/ 284685 w 284685"/>
              <a:gd name="connsiteY3" fmla="*/ 2668548 h 2668548"/>
              <a:gd name="connsiteX4" fmla="*/ 5132 w 284685"/>
              <a:gd name="connsiteY4" fmla="*/ 2668548 h 2668548"/>
              <a:gd name="connsiteX5" fmla="*/ 14 w 284685"/>
              <a:gd name="connsiteY5" fmla="*/ 604 h 2668548"/>
              <a:gd name="connsiteX0" fmla="*/ 14 w 284685"/>
              <a:gd name="connsiteY0" fmla="*/ 0 h 2667944"/>
              <a:gd name="connsiteX1" fmla="*/ 103543 w 284685"/>
              <a:gd name="connsiteY1" fmla="*/ 1477 h 2667944"/>
              <a:gd name="connsiteX2" fmla="*/ 167437 w 284685"/>
              <a:gd name="connsiteY2" fmla="*/ 1721774 h 2667944"/>
              <a:gd name="connsiteX3" fmla="*/ 284685 w 284685"/>
              <a:gd name="connsiteY3" fmla="*/ 2667944 h 2667944"/>
              <a:gd name="connsiteX4" fmla="*/ 5132 w 284685"/>
              <a:gd name="connsiteY4" fmla="*/ 2667944 h 2667944"/>
              <a:gd name="connsiteX5" fmla="*/ 14 w 284685"/>
              <a:gd name="connsiteY5" fmla="*/ 0 h 2667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4685" h="2667944">
                <a:moveTo>
                  <a:pt x="14" y="0"/>
                </a:moveTo>
                <a:cubicBezTo>
                  <a:pt x="-1407" y="522"/>
                  <a:pt x="104841" y="1648"/>
                  <a:pt x="103543" y="1477"/>
                </a:cubicBezTo>
                <a:cubicBezTo>
                  <a:pt x="105008" y="1992"/>
                  <a:pt x="137247" y="1277363"/>
                  <a:pt x="167437" y="1721774"/>
                </a:cubicBezTo>
                <a:cubicBezTo>
                  <a:pt x="197627" y="2166185"/>
                  <a:pt x="281353" y="2667945"/>
                  <a:pt x="284685" y="2667944"/>
                </a:cubicBezTo>
                <a:lnTo>
                  <a:pt x="5132" y="2667944"/>
                </a:lnTo>
                <a:lnTo>
                  <a:pt x="14" y="0"/>
                </a:lnTo>
                <a:close/>
              </a:path>
            </a:pathLst>
          </a:custGeom>
          <a:solidFill>
            <a:srgbClr val="007A94"/>
          </a:solidFill>
          <a:ln w="3175">
            <a:solidFill>
              <a:srgbClr val="007A9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19" name="Organigramme : Délai 20"/>
          <p:cNvSpPr/>
          <p:nvPr/>
        </p:nvSpPr>
        <p:spPr>
          <a:xfrm>
            <a:off x="1" y="1296000"/>
            <a:ext cx="251520" cy="5565160"/>
          </a:xfrm>
          <a:custGeom>
            <a:avLst/>
            <a:gdLst>
              <a:gd name="connsiteX0" fmla="*/ 0 w 395536"/>
              <a:gd name="connsiteY0" fmla="*/ 0 h 5580062"/>
              <a:gd name="connsiteX1" fmla="*/ 197768 w 395536"/>
              <a:gd name="connsiteY1" fmla="*/ 0 h 5580062"/>
              <a:gd name="connsiteX2" fmla="*/ 395536 w 395536"/>
              <a:gd name="connsiteY2" fmla="*/ 2790031 h 5580062"/>
              <a:gd name="connsiteX3" fmla="*/ 197768 w 395536"/>
              <a:gd name="connsiteY3" fmla="*/ 5580062 h 5580062"/>
              <a:gd name="connsiteX4" fmla="*/ 0 w 395536"/>
              <a:gd name="connsiteY4" fmla="*/ 5580062 h 5580062"/>
              <a:gd name="connsiteX5" fmla="*/ 0 w 395536"/>
              <a:gd name="connsiteY5" fmla="*/ 0 h 5580062"/>
              <a:gd name="connsiteX0" fmla="*/ 0 w 397865"/>
              <a:gd name="connsiteY0" fmla="*/ 0 h 5580062"/>
              <a:gd name="connsiteX1" fmla="*/ 197768 w 397865"/>
              <a:gd name="connsiteY1" fmla="*/ 0 h 5580062"/>
              <a:gd name="connsiteX2" fmla="*/ 395536 w 397865"/>
              <a:gd name="connsiteY2" fmla="*/ 2790031 h 5580062"/>
              <a:gd name="connsiteX3" fmla="*/ 197768 w 397865"/>
              <a:gd name="connsiteY3" fmla="*/ 5580062 h 5580062"/>
              <a:gd name="connsiteX4" fmla="*/ 0 w 397865"/>
              <a:gd name="connsiteY4" fmla="*/ 5580062 h 5580062"/>
              <a:gd name="connsiteX5" fmla="*/ 0 w 397865"/>
              <a:gd name="connsiteY5" fmla="*/ 0 h 5580062"/>
              <a:gd name="connsiteX0" fmla="*/ 0 w 283060"/>
              <a:gd name="connsiteY0" fmla="*/ 0 h 5580062"/>
              <a:gd name="connsiteX1" fmla="*/ 197768 w 283060"/>
              <a:gd name="connsiteY1" fmla="*/ 0 h 5580062"/>
              <a:gd name="connsiteX2" fmla="*/ 267717 w 283060"/>
              <a:gd name="connsiteY2" fmla="*/ 3615940 h 5580062"/>
              <a:gd name="connsiteX3" fmla="*/ 197768 w 283060"/>
              <a:gd name="connsiteY3" fmla="*/ 5580062 h 5580062"/>
              <a:gd name="connsiteX4" fmla="*/ 0 w 283060"/>
              <a:gd name="connsiteY4" fmla="*/ 5580062 h 5580062"/>
              <a:gd name="connsiteX5" fmla="*/ 0 w 283060"/>
              <a:gd name="connsiteY5" fmla="*/ 0 h 5580062"/>
              <a:gd name="connsiteX0" fmla="*/ 0 w 317728"/>
              <a:gd name="connsiteY0" fmla="*/ 0 h 5580062"/>
              <a:gd name="connsiteX1" fmla="*/ 197768 w 317728"/>
              <a:gd name="connsiteY1" fmla="*/ 0 h 5580062"/>
              <a:gd name="connsiteX2" fmla="*/ 267717 w 317728"/>
              <a:gd name="connsiteY2" fmla="*/ 3615940 h 5580062"/>
              <a:gd name="connsiteX3" fmla="*/ 197768 w 317728"/>
              <a:gd name="connsiteY3" fmla="*/ 5580062 h 5580062"/>
              <a:gd name="connsiteX4" fmla="*/ 0 w 317728"/>
              <a:gd name="connsiteY4" fmla="*/ 5580062 h 5580062"/>
              <a:gd name="connsiteX5" fmla="*/ 0 w 317728"/>
              <a:gd name="connsiteY5" fmla="*/ 0 h 5580062"/>
              <a:gd name="connsiteX0" fmla="*/ 0 w 417499"/>
              <a:gd name="connsiteY0" fmla="*/ 0 h 5580062"/>
              <a:gd name="connsiteX1" fmla="*/ 197768 w 417499"/>
              <a:gd name="connsiteY1" fmla="*/ 0 h 5580062"/>
              <a:gd name="connsiteX2" fmla="*/ 267717 w 417499"/>
              <a:gd name="connsiteY2" fmla="*/ 3615940 h 5580062"/>
              <a:gd name="connsiteX3" fmla="*/ 384581 w 417499"/>
              <a:gd name="connsiteY3" fmla="*/ 5580062 h 5580062"/>
              <a:gd name="connsiteX4" fmla="*/ 0 w 417499"/>
              <a:gd name="connsiteY4" fmla="*/ 5580062 h 5580062"/>
              <a:gd name="connsiteX5" fmla="*/ 0 w 417499"/>
              <a:gd name="connsiteY5" fmla="*/ 0 h 5580062"/>
              <a:gd name="connsiteX0" fmla="*/ 0 w 419769"/>
              <a:gd name="connsiteY0" fmla="*/ 0 h 5580062"/>
              <a:gd name="connsiteX1" fmla="*/ 197768 w 419769"/>
              <a:gd name="connsiteY1" fmla="*/ 0 h 5580062"/>
              <a:gd name="connsiteX2" fmla="*/ 267717 w 419769"/>
              <a:gd name="connsiteY2" fmla="*/ 3615940 h 5580062"/>
              <a:gd name="connsiteX3" fmla="*/ 384581 w 419769"/>
              <a:gd name="connsiteY3" fmla="*/ 5580062 h 5580062"/>
              <a:gd name="connsiteX4" fmla="*/ 0 w 419769"/>
              <a:gd name="connsiteY4" fmla="*/ 5580062 h 5580062"/>
              <a:gd name="connsiteX5" fmla="*/ 0 w 419769"/>
              <a:gd name="connsiteY5" fmla="*/ 0 h 5580062"/>
              <a:gd name="connsiteX0" fmla="*/ 0 w 411593"/>
              <a:gd name="connsiteY0" fmla="*/ 0 h 5580062"/>
              <a:gd name="connsiteX1" fmla="*/ 197768 w 411593"/>
              <a:gd name="connsiteY1" fmla="*/ 0 h 5580062"/>
              <a:gd name="connsiteX2" fmla="*/ 189059 w 411593"/>
              <a:gd name="connsiteY2" fmla="*/ 2495062 h 5580062"/>
              <a:gd name="connsiteX3" fmla="*/ 384581 w 411593"/>
              <a:gd name="connsiteY3" fmla="*/ 5580062 h 5580062"/>
              <a:gd name="connsiteX4" fmla="*/ 0 w 411593"/>
              <a:gd name="connsiteY4" fmla="*/ 5580062 h 5580062"/>
              <a:gd name="connsiteX5" fmla="*/ 0 w 411593"/>
              <a:gd name="connsiteY5" fmla="*/ 0 h 5580062"/>
              <a:gd name="connsiteX0" fmla="*/ 0 w 410187"/>
              <a:gd name="connsiteY0" fmla="*/ 9832 h 5589894"/>
              <a:gd name="connsiteX1" fmla="*/ 197768 w 410187"/>
              <a:gd name="connsiteY1" fmla="*/ 0 h 5589894"/>
              <a:gd name="connsiteX2" fmla="*/ 189059 w 410187"/>
              <a:gd name="connsiteY2" fmla="*/ 2504894 h 5589894"/>
              <a:gd name="connsiteX3" fmla="*/ 384581 w 410187"/>
              <a:gd name="connsiteY3" fmla="*/ 5589894 h 5589894"/>
              <a:gd name="connsiteX4" fmla="*/ 0 w 410187"/>
              <a:gd name="connsiteY4" fmla="*/ 5589894 h 5589894"/>
              <a:gd name="connsiteX5" fmla="*/ 0 w 410187"/>
              <a:gd name="connsiteY5" fmla="*/ 9832 h 5589894"/>
              <a:gd name="connsiteX0" fmla="*/ 0 w 410187"/>
              <a:gd name="connsiteY0" fmla="*/ 9832 h 5589894"/>
              <a:gd name="connsiteX1" fmla="*/ 197768 w 410187"/>
              <a:gd name="connsiteY1" fmla="*/ 0 h 5589894"/>
              <a:gd name="connsiteX2" fmla="*/ 189059 w 410187"/>
              <a:gd name="connsiteY2" fmla="*/ 2504894 h 5589894"/>
              <a:gd name="connsiteX3" fmla="*/ 384581 w 410187"/>
              <a:gd name="connsiteY3" fmla="*/ 5589894 h 5589894"/>
              <a:gd name="connsiteX4" fmla="*/ 0 w 410187"/>
              <a:gd name="connsiteY4" fmla="*/ 5589894 h 5589894"/>
              <a:gd name="connsiteX5" fmla="*/ 0 w 410187"/>
              <a:gd name="connsiteY5" fmla="*/ 9832 h 5589894"/>
              <a:gd name="connsiteX0" fmla="*/ 0 w 410187"/>
              <a:gd name="connsiteY0" fmla="*/ 9832 h 5589894"/>
              <a:gd name="connsiteX1" fmla="*/ 197768 w 410187"/>
              <a:gd name="connsiteY1" fmla="*/ 0 h 5589894"/>
              <a:gd name="connsiteX2" fmla="*/ 189059 w 410187"/>
              <a:gd name="connsiteY2" fmla="*/ 2504894 h 5589894"/>
              <a:gd name="connsiteX3" fmla="*/ 384581 w 410187"/>
              <a:gd name="connsiteY3" fmla="*/ 5589894 h 5589894"/>
              <a:gd name="connsiteX4" fmla="*/ 0 w 410187"/>
              <a:gd name="connsiteY4" fmla="*/ 5589894 h 5589894"/>
              <a:gd name="connsiteX5" fmla="*/ 0 w 410187"/>
              <a:gd name="connsiteY5" fmla="*/ 9832 h 5589894"/>
              <a:gd name="connsiteX0" fmla="*/ 0 w 410187"/>
              <a:gd name="connsiteY0" fmla="*/ 285 h 5580347"/>
              <a:gd name="connsiteX1" fmla="*/ 197768 w 410187"/>
              <a:gd name="connsiteY1" fmla="*/ 19949 h 5580347"/>
              <a:gd name="connsiteX2" fmla="*/ 189059 w 410187"/>
              <a:gd name="connsiteY2" fmla="*/ 2495347 h 5580347"/>
              <a:gd name="connsiteX3" fmla="*/ 384581 w 410187"/>
              <a:gd name="connsiteY3" fmla="*/ 5580347 h 5580347"/>
              <a:gd name="connsiteX4" fmla="*/ 0 w 410187"/>
              <a:gd name="connsiteY4" fmla="*/ 5580347 h 5580347"/>
              <a:gd name="connsiteX5" fmla="*/ 0 w 410187"/>
              <a:gd name="connsiteY5" fmla="*/ 285 h 5580347"/>
              <a:gd name="connsiteX0" fmla="*/ 0 w 410187"/>
              <a:gd name="connsiteY0" fmla="*/ 9833 h 5560398"/>
              <a:gd name="connsiteX1" fmla="*/ 197768 w 410187"/>
              <a:gd name="connsiteY1" fmla="*/ 0 h 5560398"/>
              <a:gd name="connsiteX2" fmla="*/ 189059 w 410187"/>
              <a:gd name="connsiteY2" fmla="*/ 2475398 h 5560398"/>
              <a:gd name="connsiteX3" fmla="*/ 384581 w 410187"/>
              <a:gd name="connsiteY3" fmla="*/ 5560398 h 5560398"/>
              <a:gd name="connsiteX4" fmla="*/ 0 w 410187"/>
              <a:gd name="connsiteY4" fmla="*/ 5560398 h 5560398"/>
              <a:gd name="connsiteX5" fmla="*/ 0 w 410187"/>
              <a:gd name="connsiteY5" fmla="*/ 9833 h 5560398"/>
              <a:gd name="connsiteX0" fmla="*/ 0 w 410187"/>
              <a:gd name="connsiteY0" fmla="*/ 982 h 5561072"/>
              <a:gd name="connsiteX1" fmla="*/ 197768 w 410187"/>
              <a:gd name="connsiteY1" fmla="*/ 674 h 5561072"/>
              <a:gd name="connsiteX2" fmla="*/ 189059 w 410187"/>
              <a:gd name="connsiteY2" fmla="*/ 2476072 h 5561072"/>
              <a:gd name="connsiteX3" fmla="*/ 384581 w 410187"/>
              <a:gd name="connsiteY3" fmla="*/ 5561072 h 5561072"/>
              <a:gd name="connsiteX4" fmla="*/ 0 w 410187"/>
              <a:gd name="connsiteY4" fmla="*/ 5561072 h 5561072"/>
              <a:gd name="connsiteX5" fmla="*/ 0 w 410187"/>
              <a:gd name="connsiteY5" fmla="*/ 982 h 5561072"/>
              <a:gd name="connsiteX0" fmla="*/ 2 w 410189"/>
              <a:gd name="connsiteY0" fmla="*/ 308 h 5560398"/>
              <a:gd name="connsiteX1" fmla="*/ 197770 w 410189"/>
              <a:gd name="connsiteY1" fmla="*/ 0 h 5560398"/>
              <a:gd name="connsiteX2" fmla="*/ 189061 w 410189"/>
              <a:gd name="connsiteY2" fmla="*/ 2475398 h 5560398"/>
              <a:gd name="connsiteX3" fmla="*/ 384583 w 410189"/>
              <a:gd name="connsiteY3" fmla="*/ 5560398 h 5560398"/>
              <a:gd name="connsiteX4" fmla="*/ 2 w 410189"/>
              <a:gd name="connsiteY4" fmla="*/ 5560398 h 5560398"/>
              <a:gd name="connsiteX5" fmla="*/ 2 w 410189"/>
              <a:gd name="connsiteY5" fmla="*/ 308 h 5560398"/>
              <a:gd name="connsiteX0" fmla="*/ 2 w 410189"/>
              <a:gd name="connsiteY0" fmla="*/ 308 h 5560398"/>
              <a:gd name="connsiteX1" fmla="*/ 197770 w 410189"/>
              <a:gd name="connsiteY1" fmla="*/ 0 h 5560398"/>
              <a:gd name="connsiteX2" fmla="*/ 189061 w 410189"/>
              <a:gd name="connsiteY2" fmla="*/ 2475398 h 5560398"/>
              <a:gd name="connsiteX3" fmla="*/ 384583 w 410189"/>
              <a:gd name="connsiteY3" fmla="*/ 5560398 h 5560398"/>
              <a:gd name="connsiteX4" fmla="*/ 2 w 410189"/>
              <a:gd name="connsiteY4" fmla="*/ 5560398 h 5560398"/>
              <a:gd name="connsiteX5" fmla="*/ 2 w 410189"/>
              <a:gd name="connsiteY5" fmla="*/ 308 h 5560398"/>
              <a:gd name="connsiteX0" fmla="*/ 2 w 410189"/>
              <a:gd name="connsiteY0" fmla="*/ 5070 h 5565160"/>
              <a:gd name="connsiteX1" fmla="*/ 197770 w 410189"/>
              <a:gd name="connsiteY1" fmla="*/ 0 h 5565160"/>
              <a:gd name="connsiteX2" fmla="*/ 189061 w 410189"/>
              <a:gd name="connsiteY2" fmla="*/ 2480160 h 5565160"/>
              <a:gd name="connsiteX3" fmla="*/ 384583 w 410189"/>
              <a:gd name="connsiteY3" fmla="*/ 5565160 h 5565160"/>
              <a:gd name="connsiteX4" fmla="*/ 2 w 410189"/>
              <a:gd name="connsiteY4" fmla="*/ 5565160 h 5565160"/>
              <a:gd name="connsiteX5" fmla="*/ 2 w 410189"/>
              <a:gd name="connsiteY5" fmla="*/ 5070 h 5565160"/>
              <a:gd name="connsiteX0" fmla="*/ 2 w 384583"/>
              <a:gd name="connsiteY0" fmla="*/ 5070 h 5565160"/>
              <a:gd name="connsiteX1" fmla="*/ 197770 w 384583"/>
              <a:gd name="connsiteY1" fmla="*/ 0 h 5565160"/>
              <a:gd name="connsiteX2" fmla="*/ 189061 w 384583"/>
              <a:gd name="connsiteY2" fmla="*/ 2480160 h 5565160"/>
              <a:gd name="connsiteX3" fmla="*/ 384583 w 384583"/>
              <a:gd name="connsiteY3" fmla="*/ 5565160 h 5565160"/>
              <a:gd name="connsiteX4" fmla="*/ 2 w 384583"/>
              <a:gd name="connsiteY4" fmla="*/ 5565160 h 5565160"/>
              <a:gd name="connsiteX5" fmla="*/ 2 w 384583"/>
              <a:gd name="connsiteY5" fmla="*/ 5070 h 5565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4583" h="5565160">
                <a:moveTo>
                  <a:pt x="2" y="5070"/>
                </a:moveTo>
                <a:cubicBezTo>
                  <a:pt x="-750" y="6555"/>
                  <a:pt x="200673" y="3277"/>
                  <a:pt x="197770" y="0"/>
                </a:cubicBezTo>
                <a:cubicBezTo>
                  <a:pt x="202987" y="0"/>
                  <a:pt x="157926" y="1552633"/>
                  <a:pt x="189061" y="2480160"/>
                </a:cubicBezTo>
                <a:cubicBezTo>
                  <a:pt x="220196" y="3407687"/>
                  <a:pt x="381888" y="5565160"/>
                  <a:pt x="384583" y="5565160"/>
                </a:cubicBezTo>
                <a:lnTo>
                  <a:pt x="2" y="5565160"/>
                </a:lnTo>
                <a:lnTo>
                  <a:pt x="2" y="5070"/>
                </a:lnTo>
                <a:close/>
              </a:path>
            </a:pathLst>
          </a:custGeom>
          <a:solidFill>
            <a:srgbClr val="007A94"/>
          </a:solidFill>
          <a:ln w="3175">
            <a:solidFill>
              <a:srgbClr val="007A9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20" name="Organigramme : Délai 18"/>
          <p:cNvSpPr/>
          <p:nvPr/>
        </p:nvSpPr>
        <p:spPr>
          <a:xfrm rot="16200000" flipH="1">
            <a:off x="4462254" y="-4482000"/>
            <a:ext cx="216000" cy="9144000"/>
          </a:xfrm>
          <a:custGeom>
            <a:avLst/>
            <a:gdLst>
              <a:gd name="connsiteX0" fmla="*/ 0 w 692164"/>
              <a:gd name="connsiteY0" fmla="*/ 0 h 2664296"/>
              <a:gd name="connsiteX1" fmla="*/ 346082 w 692164"/>
              <a:gd name="connsiteY1" fmla="*/ 0 h 2664296"/>
              <a:gd name="connsiteX2" fmla="*/ 692164 w 692164"/>
              <a:gd name="connsiteY2" fmla="*/ 1332148 h 2664296"/>
              <a:gd name="connsiteX3" fmla="*/ 346082 w 692164"/>
              <a:gd name="connsiteY3" fmla="*/ 2664296 h 2664296"/>
              <a:gd name="connsiteX4" fmla="*/ 0 w 692164"/>
              <a:gd name="connsiteY4" fmla="*/ 2664296 h 2664296"/>
              <a:gd name="connsiteX5" fmla="*/ 0 w 692164"/>
              <a:gd name="connsiteY5" fmla="*/ 0 h 2664296"/>
              <a:gd name="connsiteX0" fmla="*/ 0 w 401329"/>
              <a:gd name="connsiteY0" fmla="*/ 0 h 2664296"/>
              <a:gd name="connsiteX1" fmla="*/ 346082 w 401329"/>
              <a:gd name="connsiteY1" fmla="*/ 0 h 2664296"/>
              <a:gd name="connsiteX2" fmla="*/ 171054 w 401329"/>
              <a:gd name="connsiteY2" fmla="*/ 1332148 h 2664296"/>
              <a:gd name="connsiteX3" fmla="*/ 346082 w 401329"/>
              <a:gd name="connsiteY3" fmla="*/ 2664296 h 2664296"/>
              <a:gd name="connsiteX4" fmla="*/ 0 w 401329"/>
              <a:gd name="connsiteY4" fmla="*/ 2664296 h 2664296"/>
              <a:gd name="connsiteX5" fmla="*/ 0 w 401329"/>
              <a:gd name="connsiteY5" fmla="*/ 0 h 2664296"/>
              <a:gd name="connsiteX0" fmla="*/ 0 w 413226"/>
              <a:gd name="connsiteY0" fmla="*/ 0 h 2664296"/>
              <a:gd name="connsiteX1" fmla="*/ 346082 w 413226"/>
              <a:gd name="connsiteY1" fmla="*/ 0 h 2664296"/>
              <a:gd name="connsiteX2" fmla="*/ 259541 w 413226"/>
              <a:gd name="connsiteY2" fmla="*/ 1371480 h 2664296"/>
              <a:gd name="connsiteX3" fmla="*/ 346082 w 413226"/>
              <a:gd name="connsiteY3" fmla="*/ 2664296 h 2664296"/>
              <a:gd name="connsiteX4" fmla="*/ 0 w 413226"/>
              <a:gd name="connsiteY4" fmla="*/ 2664296 h 2664296"/>
              <a:gd name="connsiteX5" fmla="*/ 0 w 413226"/>
              <a:gd name="connsiteY5" fmla="*/ 0 h 2664296"/>
              <a:gd name="connsiteX0" fmla="*/ 0 w 421112"/>
              <a:gd name="connsiteY0" fmla="*/ 0 h 2664296"/>
              <a:gd name="connsiteX1" fmla="*/ 51115 w 421112"/>
              <a:gd name="connsiteY1" fmla="*/ 0 h 2664296"/>
              <a:gd name="connsiteX2" fmla="*/ 259541 w 421112"/>
              <a:gd name="connsiteY2" fmla="*/ 1371480 h 2664296"/>
              <a:gd name="connsiteX3" fmla="*/ 346082 w 421112"/>
              <a:gd name="connsiteY3" fmla="*/ 2664296 h 2664296"/>
              <a:gd name="connsiteX4" fmla="*/ 0 w 421112"/>
              <a:gd name="connsiteY4" fmla="*/ 2664296 h 2664296"/>
              <a:gd name="connsiteX5" fmla="*/ 0 w 421112"/>
              <a:gd name="connsiteY5" fmla="*/ 0 h 2664296"/>
              <a:gd name="connsiteX0" fmla="*/ 0 w 406296"/>
              <a:gd name="connsiteY0" fmla="*/ 0 h 2664296"/>
              <a:gd name="connsiteX1" fmla="*/ 51115 w 406296"/>
              <a:gd name="connsiteY1" fmla="*/ 0 h 2664296"/>
              <a:gd name="connsiteX2" fmla="*/ 167424 w 406296"/>
              <a:gd name="connsiteY2" fmla="*/ 1380074 h 2664296"/>
              <a:gd name="connsiteX3" fmla="*/ 346082 w 406296"/>
              <a:gd name="connsiteY3" fmla="*/ 2664296 h 2664296"/>
              <a:gd name="connsiteX4" fmla="*/ 0 w 406296"/>
              <a:gd name="connsiteY4" fmla="*/ 2664296 h 2664296"/>
              <a:gd name="connsiteX5" fmla="*/ 0 w 406296"/>
              <a:gd name="connsiteY5" fmla="*/ 0 h 2664296"/>
              <a:gd name="connsiteX0" fmla="*/ 0 w 404524"/>
              <a:gd name="connsiteY0" fmla="*/ 0 h 2664296"/>
              <a:gd name="connsiteX1" fmla="*/ 51115 w 404524"/>
              <a:gd name="connsiteY1" fmla="*/ 0 h 2664296"/>
              <a:gd name="connsiteX2" fmla="*/ 167424 w 404524"/>
              <a:gd name="connsiteY2" fmla="*/ 1380074 h 2664296"/>
              <a:gd name="connsiteX3" fmla="*/ 346082 w 404524"/>
              <a:gd name="connsiteY3" fmla="*/ 2664296 h 2664296"/>
              <a:gd name="connsiteX4" fmla="*/ 0 w 404524"/>
              <a:gd name="connsiteY4" fmla="*/ 2664296 h 2664296"/>
              <a:gd name="connsiteX5" fmla="*/ 0 w 404524"/>
              <a:gd name="connsiteY5" fmla="*/ 0 h 2664296"/>
              <a:gd name="connsiteX0" fmla="*/ 0 w 346082"/>
              <a:gd name="connsiteY0" fmla="*/ 0 h 2664296"/>
              <a:gd name="connsiteX1" fmla="*/ 51115 w 346082"/>
              <a:gd name="connsiteY1" fmla="*/ 0 h 2664296"/>
              <a:gd name="connsiteX2" fmla="*/ 167424 w 346082"/>
              <a:gd name="connsiteY2" fmla="*/ 1380074 h 2664296"/>
              <a:gd name="connsiteX3" fmla="*/ 346082 w 346082"/>
              <a:gd name="connsiteY3" fmla="*/ 2664296 h 2664296"/>
              <a:gd name="connsiteX4" fmla="*/ 0 w 346082"/>
              <a:gd name="connsiteY4" fmla="*/ 2664296 h 2664296"/>
              <a:gd name="connsiteX5" fmla="*/ 0 w 346082"/>
              <a:gd name="connsiteY5" fmla="*/ 0 h 2664296"/>
              <a:gd name="connsiteX0" fmla="*/ 0 w 346082"/>
              <a:gd name="connsiteY0" fmla="*/ 0 h 2664296"/>
              <a:gd name="connsiteX1" fmla="*/ 51115 w 346082"/>
              <a:gd name="connsiteY1" fmla="*/ 0 h 2664296"/>
              <a:gd name="connsiteX2" fmla="*/ 167424 w 346082"/>
              <a:gd name="connsiteY2" fmla="*/ 1380074 h 2664296"/>
              <a:gd name="connsiteX3" fmla="*/ 346082 w 346082"/>
              <a:gd name="connsiteY3" fmla="*/ 2664296 h 2664296"/>
              <a:gd name="connsiteX4" fmla="*/ 0 w 346082"/>
              <a:gd name="connsiteY4" fmla="*/ 2664296 h 2664296"/>
              <a:gd name="connsiteX5" fmla="*/ 0 w 346082"/>
              <a:gd name="connsiteY5" fmla="*/ 0 h 2664296"/>
              <a:gd name="connsiteX0" fmla="*/ 0 w 346082"/>
              <a:gd name="connsiteY0" fmla="*/ 33 h 2664329"/>
              <a:gd name="connsiteX1" fmla="*/ 51115 w 346082"/>
              <a:gd name="connsiteY1" fmla="*/ 33 h 2664329"/>
              <a:gd name="connsiteX2" fmla="*/ 167424 w 346082"/>
              <a:gd name="connsiteY2" fmla="*/ 1380107 h 2664329"/>
              <a:gd name="connsiteX3" fmla="*/ 346082 w 346082"/>
              <a:gd name="connsiteY3" fmla="*/ 2664329 h 2664329"/>
              <a:gd name="connsiteX4" fmla="*/ 0 w 346082"/>
              <a:gd name="connsiteY4" fmla="*/ 2664329 h 2664329"/>
              <a:gd name="connsiteX5" fmla="*/ 0 w 346082"/>
              <a:gd name="connsiteY5" fmla="*/ 33 h 2664329"/>
              <a:gd name="connsiteX0" fmla="*/ 0 w 346082"/>
              <a:gd name="connsiteY0" fmla="*/ 34 h 2664330"/>
              <a:gd name="connsiteX1" fmla="*/ 51115 w 346082"/>
              <a:gd name="connsiteY1" fmla="*/ 34 h 2664330"/>
              <a:gd name="connsiteX2" fmla="*/ 167424 w 346082"/>
              <a:gd name="connsiteY2" fmla="*/ 1380108 h 2664330"/>
              <a:gd name="connsiteX3" fmla="*/ 346082 w 346082"/>
              <a:gd name="connsiteY3" fmla="*/ 2664330 h 2664330"/>
              <a:gd name="connsiteX4" fmla="*/ 0 w 346082"/>
              <a:gd name="connsiteY4" fmla="*/ 2664330 h 2664330"/>
              <a:gd name="connsiteX5" fmla="*/ 0 w 346082"/>
              <a:gd name="connsiteY5" fmla="*/ 34 h 2664330"/>
              <a:gd name="connsiteX0" fmla="*/ 0 w 346082"/>
              <a:gd name="connsiteY0" fmla="*/ 8619 h 2672915"/>
              <a:gd name="connsiteX1" fmla="*/ 214878 w 346082"/>
              <a:gd name="connsiteY1" fmla="*/ 25 h 2672915"/>
              <a:gd name="connsiteX2" fmla="*/ 167424 w 346082"/>
              <a:gd name="connsiteY2" fmla="*/ 1388693 h 2672915"/>
              <a:gd name="connsiteX3" fmla="*/ 346082 w 346082"/>
              <a:gd name="connsiteY3" fmla="*/ 2672915 h 2672915"/>
              <a:gd name="connsiteX4" fmla="*/ 0 w 346082"/>
              <a:gd name="connsiteY4" fmla="*/ 2672915 h 2672915"/>
              <a:gd name="connsiteX5" fmla="*/ 0 w 346082"/>
              <a:gd name="connsiteY5" fmla="*/ 8619 h 2672915"/>
              <a:gd name="connsiteX0" fmla="*/ 0 w 346082"/>
              <a:gd name="connsiteY0" fmla="*/ 0 h 2664296"/>
              <a:gd name="connsiteX1" fmla="*/ 214878 w 346082"/>
              <a:gd name="connsiteY1" fmla="*/ 100270 h 2664296"/>
              <a:gd name="connsiteX2" fmla="*/ 167424 w 346082"/>
              <a:gd name="connsiteY2" fmla="*/ 1380074 h 2664296"/>
              <a:gd name="connsiteX3" fmla="*/ 346082 w 346082"/>
              <a:gd name="connsiteY3" fmla="*/ 2664296 h 2664296"/>
              <a:gd name="connsiteX4" fmla="*/ 0 w 346082"/>
              <a:gd name="connsiteY4" fmla="*/ 2664296 h 2664296"/>
              <a:gd name="connsiteX5" fmla="*/ 0 w 346082"/>
              <a:gd name="connsiteY5" fmla="*/ 0 h 2664296"/>
              <a:gd name="connsiteX0" fmla="*/ 0 w 346082"/>
              <a:gd name="connsiteY0" fmla="*/ 0 h 2664296"/>
              <a:gd name="connsiteX1" fmla="*/ 214878 w 346082"/>
              <a:gd name="connsiteY1" fmla="*/ 100270 h 2664296"/>
              <a:gd name="connsiteX2" fmla="*/ 167424 w 346082"/>
              <a:gd name="connsiteY2" fmla="*/ 1380074 h 2664296"/>
              <a:gd name="connsiteX3" fmla="*/ 346082 w 346082"/>
              <a:gd name="connsiteY3" fmla="*/ 2664296 h 2664296"/>
              <a:gd name="connsiteX4" fmla="*/ 0 w 346082"/>
              <a:gd name="connsiteY4" fmla="*/ 2664296 h 2664296"/>
              <a:gd name="connsiteX5" fmla="*/ 0 w 346082"/>
              <a:gd name="connsiteY5" fmla="*/ 0 h 2664296"/>
              <a:gd name="connsiteX0" fmla="*/ 0 w 346082"/>
              <a:gd name="connsiteY0" fmla="*/ 6994 h 2671290"/>
              <a:gd name="connsiteX1" fmla="*/ 204642 w 346082"/>
              <a:gd name="connsiteY1" fmla="*/ 12725 h 2671290"/>
              <a:gd name="connsiteX2" fmla="*/ 167424 w 346082"/>
              <a:gd name="connsiteY2" fmla="*/ 1387068 h 2671290"/>
              <a:gd name="connsiteX3" fmla="*/ 346082 w 346082"/>
              <a:gd name="connsiteY3" fmla="*/ 2671290 h 2671290"/>
              <a:gd name="connsiteX4" fmla="*/ 0 w 346082"/>
              <a:gd name="connsiteY4" fmla="*/ 2671290 h 2671290"/>
              <a:gd name="connsiteX5" fmla="*/ 0 w 346082"/>
              <a:gd name="connsiteY5" fmla="*/ 6994 h 2671290"/>
              <a:gd name="connsiteX0" fmla="*/ 0 w 346082"/>
              <a:gd name="connsiteY0" fmla="*/ 0 h 2664296"/>
              <a:gd name="connsiteX1" fmla="*/ 204642 w 346082"/>
              <a:gd name="connsiteY1" fmla="*/ 5731 h 2664296"/>
              <a:gd name="connsiteX2" fmla="*/ 167424 w 346082"/>
              <a:gd name="connsiteY2" fmla="*/ 1380074 h 2664296"/>
              <a:gd name="connsiteX3" fmla="*/ 346082 w 346082"/>
              <a:gd name="connsiteY3" fmla="*/ 2664296 h 2664296"/>
              <a:gd name="connsiteX4" fmla="*/ 0 w 346082"/>
              <a:gd name="connsiteY4" fmla="*/ 2664296 h 2664296"/>
              <a:gd name="connsiteX5" fmla="*/ 0 w 346082"/>
              <a:gd name="connsiteY5" fmla="*/ 0 h 2664296"/>
              <a:gd name="connsiteX0" fmla="*/ 0 w 346082"/>
              <a:gd name="connsiteY0" fmla="*/ 0 h 2664296"/>
              <a:gd name="connsiteX1" fmla="*/ 204642 w 346082"/>
              <a:gd name="connsiteY1" fmla="*/ 5731 h 2664296"/>
              <a:gd name="connsiteX2" fmla="*/ 167424 w 346082"/>
              <a:gd name="connsiteY2" fmla="*/ 1380074 h 2664296"/>
              <a:gd name="connsiteX3" fmla="*/ 346082 w 346082"/>
              <a:gd name="connsiteY3" fmla="*/ 2664296 h 2664296"/>
              <a:gd name="connsiteX4" fmla="*/ 0 w 346082"/>
              <a:gd name="connsiteY4" fmla="*/ 2664296 h 2664296"/>
              <a:gd name="connsiteX5" fmla="*/ 0 w 346082"/>
              <a:gd name="connsiteY5" fmla="*/ 0 h 2664296"/>
              <a:gd name="connsiteX0" fmla="*/ 0 w 346082"/>
              <a:gd name="connsiteY0" fmla="*/ 3120 h 2667416"/>
              <a:gd name="connsiteX1" fmla="*/ 204642 w 346082"/>
              <a:gd name="connsiteY1" fmla="*/ 256 h 2667416"/>
              <a:gd name="connsiteX2" fmla="*/ 167424 w 346082"/>
              <a:gd name="connsiteY2" fmla="*/ 1383194 h 2667416"/>
              <a:gd name="connsiteX3" fmla="*/ 346082 w 346082"/>
              <a:gd name="connsiteY3" fmla="*/ 2667416 h 2667416"/>
              <a:gd name="connsiteX4" fmla="*/ 0 w 346082"/>
              <a:gd name="connsiteY4" fmla="*/ 2667416 h 2667416"/>
              <a:gd name="connsiteX5" fmla="*/ 0 w 346082"/>
              <a:gd name="connsiteY5" fmla="*/ 3120 h 2667416"/>
              <a:gd name="connsiteX0" fmla="*/ 0 w 351200"/>
              <a:gd name="connsiteY0" fmla="*/ 0 h 2670026"/>
              <a:gd name="connsiteX1" fmla="*/ 209760 w 351200"/>
              <a:gd name="connsiteY1" fmla="*/ 2866 h 2670026"/>
              <a:gd name="connsiteX2" fmla="*/ 172542 w 351200"/>
              <a:gd name="connsiteY2" fmla="*/ 1385804 h 2670026"/>
              <a:gd name="connsiteX3" fmla="*/ 351200 w 351200"/>
              <a:gd name="connsiteY3" fmla="*/ 2670026 h 2670026"/>
              <a:gd name="connsiteX4" fmla="*/ 5118 w 351200"/>
              <a:gd name="connsiteY4" fmla="*/ 2670026 h 2670026"/>
              <a:gd name="connsiteX5" fmla="*/ 0 w 351200"/>
              <a:gd name="connsiteY5" fmla="*/ 0 h 2670026"/>
              <a:gd name="connsiteX0" fmla="*/ 194 w 351394"/>
              <a:gd name="connsiteY0" fmla="*/ 0 h 2670026"/>
              <a:gd name="connsiteX1" fmla="*/ 209954 w 351394"/>
              <a:gd name="connsiteY1" fmla="*/ 2866 h 2670026"/>
              <a:gd name="connsiteX2" fmla="*/ 172736 w 351394"/>
              <a:gd name="connsiteY2" fmla="*/ 1385804 h 2670026"/>
              <a:gd name="connsiteX3" fmla="*/ 351394 w 351394"/>
              <a:gd name="connsiteY3" fmla="*/ 2670026 h 2670026"/>
              <a:gd name="connsiteX4" fmla="*/ 5312 w 351394"/>
              <a:gd name="connsiteY4" fmla="*/ 2670026 h 2670026"/>
              <a:gd name="connsiteX5" fmla="*/ 194 w 351394"/>
              <a:gd name="connsiteY5" fmla="*/ 0 h 2670026"/>
              <a:gd name="connsiteX0" fmla="*/ 194 w 351394"/>
              <a:gd name="connsiteY0" fmla="*/ 0 h 2670026"/>
              <a:gd name="connsiteX1" fmla="*/ 209954 w 351394"/>
              <a:gd name="connsiteY1" fmla="*/ 2866 h 2670026"/>
              <a:gd name="connsiteX2" fmla="*/ 177853 w 351394"/>
              <a:gd name="connsiteY2" fmla="*/ 1351427 h 2670026"/>
              <a:gd name="connsiteX3" fmla="*/ 351394 w 351394"/>
              <a:gd name="connsiteY3" fmla="*/ 2670026 h 2670026"/>
              <a:gd name="connsiteX4" fmla="*/ 5312 w 351394"/>
              <a:gd name="connsiteY4" fmla="*/ 2670026 h 2670026"/>
              <a:gd name="connsiteX5" fmla="*/ 194 w 351394"/>
              <a:gd name="connsiteY5" fmla="*/ 0 h 2670026"/>
              <a:gd name="connsiteX0" fmla="*/ 2744 w 353944"/>
              <a:gd name="connsiteY0" fmla="*/ 0 h 2670026"/>
              <a:gd name="connsiteX1" fmla="*/ 105035 w 353944"/>
              <a:gd name="connsiteY1" fmla="*/ 2866 h 2670026"/>
              <a:gd name="connsiteX2" fmla="*/ 180403 w 353944"/>
              <a:gd name="connsiteY2" fmla="*/ 1351427 h 2670026"/>
              <a:gd name="connsiteX3" fmla="*/ 353944 w 353944"/>
              <a:gd name="connsiteY3" fmla="*/ 2670026 h 2670026"/>
              <a:gd name="connsiteX4" fmla="*/ 7862 w 353944"/>
              <a:gd name="connsiteY4" fmla="*/ 2670026 h 2670026"/>
              <a:gd name="connsiteX5" fmla="*/ 2744 w 353944"/>
              <a:gd name="connsiteY5" fmla="*/ 0 h 2670026"/>
              <a:gd name="connsiteX0" fmla="*/ 2744 w 353944"/>
              <a:gd name="connsiteY0" fmla="*/ 0 h 2670026"/>
              <a:gd name="connsiteX1" fmla="*/ 105035 w 353944"/>
              <a:gd name="connsiteY1" fmla="*/ 2866 h 2670026"/>
              <a:gd name="connsiteX2" fmla="*/ 170167 w 353944"/>
              <a:gd name="connsiteY2" fmla="*/ 1723856 h 2670026"/>
              <a:gd name="connsiteX3" fmla="*/ 353944 w 353944"/>
              <a:gd name="connsiteY3" fmla="*/ 2670026 h 2670026"/>
              <a:gd name="connsiteX4" fmla="*/ 7862 w 353944"/>
              <a:gd name="connsiteY4" fmla="*/ 2670026 h 2670026"/>
              <a:gd name="connsiteX5" fmla="*/ 2744 w 353944"/>
              <a:gd name="connsiteY5" fmla="*/ 0 h 2670026"/>
              <a:gd name="connsiteX0" fmla="*/ 2744 w 287415"/>
              <a:gd name="connsiteY0" fmla="*/ 0 h 2670026"/>
              <a:gd name="connsiteX1" fmla="*/ 105035 w 287415"/>
              <a:gd name="connsiteY1" fmla="*/ 2866 h 2670026"/>
              <a:gd name="connsiteX2" fmla="*/ 170167 w 287415"/>
              <a:gd name="connsiteY2" fmla="*/ 1723856 h 2670026"/>
              <a:gd name="connsiteX3" fmla="*/ 287415 w 287415"/>
              <a:gd name="connsiteY3" fmla="*/ 2670026 h 2670026"/>
              <a:gd name="connsiteX4" fmla="*/ 7862 w 287415"/>
              <a:gd name="connsiteY4" fmla="*/ 2670026 h 2670026"/>
              <a:gd name="connsiteX5" fmla="*/ 2744 w 287415"/>
              <a:gd name="connsiteY5" fmla="*/ 0 h 2670026"/>
              <a:gd name="connsiteX0" fmla="*/ 2744 w 287415"/>
              <a:gd name="connsiteY0" fmla="*/ 1094 h 2667651"/>
              <a:gd name="connsiteX1" fmla="*/ 105035 w 287415"/>
              <a:gd name="connsiteY1" fmla="*/ 491 h 2667651"/>
              <a:gd name="connsiteX2" fmla="*/ 170167 w 287415"/>
              <a:gd name="connsiteY2" fmla="*/ 1721481 h 2667651"/>
              <a:gd name="connsiteX3" fmla="*/ 287415 w 287415"/>
              <a:gd name="connsiteY3" fmla="*/ 2667651 h 2667651"/>
              <a:gd name="connsiteX4" fmla="*/ 7862 w 287415"/>
              <a:gd name="connsiteY4" fmla="*/ 2667651 h 2667651"/>
              <a:gd name="connsiteX5" fmla="*/ 2744 w 287415"/>
              <a:gd name="connsiteY5" fmla="*/ 1094 h 2667651"/>
              <a:gd name="connsiteX0" fmla="*/ 1225 w 285896"/>
              <a:gd name="connsiteY0" fmla="*/ 1241 h 2667798"/>
              <a:gd name="connsiteX1" fmla="*/ 103516 w 285896"/>
              <a:gd name="connsiteY1" fmla="*/ 638 h 2667798"/>
              <a:gd name="connsiteX2" fmla="*/ 168648 w 285896"/>
              <a:gd name="connsiteY2" fmla="*/ 1721628 h 2667798"/>
              <a:gd name="connsiteX3" fmla="*/ 285896 w 285896"/>
              <a:gd name="connsiteY3" fmla="*/ 2667798 h 2667798"/>
              <a:gd name="connsiteX4" fmla="*/ 6343 w 285896"/>
              <a:gd name="connsiteY4" fmla="*/ 2667798 h 2667798"/>
              <a:gd name="connsiteX5" fmla="*/ 1225 w 285896"/>
              <a:gd name="connsiteY5" fmla="*/ 1241 h 2667798"/>
              <a:gd name="connsiteX0" fmla="*/ 1225 w 285896"/>
              <a:gd name="connsiteY0" fmla="*/ 1241 h 2667798"/>
              <a:gd name="connsiteX1" fmla="*/ 103516 w 285896"/>
              <a:gd name="connsiteY1" fmla="*/ 638 h 2667798"/>
              <a:gd name="connsiteX2" fmla="*/ 168648 w 285896"/>
              <a:gd name="connsiteY2" fmla="*/ 1721628 h 2667798"/>
              <a:gd name="connsiteX3" fmla="*/ 285896 w 285896"/>
              <a:gd name="connsiteY3" fmla="*/ 2667798 h 2667798"/>
              <a:gd name="connsiteX4" fmla="*/ 6343 w 285896"/>
              <a:gd name="connsiteY4" fmla="*/ 2667798 h 2667798"/>
              <a:gd name="connsiteX5" fmla="*/ 1225 w 285896"/>
              <a:gd name="connsiteY5" fmla="*/ 1241 h 2667798"/>
              <a:gd name="connsiteX0" fmla="*/ 15 w 284686"/>
              <a:gd name="connsiteY0" fmla="*/ 603 h 2667160"/>
              <a:gd name="connsiteX1" fmla="*/ 102306 w 284686"/>
              <a:gd name="connsiteY1" fmla="*/ 0 h 2667160"/>
              <a:gd name="connsiteX2" fmla="*/ 167438 w 284686"/>
              <a:gd name="connsiteY2" fmla="*/ 1720990 h 2667160"/>
              <a:gd name="connsiteX3" fmla="*/ 284686 w 284686"/>
              <a:gd name="connsiteY3" fmla="*/ 2667160 h 2667160"/>
              <a:gd name="connsiteX4" fmla="*/ 5133 w 284686"/>
              <a:gd name="connsiteY4" fmla="*/ 2667160 h 2667160"/>
              <a:gd name="connsiteX5" fmla="*/ 15 w 284686"/>
              <a:gd name="connsiteY5" fmla="*/ 603 h 2667160"/>
              <a:gd name="connsiteX0" fmla="*/ 15 w 284686"/>
              <a:gd name="connsiteY0" fmla="*/ 603 h 2667160"/>
              <a:gd name="connsiteX1" fmla="*/ 103545 w 284686"/>
              <a:gd name="connsiteY1" fmla="*/ 0 h 2667160"/>
              <a:gd name="connsiteX2" fmla="*/ 167438 w 284686"/>
              <a:gd name="connsiteY2" fmla="*/ 1720990 h 2667160"/>
              <a:gd name="connsiteX3" fmla="*/ 284686 w 284686"/>
              <a:gd name="connsiteY3" fmla="*/ 2667160 h 2667160"/>
              <a:gd name="connsiteX4" fmla="*/ 5133 w 284686"/>
              <a:gd name="connsiteY4" fmla="*/ 2667160 h 2667160"/>
              <a:gd name="connsiteX5" fmla="*/ 15 w 284686"/>
              <a:gd name="connsiteY5" fmla="*/ 603 h 2667160"/>
              <a:gd name="connsiteX0" fmla="*/ 15 w 284686"/>
              <a:gd name="connsiteY0" fmla="*/ 603 h 2667160"/>
              <a:gd name="connsiteX1" fmla="*/ 103545 w 284686"/>
              <a:gd name="connsiteY1" fmla="*/ 0 h 2667160"/>
              <a:gd name="connsiteX2" fmla="*/ 167438 w 284686"/>
              <a:gd name="connsiteY2" fmla="*/ 1720990 h 2667160"/>
              <a:gd name="connsiteX3" fmla="*/ 284686 w 284686"/>
              <a:gd name="connsiteY3" fmla="*/ 2667160 h 2667160"/>
              <a:gd name="connsiteX4" fmla="*/ 5133 w 284686"/>
              <a:gd name="connsiteY4" fmla="*/ 2667160 h 2667160"/>
              <a:gd name="connsiteX5" fmla="*/ 15 w 284686"/>
              <a:gd name="connsiteY5" fmla="*/ 603 h 2667160"/>
              <a:gd name="connsiteX0" fmla="*/ 15 w 284686"/>
              <a:gd name="connsiteY0" fmla="*/ 0 h 2667944"/>
              <a:gd name="connsiteX1" fmla="*/ 103545 w 284686"/>
              <a:gd name="connsiteY1" fmla="*/ 784 h 2667944"/>
              <a:gd name="connsiteX2" fmla="*/ 167438 w 284686"/>
              <a:gd name="connsiteY2" fmla="*/ 1721774 h 2667944"/>
              <a:gd name="connsiteX3" fmla="*/ 284686 w 284686"/>
              <a:gd name="connsiteY3" fmla="*/ 2667944 h 2667944"/>
              <a:gd name="connsiteX4" fmla="*/ 5133 w 284686"/>
              <a:gd name="connsiteY4" fmla="*/ 2667944 h 2667944"/>
              <a:gd name="connsiteX5" fmla="*/ 15 w 284686"/>
              <a:gd name="connsiteY5" fmla="*/ 0 h 2667944"/>
              <a:gd name="connsiteX0" fmla="*/ 14 w 284685"/>
              <a:gd name="connsiteY0" fmla="*/ 604 h 2668548"/>
              <a:gd name="connsiteX1" fmla="*/ 104783 w 284685"/>
              <a:gd name="connsiteY1" fmla="*/ 0 h 2668548"/>
              <a:gd name="connsiteX2" fmla="*/ 167437 w 284685"/>
              <a:gd name="connsiteY2" fmla="*/ 1722378 h 2668548"/>
              <a:gd name="connsiteX3" fmla="*/ 284685 w 284685"/>
              <a:gd name="connsiteY3" fmla="*/ 2668548 h 2668548"/>
              <a:gd name="connsiteX4" fmla="*/ 5132 w 284685"/>
              <a:gd name="connsiteY4" fmla="*/ 2668548 h 2668548"/>
              <a:gd name="connsiteX5" fmla="*/ 14 w 284685"/>
              <a:gd name="connsiteY5" fmla="*/ 604 h 2668548"/>
              <a:gd name="connsiteX0" fmla="*/ 14 w 284685"/>
              <a:gd name="connsiteY0" fmla="*/ 0 h 2667944"/>
              <a:gd name="connsiteX1" fmla="*/ 103543 w 284685"/>
              <a:gd name="connsiteY1" fmla="*/ 1477 h 2667944"/>
              <a:gd name="connsiteX2" fmla="*/ 167437 w 284685"/>
              <a:gd name="connsiteY2" fmla="*/ 1721774 h 2667944"/>
              <a:gd name="connsiteX3" fmla="*/ 284685 w 284685"/>
              <a:gd name="connsiteY3" fmla="*/ 2667944 h 2667944"/>
              <a:gd name="connsiteX4" fmla="*/ 5132 w 284685"/>
              <a:gd name="connsiteY4" fmla="*/ 2667944 h 2667944"/>
              <a:gd name="connsiteX5" fmla="*/ 14 w 284685"/>
              <a:gd name="connsiteY5" fmla="*/ 0 h 2667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4685" h="2667944">
                <a:moveTo>
                  <a:pt x="14" y="0"/>
                </a:moveTo>
                <a:cubicBezTo>
                  <a:pt x="-1407" y="522"/>
                  <a:pt x="104841" y="1648"/>
                  <a:pt x="103543" y="1477"/>
                </a:cubicBezTo>
                <a:cubicBezTo>
                  <a:pt x="105008" y="1992"/>
                  <a:pt x="137247" y="1277363"/>
                  <a:pt x="167437" y="1721774"/>
                </a:cubicBezTo>
                <a:cubicBezTo>
                  <a:pt x="197627" y="2166185"/>
                  <a:pt x="281353" y="2667945"/>
                  <a:pt x="284685" y="2667944"/>
                </a:cubicBezTo>
                <a:lnTo>
                  <a:pt x="5132" y="2667944"/>
                </a:lnTo>
                <a:lnTo>
                  <a:pt x="14" y="0"/>
                </a:lnTo>
                <a:close/>
              </a:path>
            </a:pathLst>
          </a:custGeom>
          <a:solidFill>
            <a:srgbClr val="97BF0D"/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21" name="Organigramme : Délai 20"/>
          <p:cNvSpPr/>
          <p:nvPr/>
        </p:nvSpPr>
        <p:spPr>
          <a:xfrm flipH="1" flipV="1">
            <a:off x="8928000" y="0"/>
            <a:ext cx="216000" cy="5561795"/>
          </a:xfrm>
          <a:custGeom>
            <a:avLst/>
            <a:gdLst>
              <a:gd name="connsiteX0" fmla="*/ 0 w 395536"/>
              <a:gd name="connsiteY0" fmla="*/ 0 h 5580062"/>
              <a:gd name="connsiteX1" fmla="*/ 197768 w 395536"/>
              <a:gd name="connsiteY1" fmla="*/ 0 h 5580062"/>
              <a:gd name="connsiteX2" fmla="*/ 395536 w 395536"/>
              <a:gd name="connsiteY2" fmla="*/ 2790031 h 5580062"/>
              <a:gd name="connsiteX3" fmla="*/ 197768 w 395536"/>
              <a:gd name="connsiteY3" fmla="*/ 5580062 h 5580062"/>
              <a:gd name="connsiteX4" fmla="*/ 0 w 395536"/>
              <a:gd name="connsiteY4" fmla="*/ 5580062 h 5580062"/>
              <a:gd name="connsiteX5" fmla="*/ 0 w 395536"/>
              <a:gd name="connsiteY5" fmla="*/ 0 h 5580062"/>
              <a:gd name="connsiteX0" fmla="*/ 0 w 397865"/>
              <a:gd name="connsiteY0" fmla="*/ 0 h 5580062"/>
              <a:gd name="connsiteX1" fmla="*/ 197768 w 397865"/>
              <a:gd name="connsiteY1" fmla="*/ 0 h 5580062"/>
              <a:gd name="connsiteX2" fmla="*/ 395536 w 397865"/>
              <a:gd name="connsiteY2" fmla="*/ 2790031 h 5580062"/>
              <a:gd name="connsiteX3" fmla="*/ 197768 w 397865"/>
              <a:gd name="connsiteY3" fmla="*/ 5580062 h 5580062"/>
              <a:gd name="connsiteX4" fmla="*/ 0 w 397865"/>
              <a:gd name="connsiteY4" fmla="*/ 5580062 h 5580062"/>
              <a:gd name="connsiteX5" fmla="*/ 0 w 397865"/>
              <a:gd name="connsiteY5" fmla="*/ 0 h 5580062"/>
              <a:gd name="connsiteX0" fmla="*/ 0 w 283060"/>
              <a:gd name="connsiteY0" fmla="*/ 0 h 5580062"/>
              <a:gd name="connsiteX1" fmla="*/ 197768 w 283060"/>
              <a:gd name="connsiteY1" fmla="*/ 0 h 5580062"/>
              <a:gd name="connsiteX2" fmla="*/ 267717 w 283060"/>
              <a:gd name="connsiteY2" fmla="*/ 3615940 h 5580062"/>
              <a:gd name="connsiteX3" fmla="*/ 197768 w 283060"/>
              <a:gd name="connsiteY3" fmla="*/ 5580062 h 5580062"/>
              <a:gd name="connsiteX4" fmla="*/ 0 w 283060"/>
              <a:gd name="connsiteY4" fmla="*/ 5580062 h 5580062"/>
              <a:gd name="connsiteX5" fmla="*/ 0 w 283060"/>
              <a:gd name="connsiteY5" fmla="*/ 0 h 5580062"/>
              <a:gd name="connsiteX0" fmla="*/ 0 w 317728"/>
              <a:gd name="connsiteY0" fmla="*/ 0 h 5580062"/>
              <a:gd name="connsiteX1" fmla="*/ 197768 w 317728"/>
              <a:gd name="connsiteY1" fmla="*/ 0 h 5580062"/>
              <a:gd name="connsiteX2" fmla="*/ 267717 w 317728"/>
              <a:gd name="connsiteY2" fmla="*/ 3615940 h 5580062"/>
              <a:gd name="connsiteX3" fmla="*/ 197768 w 317728"/>
              <a:gd name="connsiteY3" fmla="*/ 5580062 h 5580062"/>
              <a:gd name="connsiteX4" fmla="*/ 0 w 317728"/>
              <a:gd name="connsiteY4" fmla="*/ 5580062 h 5580062"/>
              <a:gd name="connsiteX5" fmla="*/ 0 w 317728"/>
              <a:gd name="connsiteY5" fmla="*/ 0 h 5580062"/>
              <a:gd name="connsiteX0" fmla="*/ 0 w 417499"/>
              <a:gd name="connsiteY0" fmla="*/ 0 h 5580062"/>
              <a:gd name="connsiteX1" fmla="*/ 197768 w 417499"/>
              <a:gd name="connsiteY1" fmla="*/ 0 h 5580062"/>
              <a:gd name="connsiteX2" fmla="*/ 267717 w 417499"/>
              <a:gd name="connsiteY2" fmla="*/ 3615940 h 5580062"/>
              <a:gd name="connsiteX3" fmla="*/ 384581 w 417499"/>
              <a:gd name="connsiteY3" fmla="*/ 5580062 h 5580062"/>
              <a:gd name="connsiteX4" fmla="*/ 0 w 417499"/>
              <a:gd name="connsiteY4" fmla="*/ 5580062 h 5580062"/>
              <a:gd name="connsiteX5" fmla="*/ 0 w 417499"/>
              <a:gd name="connsiteY5" fmla="*/ 0 h 5580062"/>
              <a:gd name="connsiteX0" fmla="*/ 0 w 419769"/>
              <a:gd name="connsiteY0" fmla="*/ 0 h 5580062"/>
              <a:gd name="connsiteX1" fmla="*/ 197768 w 419769"/>
              <a:gd name="connsiteY1" fmla="*/ 0 h 5580062"/>
              <a:gd name="connsiteX2" fmla="*/ 267717 w 419769"/>
              <a:gd name="connsiteY2" fmla="*/ 3615940 h 5580062"/>
              <a:gd name="connsiteX3" fmla="*/ 384581 w 419769"/>
              <a:gd name="connsiteY3" fmla="*/ 5580062 h 5580062"/>
              <a:gd name="connsiteX4" fmla="*/ 0 w 419769"/>
              <a:gd name="connsiteY4" fmla="*/ 5580062 h 5580062"/>
              <a:gd name="connsiteX5" fmla="*/ 0 w 419769"/>
              <a:gd name="connsiteY5" fmla="*/ 0 h 5580062"/>
              <a:gd name="connsiteX0" fmla="*/ 0 w 411593"/>
              <a:gd name="connsiteY0" fmla="*/ 0 h 5580062"/>
              <a:gd name="connsiteX1" fmla="*/ 197768 w 411593"/>
              <a:gd name="connsiteY1" fmla="*/ 0 h 5580062"/>
              <a:gd name="connsiteX2" fmla="*/ 189059 w 411593"/>
              <a:gd name="connsiteY2" fmla="*/ 2495062 h 5580062"/>
              <a:gd name="connsiteX3" fmla="*/ 384581 w 411593"/>
              <a:gd name="connsiteY3" fmla="*/ 5580062 h 5580062"/>
              <a:gd name="connsiteX4" fmla="*/ 0 w 411593"/>
              <a:gd name="connsiteY4" fmla="*/ 5580062 h 5580062"/>
              <a:gd name="connsiteX5" fmla="*/ 0 w 411593"/>
              <a:gd name="connsiteY5" fmla="*/ 0 h 5580062"/>
              <a:gd name="connsiteX0" fmla="*/ 0 w 410187"/>
              <a:gd name="connsiteY0" fmla="*/ 9832 h 5589894"/>
              <a:gd name="connsiteX1" fmla="*/ 197768 w 410187"/>
              <a:gd name="connsiteY1" fmla="*/ 0 h 5589894"/>
              <a:gd name="connsiteX2" fmla="*/ 189059 w 410187"/>
              <a:gd name="connsiteY2" fmla="*/ 2504894 h 5589894"/>
              <a:gd name="connsiteX3" fmla="*/ 384581 w 410187"/>
              <a:gd name="connsiteY3" fmla="*/ 5589894 h 5589894"/>
              <a:gd name="connsiteX4" fmla="*/ 0 w 410187"/>
              <a:gd name="connsiteY4" fmla="*/ 5589894 h 5589894"/>
              <a:gd name="connsiteX5" fmla="*/ 0 w 410187"/>
              <a:gd name="connsiteY5" fmla="*/ 9832 h 5589894"/>
              <a:gd name="connsiteX0" fmla="*/ 0 w 410187"/>
              <a:gd name="connsiteY0" fmla="*/ 9832 h 5589894"/>
              <a:gd name="connsiteX1" fmla="*/ 197768 w 410187"/>
              <a:gd name="connsiteY1" fmla="*/ 0 h 5589894"/>
              <a:gd name="connsiteX2" fmla="*/ 189059 w 410187"/>
              <a:gd name="connsiteY2" fmla="*/ 2504894 h 5589894"/>
              <a:gd name="connsiteX3" fmla="*/ 384581 w 410187"/>
              <a:gd name="connsiteY3" fmla="*/ 5589894 h 5589894"/>
              <a:gd name="connsiteX4" fmla="*/ 0 w 410187"/>
              <a:gd name="connsiteY4" fmla="*/ 5589894 h 5589894"/>
              <a:gd name="connsiteX5" fmla="*/ 0 w 410187"/>
              <a:gd name="connsiteY5" fmla="*/ 9832 h 5589894"/>
              <a:gd name="connsiteX0" fmla="*/ 0 w 410187"/>
              <a:gd name="connsiteY0" fmla="*/ 9832 h 5589894"/>
              <a:gd name="connsiteX1" fmla="*/ 197768 w 410187"/>
              <a:gd name="connsiteY1" fmla="*/ 0 h 5589894"/>
              <a:gd name="connsiteX2" fmla="*/ 189059 w 410187"/>
              <a:gd name="connsiteY2" fmla="*/ 2504894 h 5589894"/>
              <a:gd name="connsiteX3" fmla="*/ 384581 w 410187"/>
              <a:gd name="connsiteY3" fmla="*/ 5589894 h 5589894"/>
              <a:gd name="connsiteX4" fmla="*/ 0 w 410187"/>
              <a:gd name="connsiteY4" fmla="*/ 5589894 h 5589894"/>
              <a:gd name="connsiteX5" fmla="*/ 0 w 410187"/>
              <a:gd name="connsiteY5" fmla="*/ 9832 h 5589894"/>
              <a:gd name="connsiteX0" fmla="*/ 0 w 410187"/>
              <a:gd name="connsiteY0" fmla="*/ 285 h 5580347"/>
              <a:gd name="connsiteX1" fmla="*/ 197768 w 410187"/>
              <a:gd name="connsiteY1" fmla="*/ 19949 h 5580347"/>
              <a:gd name="connsiteX2" fmla="*/ 189059 w 410187"/>
              <a:gd name="connsiteY2" fmla="*/ 2495347 h 5580347"/>
              <a:gd name="connsiteX3" fmla="*/ 384581 w 410187"/>
              <a:gd name="connsiteY3" fmla="*/ 5580347 h 5580347"/>
              <a:gd name="connsiteX4" fmla="*/ 0 w 410187"/>
              <a:gd name="connsiteY4" fmla="*/ 5580347 h 5580347"/>
              <a:gd name="connsiteX5" fmla="*/ 0 w 410187"/>
              <a:gd name="connsiteY5" fmla="*/ 285 h 5580347"/>
              <a:gd name="connsiteX0" fmla="*/ 0 w 410187"/>
              <a:gd name="connsiteY0" fmla="*/ 9833 h 5560398"/>
              <a:gd name="connsiteX1" fmla="*/ 197768 w 410187"/>
              <a:gd name="connsiteY1" fmla="*/ 0 h 5560398"/>
              <a:gd name="connsiteX2" fmla="*/ 189059 w 410187"/>
              <a:gd name="connsiteY2" fmla="*/ 2475398 h 5560398"/>
              <a:gd name="connsiteX3" fmla="*/ 384581 w 410187"/>
              <a:gd name="connsiteY3" fmla="*/ 5560398 h 5560398"/>
              <a:gd name="connsiteX4" fmla="*/ 0 w 410187"/>
              <a:gd name="connsiteY4" fmla="*/ 5560398 h 5560398"/>
              <a:gd name="connsiteX5" fmla="*/ 0 w 410187"/>
              <a:gd name="connsiteY5" fmla="*/ 9833 h 5560398"/>
              <a:gd name="connsiteX0" fmla="*/ 0 w 410187"/>
              <a:gd name="connsiteY0" fmla="*/ 982 h 5561072"/>
              <a:gd name="connsiteX1" fmla="*/ 197768 w 410187"/>
              <a:gd name="connsiteY1" fmla="*/ 674 h 5561072"/>
              <a:gd name="connsiteX2" fmla="*/ 189059 w 410187"/>
              <a:gd name="connsiteY2" fmla="*/ 2476072 h 5561072"/>
              <a:gd name="connsiteX3" fmla="*/ 384581 w 410187"/>
              <a:gd name="connsiteY3" fmla="*/ 5561072 h 5561072"/>
              <a:gd name="connsiteX4" fmla="*/ 0 w 410187"/>
              <a:gd name="connsiteY4" fmla="*/ 5561072 h 5561072"/>
              <a:gd name="connsiteX5" fmla="*/ 0 w 410187"/>
              <a:gd name="connsiteY5" fmla="*/ 982 h 5561072"/>
              <a:gd name="connsiteX0" fmla="*/ 2 w 410189"/>
              <a:gd name="connsiteY0" fmla="*/ 308 h 5560398"/>
              <a:gd name="connsiteX1" fmla="*/ 197770 w 410189"/>
              <a:gd name="connsiteY1" fmla="*/ 0 h 5560398"/>
              <a:gd name="connsiteX2" fmla="*/ 189061 w 410189"/>
              <a:gd name="connsiteY2" fmla="*/ 2475398 h 5560398"/>
              <a:gd name="connsiteX3" fmla="*/ 384583 w 410189"/>
              <a:gd name="connsiteY3" fmla="*/ 5560398 h 5560398"/>
              <a:gd name="connsiteX4" fmla="*/ 2 w 410189"/>
              <a:gd name="connsiteY4" fmla="*/ 5560398 h 5560398"/>
              <a:gd name="connsiteX5" fmla="*/ 2 w 410189"/>
              <a:gd name="connsiteY5" fmla="*/ 308 h 5560398"/>
              <a:gd name="connsiteX0" fmla="*/ 2 w 410189"/>
              <a:gd name="connsiteY0" fmla="*/ 308 h 5560398"/>
              <a:gd name="connsiteX1" fmla="*/ 197770 w 410189"/>
              <a:gd name="connsiteY1" fmla="*/ 0 h 5560398"/>
              <a:gd name="connsiteX2" fmla="*/ 189061 w 410189"/>
              <a:gd name="connsiteY2" fmla="*/ 2475398 h 5560398"/>
              <a:gd name="connsiteX3" fmla="*/ 384583 w 410189"/>
              <a:gd name="connsiteY3" fmla="*/ 5560398 h 5560398"/>
              <a:gd name="connsiteX4" fmla="*/ 2 w 410189"/>
              <a:gd name="connsiteY4" fmla="*/ 5560398 h 5560398"/>
              <a:gd name="connsiteX5" fmla="*/ 2 w 410189"/>
              <a:gd name="connsiteY5" fmla="*/ 308 h 5560398"/>
              <a:gd name="connsiteX0" fmla="*/ 2 w 410189"/>
              <a:gd name="connsiteY0" fmla="*/ 5070 h 5565160"/>
              <a:gd name="connsiteX1" fmla="*/ 197770 w 410189"/>
              <a:gd name="connsiteY1" fmla="*/ 0 h 5565160"/>
              <a:gd name="connsiteX2" fmla="*/ 189061 w 410189"/>
              <a:gd name="connsiteY2" fmla="*/ 2480160 h 5565160"/>
              <a:gd name="connsiteX3" fmla="*/ 384583 w 410189"/>
              <a:gd name="connsiteY3" fmla="*/ 5565160 h 5565160"/>
              <a:gd name="connsiteX4" fmla="*/ 2 w 410189"/>
              <a:gd name="connsiteY4" fmla="*/ 5565160 h 5565160"/>
              <a:gd name="connsiteX5" fmla="*/ 2 w 410189"/>
              <a:gd name="connsiteY5" fmla="*/ 5070 h 5565160"/>
              <a:gd name="connsiteX0" fmla="*/ 2 w 384583"/>
              <a:gd name="connsiteY0" fmla="*/ 5070 h 5565160"/>
              <a:gd name="connsiteX1" fmla="*/ 197770 w 384583"/>
              <a:gd name="connsiteY1" fmla="*/ 0 h 5565160"/>
              <a:gd name="connsiteX2" fmla="*/ 189061 w 384583"/>
              <a:gd name="connsiteY2" fmla="*/ 2480160 h 5565160"/>
              <a:gd name="connsiteX3" fmla="*/ 384583 w 384583"/>
              <a:gd name="connsiteY3" fmla="*/ 5565160 h 5565160"/>
              <a:gd name="connsiteX4" fmla="*/ 2 w 384583"/>
              <a:gd name="connsiteY4" fmla="*/ 5565160 h 5565160"/>
              <a:gd name="connsiteX5" fmla="*/ 2 w 384583"/>
              <a:gd name="connsiteY5" fmla="*/ 5070 h 5565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4583" h="5565160">
                <a:moveTo>
                  <a:pt x="2" y="5070"/>
                </a:moveTo>
                <a:cubicBezTo>
                  <a:pt x="-750" y="6555"/>
                  <a:pt x="200673" y="3277"/>
                  <a:pt x="197770" y="0"/>
                </a:cubicBezTo>
                <a:cubicBezTo>
                  <a:pt x="202987" y="0"/>
                  <a:pt x="157926" y="1552633"/>
                  <a:pt x="189061" y="2480160"/>
                </a:cubicBezTo>
                <a:cubicBezTo>
                  <a:pt x="220196" y="3407687"/>
                  <a:pt x="381888" y="5565160"/>
                  <a:pt x="384583" y="5565160"/>
                </a:cubicBezTo>
                <a:lnTo>
                  <a:pt x="2" y="5565160"/>
                </a:lnTo>
                <a:lnTo>
                  <a:pt x="2" y="5070"/>
                </a:lnTo>
                <a:close/>
              </a:path>
            </a:pathLst>
          </a:custGeom>
          <a:solidFill>
            <a:srgbClr val="97BF0D"/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97286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9388" y="1773238"/>
            <a:ext cx="8785225" cy="4392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97288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1774145" y="231031"/>
            <a:ext cx="691197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fr-FR" dirty="0"/>
              <a:t>Cliquez pour modifier le style du    titre</a:t>
            </a:r>
          </a:p>
        </p:txBody>
      </p:sp>
      <p:sp>
        <p:nvSpPr>
          <p:cNvPr id="97289" name="Rectangle 9"/>
          <p:cNvSpPr>
            <a:spLocks noChangeArrowheads="1"/>
          </p:cNvSpPr>
          <p:nvPr/>
        </p:nvSpPr>
        <p:spPr bwMode="auto">
          <a:xfrm>
            <a:off x="5148064" y="6626969"/>
            <a:ext cx="3573661" cy="469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 eaLnBrk="1" hangingPunct="1"/>
            <a:r>
              <a:rPr lang="fr-FR" sz="1000" b="1" dirty="0">
                <a:solidFill>
                  <a:schemeClr val="bg1"/>
                </a:solidFill>
                <a:latin typeface="Palatino Linotype" pitchFamily="18" charset="0"/>
              </a:rPr>
              <a:t>GBOV – FRM Workshop –  18th May 2026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5" y="137356"/>
            <a:ext cx="144000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259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92" r:id="rId2"/>
    <p:sldLayoutId id="2147483695" r:id="rId3"/>
    <p:sldLayoutId id="2147483696" r:id="rId4"/>
    <p:sldLayoutId id="2147483697" r:id="rId5"/>
    <p:sldLayoutId id="2147483699" r:id="rId6"/>
    <p:sldLayoutId id="2147483680" r:id="rId7"/>
    <p:sldLayoutId id="2147483683" r:id="rId8"/>
    <p:sldLayoutId id="2147483684" r:id="rId9"/>
    <p:sldLayoutId id="2147483691" r:id="rId10"/>
    <p:sldLayoutId id="2147483687" r:id="rId11"/>
    <p:sldLayoutId id="2147483688" r:id="rId12"/>
    <p:sldLayoutId id="2147483689" r:id="rId13"/>
    <p:sldLayoutId id="2147483700" r:id="rId14"/>
  </p:sldLayoutIdLst>
  <p:transition/>
  <p:hf sldNum="0" hdr="0" dt="0"/>
  <p:txStyles>
    <p:titleStyle>
      <a:lvl1pPr algn="r" rtl="0" fontAlgn="base">
        <a:spcBef>
          <a:spcPct val="0"/>
        </a:spcBef>
        <a:spcAft>
          <a:spcPct val="0"/>
        </a:spcAft>
        <a:defRPr sz="2400" b="1" i="1">
          <a:solidFill>
            <a:srgbClr val="00759E"/>
          </a:solidFill>
          <a:latin typeface="Ebrima" pitchFamily="2" charset="0"/>
          <a:ea typeface="Ebrima" pitchFamily="2" charset="0"/>
          <a:cs typeface="Ebrima" pitchFamily="2" charset="0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00759E"/>
          </a:solidFill>
          <a:latin typeface="Palatino Linotype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00759E"/>
          </a:solidFill>
          <a:latin typeface="Palatino Linotype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00759E"/>
          </a:solidFill>
          <a:latin typeface="Palatino Linotype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00759E"/>
          </a:solidFill>
          <a:latin typeface="Palatino Linotype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00759E"/>
          </a:solidFill>
          <a:latin typeface="Palatino Linotype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00759E"/>
          </a:solidFill>
          <a:latin typeface="Palatino Linotype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00759E"/>
          </a:solidFill>
          <a:latin typeface="Palatino Linotype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00759E"/>
          </a:solidFill>
          <a:latin typeface="Palatino Linotype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defRPr sz="2400" b="1">
          <a:solidFill>
            <a:srgbClr val="00759E"/>
          </a:solidFill>
          <a:latin typeface="Ebrima" pitchFamily="2" charset="0"/>
          <a:ea typeface="Ebrima" pitchFamily="2" charset="0"/>
          <a:cs typeface="Ebrima" pitchFamily="2" charset="0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97BF0D"/>
        </a:buClr>
        <a:buSzPct val="75000"/>
        <a:buFont typeface="Wingdings" pitchFamily="2" charset="2"/>
        <a:buChar char="v"/>
        <a:defRPr sz="2000">
          <a:solidFill>
            <a:srgbClr val="4D4D4D"/>
          </a:solidFill>
          <a:latin typeface="Ebrima" pitchFamily="2" charset="0"/>
          <a:ea typeface="Ebrima" pitchFamily="2" charset="0"/>
          <a:cs typeface="Ebrima" pitchFamily="2" charset="0"/>
        </a:defRPr>
      </a:lvl2pPr>
      <a:lvl3pPr marL="1176338" indent="-261938" algn="l" rtl="0" fontAlgn="base">
        <a:spcBef>
          <a:spcPct val="20000"/>
        </a:spcBef>
        <a:spcAft>
          <a:spcPct val="0"/>
        </a:spcAft>
        <a:buClr>
          <a:srgbClr val="4D4D4D"/>
        </a:buClr>
        <a:buSzPct val="80000"/>
        <a:buFont typeface="Wingdings" pitchFamily="2" charset="2"/>
        <a:buChar char="ü"/>
        <a:defRPr sz="2000">
          <a:solidFill>
            <a:srgbClr val="4D4D4D"/>
          </a:solidFill>
          <a:latin typeface="Ebrima" pitchFamily="2" charset="0"/>
          <a:ea typeface="Ebrima" pitchFamily="2" charset="0"/>
          <a:cs typeface="Ebrima" pitchFamily="2" charset="0"/>
        </a:defRPr>
      </a:lvl3pPr>
      <a:lvl4pPr marL="1658938" indent="-228600" algn="l" rtl="0" fontAlgn="base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Ebrima" pitchFamily="2" charset="0"/>
          <a:ea typeface="Ebrima" pitchFamily="2" charset="0"/>
          <a:cs typeface="Ebrima" pitchFamily="2" charset="0"/>
        </a:defRPr>
      </a:lvl4pPr>
      <a:lvl5pPr marL="2066925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Ebrima" pitchFamily="2" charset="0"/>
          <a:ea typeface="Ebrima" pitchFamily="2" charset="0"/>
          <a:cs typeface="Ebrima" pitchFamily="2" charset="0"/>
        </a:defRPr>
      </a:lvl5pPr>
      <a:lvl6pPr marL="2524125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81325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38525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95725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4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hyperlink" Target="https://gbov.land.copernicus.eu/" TargetMode="External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6.png"/><Relationship Id="rId4" Type="http://schemas.openxmlformats.org/officeDocument/2006/relationships/image" Target="../media/image28.png"/><Relationship Id="rId9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hyperlink" Target="https://doi.org/10.1111/2041-210X.14199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jpeg"/><Relationship Id="rId9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hyperlink" Target="https://gbov.land.copernicus.eu/products" TargetMode="Externa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3568" y="2207999"/>
            <a:ext cx="7772400" cy="1420350"/>
          </a:xfrm>
        </p:spPr>
        <p:txBody>
          <a:bodyPr/>
          <a:lstStyle/>
          <a:p>
            <a:pPr algn="ctr"/>
            <a:r>
              <a:rPr lang="en-GB" cap="none" noProof="0" dirty="0"/>
              <a:t>Ground-Based Observation For Validation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509428" y="2669650"/>
            <a:ext cx="6120680" cy="1500187"/>
          </a:xfrm>
        </p:spPr>
        <p:txBody>
          <a:bodyPr/>
          <a:lstStyle/>
          <a:p>
            <a:pPr algn="ctr"/>
            <a:r>
              <a:rPr lang="en-GB" noProof="0" dirty="0"/>
              <a:t>FRM Workshop – 18th May 2026 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373CC76-B1B5-7815-7B77-4BF8B3E7D732}"/>
              </a:ext>
            </a:extLst>
          </p:cNvPr>
          <p:cNvSpPr txBox="1">
            <a:spLocks/>
          </p:cNvSpPr>
          <p:nvPr/>
        </p:nvSpPr>
        <p:spPr>
          <a:xfrm>
            <a:off x="667536" y="4437112"/>
            <a:ext cx="8074123" cy="14203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680210" indent="-240030" algn="l" defTabSz="960120" rtl="0" eaLnBrk="1" latinLnBrk="0" hangingPunct="1">
              <a:lnSpc>
                <a:spcPct val="90000"/>
              </a:lnSpc>
              <a:spcBef>
                <a:spcPts val="1050"/>
              </a:spcBef>
              <a:buFont typeface="Arial" panose="020B0604020202020204" pitchFamily="34" charset="0"/>
              <a:buNone/>
              <a:defRPr sz="2940" kern="1200" baseline="0">
                <a:solidFill>
                  <a:srgbClr val="00449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just" defTabSz="960120" rtl="0" eaLnBrk="1" latinLnBrk="0" hangingPunct="1">
              <a:lnSpc>
                <a:spcPct val="110000"/>
              </a:lnSpc>
              <a:spcBef>
                <a:spcPts val="525"/>
              </a:spcBef>
              <a:buFont typeface="Arial" panose="020B0604020202020204" pitchFamily="34" charset="0"/>
              <a:buNone/>
              <a:defRPr sz="1800" b="0" u="none" kern="1200" baseline="0">
                <a:solidFill>
                  <a:srgbClr val="00449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0015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00" kern="1200">
                <a:solidFill>
                  <a:srgbClr val="00449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440180" indent="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None/>
              <a:defRPr lang="en-US" sz="1890" kern="1200" dirty="0" smtClean="0">
                <a:solidFill>
                  <a:srgbClr val="00449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6027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rgbClr val="00449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64033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039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45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8051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kumimoji="0" lang="en-GB" sz="120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R. Grousset</a:t>
            </a:r>
            <a:r>
              <a:rPr lang="en-GB" sz="1200" baseline="30000" noProof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GB" sz="1200" noProof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C. Lerebourg</a:t>
            </a:r>
            <a:r>
              <a:rPr lang="en-GB" sz="1200" baseline="30000" noProof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GB" sz="1200" noProof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J.-S. Carrière</a:t>
            </a:r>
            <a:r>
              <a:rPr lang="en-GB" sz="1200" baseline="30000" noProof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GB" sz="1200" noProof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G. Bai</a:t>
            </a:r>
            <a:r>
              <a:rPr lang="en-GB" sz="1200" baseline="30000" noProof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GB" sz="1200" noProof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J. Dash</a:t>
            </a:r>
            <a:r>
              <a:rPr lang="en-GB" sz="1200" baseline="30000" noProof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GB" sz="1200" noProof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S. Paramanik</a:t>
            </a:r>
            <a:r>
              <a:rPr lang="en-GB" sz="1200" baseline="30000" noProof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GB" sz="1200" noProof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F James</a:t>
            </a:r>
            <a:r>
              <a:rPr lang="en-GB" sz="1200" baseline="30000" noProof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GB" sz="1200" noProof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Z. U. Nisa</a:t>
            </a:r>
            <a:r>
              <a:rPr lang="en-GB" sz="1200" baseline="30000" noProof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GB" sz="1200" noProof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G. Mulualem</a:t>
            </a:r>
            <a:r>
              <a:rPr lang="en-GB" sz="1200" baseline="30000" noProof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GB" sz="1200" noProof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L. Brown</a:t>
            </a:r>
            <a:r>
              <a:rPr lang="en-GB" sz="1200" baseline="30000" noProof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GB" sz="1200" noProof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A. Perez-Hoyos</a:t>
            </a:r>
            <a:r>
              <a:rPr lang="en-GB" sz="1200" baseline="30000" noProof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GB" sz="1200" noProof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D. Ghent</a:t>
            </a:r>
            <a:r>
              <a:rPr lang="en-GB" sz="1200" baseline="30000" noProof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en-GB" sz="1200" noProof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J. Anand</a:t>
            </a:r>
            <a:r>
              <a:rPr lang="en-GB" sz="1200" baseline="30000" noProof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en-GB" sz="1200" noProof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R. Shukla</a:t>
            </a:r>
            <a:r>
              <a:rPr lang="en-GB" sz="1200" baseline="30000" noProof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en-GB" sz="1200" noProof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J.-P. Muller</a:t>
            </a:r>
            <a:r>
              <a:rPr lang="en-GB" sz="1200" baseline="30000" noProof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en-GB" sz="1200" noProof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R. Song</a:t>
            </a:r>
            <a:r>
              <a:rPr lang="en-GB" sz="1200" baseline="30000" noProof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en-GB" sz="1200" noProof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n-GB" sz="1200" baseline="30000" noProof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noProof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M. Clerici</a:t>
            </a:r>
            <a:r>
              <a:rPr lang="en-GB" sz="1200" baseline="30000" noProof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en-GB" sz="1200" noProof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N. Gobron</a:t>
            </a:r>
            <a:r>
              <a:rPr lang="en-GB" sz="1200" baseline="30000" noProof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</a:t>
            </a:r>
          </a:p>
          <a:p>
            <a:pPr lvl="1" algn="ctr" fontAlgn="auto">
              <a:lnSpc>
                <a:spcPct val="100000"/>
              </a:lnSpc>
              <a:spcAft>
                <a:spcPts val="0"/>
              </a:spcAft>
              <a:defRPr/>
            </a:pPr>
            <a:endParaRPr lang="en-GB" sz="1200" baseline="30000" noProof="0" dirty="0">
              <a:solidFill>
                <a:prstClr val="black">
                  <a:lumMod val="85000"/>
                  <a:lumOff val="15000"/>
                </a:prst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 algn="ctr">
              <a:lnSpc>
                <a:spcPct val="100000"/>
              </a:lnSpc>
              <a:defRPr/>
            </a:pPr>
            <a:r>
              <a:rPr lang="en-GB" sz="1200" i="0" kern="100" noProof="0" dirty="0">
                <a:solidFill>
                  <a:schemeClr val="bg1">
                    <a:lumMod val="6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¹ACRI-ST - </a:t>
            </a:r>
            <a:r>
              <a:rPr lang="en-GB" sz="1200" kern="100" noProof="0" dirty="0">
                <a:solidFill>
                  <a:schemeClr val="bg1">
                    <a:lumMod val="6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² University of Southampton - </a:t>
            </a:r>
            <a:r>
              <a:rPr lang="en-GB" sz="1200" kern="100" noProof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³ </a:t>
            </a:r>
            <a:r>
              <a:rPr lang="en-GB" sz="1200" kern="100" noProof="0" dirty="0">
                <a:solidFill>
                  <a:schemeClr val="bg1">
                    <a:lumMod val="6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University of Salford - </a:t>
            </a:r>
            <a:r>
              <a:rPr lang="en-GB" sz="1200" kern="100" baseline="30000" noProof="0" dirty="0">
                <a:solidFill>
                  <a:schemeClr val="bg1">
                    <a:lumMod val="6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GB" sz="1200" kern="100" noProof="0" dirty="0">
                <a:solidFill>
                  <a:schemeClr val="bg1">
                    <a:lumMod val="6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Albavalor</a:t>
            </a:r>
            <a:r>
              <a:rPr lang="en-GB" sz="1200" kern="100" noProof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en-GB" sz="1200" kern="100" baseline="30000" noProof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en-GB" sz="1200" kern="100" noProof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University of Leicester - </a:t>
            </a:r>
            <a:r>
              <a:rPr lang="en-GB" sz="1200" kern="100" baseline="30000" noProof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en-GB" sz="1200" kern="100" noProof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Blue Sky Imaging - </a:t>
            </a:r>
            <a:r>
              <a:rPr lang="en-GB" sz="1200" kern="100" baseline="30000" noProof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en-GB" sz="1200" kern="100" noProof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University of Oxford - </a:t>
            </a:r>
            <a:r>
              <a:rPr lang="en-GB" sz="1200" kern="100" baseline="30000" noProof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en-GB" sz="1200" kern="100" noProof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Joint Research Centre</a:t>
            </a:r>
            <a:endParaRPr lang="en-GB" sz="1200" kern="100" noProof="0" dirty="0">
              <a:solidFill>
                <a:schemeClr val="bg1">
                  <a:lumMod val="6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1" indent="0" algn="ctr" defTabSz="960120" rtl="0" eaLnBrk="1" fontAlgn="auto" latinLnBrk="0" hangingPunct="1">
              <a:lnSpc>
                <a:spcPct val="110000"/>
              </a:lnSpc>
              <a:spcBef>
                <a:spcPts val="52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200" u="none" strike="noStrike" kern="1200" cap="none" spc="0" normalizeH="0" baseline="3000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0022895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F7D610D8-85DE-B5B2-CF1F-F024C18FF965}"/>
              </a:ext>
            </a:extLst>
          </p:cNvPr>
          <p:cNvSpPr/>
          <p:nvPr/>
        </p:nvSpPr>
        <p:spPr bwMode="auto">
          <a:xfrm>
            <a:off x="251521" y="1408076"/>
            <a:ext cx="1673797" cy="4478722"/>
          </a:xfrm>
          <a:prstGeom prst="roundRect">
            <a:avLst/>
          </a:prstGeom>
          <a:solidFill>
            <a:srgbClr val="FFFFEB"/>
          </a:solidFill>
          <a:ln w="28575" cap="flat" cmpd="sng" algn="ctr">
            <a:solidFill>
              <a:srgbClr val="CC9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600" b="1" noProof="0" dirty="0"/>
              <a:t>Energy</a:t>
            </a:r>
            <a:endParaRPr kumimoji="0" lang="en-GB" sz="1200" b="1" i="0" u="none" strike="noStrike" cap="none" normalizeH="0" baseline="0" noProof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sz="1600" b="1" noProof="0" dirty="0"/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1" i="0" u="none" strike="noStrike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Products: </a:t>
            </a:r>
          </a:p>
          <a:p>
            <a:pPr marL="72000" marR="0" indent="-720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GB" sz="1100" b="1" i="0" u="none" strike="noStrike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RM1</a:t>
            </a:r>
            <a:r>
              <a:rPr kumimoji="0" lang="en-GB" sz="1100" i="0" u="none" strike="noStrike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: Short Wave Radiation</a:t>
            </a:r>
          </a:p>
          <a:p>
            <a:pPr marL="72000" marR="0" indent="-720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GB" sz="1100" i="0" u="none" strike="noStrike" cap="none" normalizeH="0" baseline="0" noProof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72000" marR="0" indent="-720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sz="1100" b="1" noProof="0" dirty="0"/>
              <a:t>LP1</a:t>
            </a:r>
            <a:r>
              <a:rPr lang="en-GB" sz="1100" noProof="0" dirty="0"/>
              <a:t>: Top of Canopy Reflectance</a:t>
            </a:r>
          </a:p>
          <a:p>
            <a:pPr marL="72000" marR="0" indent="-720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sz="1100" b="1" noProof="0" dirty="0"/>
              <a:t>LP2</a:t>
            </a:r>
            <a:r>
              <a:rPr lang="en-GB" sz="1100" noProof="0" dirty="0"/>
              <a:t>: Albedo</a:t>
            </a:r>
          </a:p>
          <a:p>
            <a:pPr marL="72000" marR="0" indent="-720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GB" sz="1100" b="1" i="0" u="none" strike="noStrike" cap="none" normalizeH="0" baseline="0" noProof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72000" marR="0" indent="-720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GB" sz="1100" b="1" noProof="0" dirty="0"/>
          </a:p>
          <a:p>
            <a:pPr marL="72000" marR="0" indent="-720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GB" sz="1100" b="1" i="0" u="none" strike="noStrike" cap="none" normalizeH="0" baseline="0" noProof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72000" marR="0" indent="-720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GB" sz="1100" b="1" noProof="0" dirty="0"/>
          </a:p>
          <a:p>
            <a:pPr marL="72000" marR="0" indent="-720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GB" sz="1100" b="1" i="0" u="none" strike="noStrike" cap="none" normalizeH="0" baseline="0" noProof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72000" marR="0" indent="-720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GB" sz="1100" b="1" noProof="0" dirty="0"/>
          </a:p>
          <a:p>
            <a:pPr marL="72000" marR="0" indent="-720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GB" sz="1100" b="1" i="0" u="none" strike="noStrike" cap="none" normalizeH="0" baseline="0" noProof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72000" marR="0" indent="-720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GB" sz="1100" b="1" i="0" u="none" strike="noStrike" cap="none" normalizeH="0" baseline="0" noProof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R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GB" sz="1100" i="0" u="none" strike="noStrike" cap="none" normalizeH="0" baseline="0" noProof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J.-P. </a:t>
            </a:r>
            <a:r>
              <a:rPr kumimoji="0" lang="en-GB" sz="1100" i="0" u="none" strike="noStrike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Muller,</a:t>
            </a:r>
          </a:p>
          <a:p>
            <a:pPr marR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GB" sz="1100" i="0" u="none" strike="noStrike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R. Song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B210A65F-8F8E-B481-3F12-EA954C0B31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539" y="5377092"/>
            <a:ext cx="1218573" cy="356164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BEA21EB5-8677-2685-1F30-374BA70B0E8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1826" b="-988"/>
          <a:stretch>
            <a:fillRect/>
          </a:stretch>
        </p:blipFill>
        <p:spPr>
          <a:xfrm>
            <a:off x="476539" y="5049599"/>
            <a:ext cx="1218573" cy="323617"/>
          </a:xfrm>
          <a:prstGeom prst="rect">
            <a:avLst/>
          </a:prstGeom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D4AFC5E6-4BBD-A60D-87F0-813C2927CA62}"/>
              </a:ext>
            </a:extLst>
          </p:cNvPr>
          <p:cNvSpPr/>
          <p:nvPr/>
        </p:nvSpPr>
        <p:spPr bwMode="auto">
          <a:xfrm>
            <a:off x="2008893" y="1398549"/>
            <a:ext cx="1657450" cy="4478723"/>
          </a:xfrm>
          <a:prstGeom prst="roundRect">
            <a:avLst/>
          </a:prstGeom>
          <a:solidFill>
            <a:srgbClr val="FFF2EF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1" i="0" u="none" strike="noStrike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Thermal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sz="1600" b="1" noProof="0" dirty="0"/>
          </a:p>
          <a:p>
            <a:r>
              <a:rPr lang="en-GB" sz="1100" b="1" noProof="0" dirty="0"/>
              <a:t>Products: </a:t>
            </a:r>
          </a:p>
          <a:p>
            <a:pPr marL="72000" indent="-72000">
              <a:buFont typeface="Arial" panose="020B0604020202020204" pitchFamily="34" charset="0"/>
              <a:buChar char="•"/>
            </a:pPr>
            <a:r>
              <a:rPr lang="en-GB" sz="1100" b="1" noProof="0" dirty="0"/>
              <a:t>RM2</a:t>
            </a:r>
            <a:r>
              <a:rPr lang="en-GB" sz="1100" noProof="0" dirty="0"/>
              <a:t>: Thermal Radiation*</a:t>
            </a:r>
          </a:p>
          <a:p>
            <a:pPr marL="72000" indent="-72000">
              <a:buFont typeface="Arial" panose="020B0604020202020204" pitchFamily="34" charset="0"/>
              <a:buChar char="•"/>
            </a:pPr>
            <a:r>
              <a:rPr lang="en-GB" sz="1100" b="1" noProof="0" dirty="0"/>
              <a:t>RM8</a:t>
            </a:r>
            <a:r>
              <a:rPr lang="en-GB" sz="1100" noProof="0" dirty="0"/>
              <a:t>: Land Surface Emissivity</a:t>
            </a:r>
          </a:p>
          <a:p>
            <a:pPr marL="72000" indent="-72000">
              <a:buFont typeface="Arial" panose="020B0604020202020204" pitchFamily="34" charset="0"/>
              <a:buChar char="•"/>
            </a:pPr>
            <a:r>
              <a:rPr lang="en-GB" sz="1100" b="1" noProof="0" dirty="0"/>
              <a:t>RM9</a:t>
            </a:r>
            <a:r>
              <a:rPr lang="en-GB" sz="1100" noProof="0" dirty="0"/>
              <a:t>: Land Surface Temperature</a:t>
            </a:r>
          </a:p>
          <a:p>
            <a:pPr marL="72000" indent="-72000">
              <a:buFont typeface="Arial" panose="020B0604020202020204" pitchFamily="34" charset="0"/>
              <a:buChar char="•"/>
            </a:pPr>
            <a:endParaRPr lang="en-GB" sz="1100" noProof="0" dirty="0"/>
          </a:p>
          <a:p>
            <a:pPr marL="72000" indent="-72000">
              <a:buFont typeface="Arial" panose="020B0604020202020204" pitchFamily="34" charset="0"/>
              <a:buChar char="•"/>
            </a:pPr>
            <a:r>
              <a:rPr lang="en-GB" sz="1100" b="1" noProof="0" dirty="0"/>
              <a:t>LP7</a:t>
            </a:r>
            <a:r>
              <a:rPr lang="en-GB" sz="1100" noProof="0" dirty="0"/>
              <a:t>: Land Surface Temperature</a:t>
            </a:r>
          </a:p>
          <a:p>
            <a:pPr marL="72000" indent="-72000">
              <a:buFont typeface="Arial" panose="020B0604020202020204" pitchFamily="34" charset="0"/>
              <a:buChar char="•"/>
            </a:pPr>
            <a:endParaRPr lang="en-GB" sz="1100" noProof="0" dirty="0"/>
          </a:p>
          <a:p>
            <a:pPr marL="72000" indent="-72000">
              <a:buFont typeface="Arial" panose="020B0604020202020204" pitchFamily="34" charset="0"/>
              <a:buChar char="•"/>
            </a:pPr>
            <a:endParaRPr lang="en-GB" sz="1100" noProof="0" dirty="0"/>
          </a:p>
          <a:p>
            <a:pPr marL="72000" indent="-72000">
              <a:buFont typeface="Arial" panose="020B0604020202020204" pitchFamily="34" charset="0"/>
              <a:buChar char="•"/>
            </a:pPr>
            <a:endParaRPr lang="en-GB" sz="1100" noProof="0" dirty="0"/>
          </a:p>
          <a:p>
            <a:pPr marL="72000" indent="-72000">
              <a:buFont typeface="Arial" panose="020B0604020202020204" pitchFamily="34" charset="0"/>
              <a:buChar char="•"/>
            </a:pPr>
            <a:endParaRPr lang="en-GB" sz="1100" noProof="0" dirty="0"/>
          </a:p>
          <a:p>
            <a:r>
              <a:rPr lang="en-GB" sz="1100" noProof="0" dirty="0"/>
              <a:t>D. Ghent,</a:t>
            </a:r>
          </a:p>
          <a:p>
            <a:r>
              <a:rPr lang="en-GB" sz="1100" noProof="0" dirty="0"/>
              <a:t>J. Anand,</a:t>
            </a:r>
          </a:p>
          <a:p>
            <a:r>
              <a:rPr lang="en-GB" sz="1100" noProof="0" dirty="0"/>
              <a:t>R. Shukla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400" b="1" i="0" u="none" strike="noStrike" cap="none" normalizeH="0" baseline="0" noProof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84892949-729A-14A0-846C-7FD9561E96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2605" y="5035779"/>
            <a:ext cx="1431051" cy="697477"/>
          </a:xfrm>
          <a:prstGeom prst="rect">
            <a:avLst/>
          </a:prstGeom>
        </p:spPr>
      </p:pic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C7CD33F1-A9E0-D375-C0D2-84DDB11B825A}"/>
              </a:ext>
            </a:extLst>
          </p:cNvPr>
          <p:cNvSpPr/>
          <p:nvPr/>
        </p:nvSpPr>
        <p:spPr bwMode="auto">
          <a:xfrm>
            <a:off x="3754919" y="1398549"/>
            <a:ext cx="1657450" cy="4478723"/>
          </a:xfrm>
          <a:prstGeom prst="roundRect">
            <a:avLst/>
          </a:prstGeom>
          <a:solidFill>
            <a:srgbClr val="E7F9E7"/>
          </a:solidFill>
          <a:ln w="28575" cap="flat" cmpd="sng" algn="ctr">
            <a:solidFill>
              <a:srgbClr val="20822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1" i="0" u="none" strike="noStrike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Vegetation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sz="1600" b="1" noProof="0" dirty="0"/>
          </a:p>
          <a:p>
            <a:r>
              <a:rPr lang="en-GB" sz="1100" b="1" noProof="0" dirty="0"/>
              <a:t>Products: </a:t>
            </a:r>
          </a:p>
          <a:p>
            <a:pPr marL="72000" indent="-72000">
              <a:buFont typeface="Arial" panose="020B0604020202020204" pitchFamily="34" charset="0"/>
              <a:buChar char="•"/>
            </a:pPr>
            <a:r>
              <a:rPr lang="en-GB" sz="1100" b="1" noProof="0" dirty="0"/>
              <a:t>RM4</a:t>
            </a:r>
            <a:r>
              <a:rPr lang="en-GB" sz="1100" noProof="0" dirty="0"/>
              <a:t>: Transmission Through Canopy</a:t>
            </a:r>
          </a:p>
          <a:p>
            <a:pPr marL="72000" indent="-72000">
              <a:buFont typeface="Arial" panose="020B0604020202020204" pitchFamily="34" charset="0"/>
              <a:buChar char="•"/>
            </a:pPr>
            <a:r>
              <a:rPr lang="en-GB" sz="1100" b="1" noProof="0" dirty="0"/>
              <a:t>RM5</a:t>
            </a:r>
            <a:r>
              <a:rPr lang="en-GB" sz="1100" noProof="0" dirty="0"/>
              <a:t>: Soil BRF/BHR/DHR</a:t>
            </a:r>
          </a:p>
          <a:p>
            <a:pPr marL="72000" indent="-72000">
              <a:buFont typeface="Arial" panose="020B0604020202020204" pitchFamily="34" charset="0"/>
              <a:buChar char="•"/>
            </a:pPr>
            <a:r>
              <a:rPr lang="en-GB" sz="1100" b="1" noProof="0" dirty="0"/>
              <a:t>RM6</a:t>
            </a:r>
            <a:r>
              <a:rPr lang="en-GB" sz="1100" noProof="0" dirty="0"/>
              <a:t>: FIPAR</a:t>
            </a:r>
          </a:p>
          <a:p>
            <a:pPr marL="72000" indent="-72000">
              <a:buFont typeface="Arial" panose="020B0604020202020204" pitchFamily="34" charset="0"/>
              <a:buChar char="•"/>
            </a:pPr>
            <a:r>
              <a:rPr lang="en-GB" sz="1100" b="1" noProof="0" dirty="0"/>
              <a:t>RM7</a:t>
            </a:r>
            <a:r>
              <a:rPr lang="en-GB" sz="1100" noProof="0" dirty="0"/>
              <a:t>: LAI</a:t>
            </a:r>
          </a:p>
          <a:p>
            <a:pPr marL="72000" indent="-72000">
              <a:buFont typeface="Arial" panose="020B0604020202020204" pitchFamily="34" charset="0"/>
              <a:buChar char="•"/>
            </a:pPr>
            <a:endParaRPr lang="en-GB" sz="1100" noProof="0" dirty="0"/>
          </a:p>
          <a:p>
            <a:pPr marL="72000" indent="-72000">
              <a:buFont typeface="Arial" panose="020B0604020202020204" pitchFamily="34" charset="0"/>
              <a:buChar char="•"/>
            </a:pPr>
            <a:r>
              <a:rPr lang="en-GB" sz="1100" b="1" noProof="0" dirty="0"/>
              <a:t>LP3</a:t>
            </a:r>
            <a:r>
              <a:rPr lang="en-GB" sz="1100" noProof="0" dirty="0"/>
              <a:t>: LAI</a:t>
            </a:r>
          </a:p>
          <a:p>
            <a:pPr marL="72000" indent="-72000">
              <a:buFont typeface="Arial" panose="020B0604020202020204" pitchFamily="34" charset="0"/>
              <a:buChar char="•"/>
            </a:pPr>
            <a:r>
              <a:rPr lang="en-GB" sz="1100" b="1" noProof="0" dirty="0"/>
              <a:t>LP4</a:t>
            </a:r>
            <a:r>
              <a:rPr lang="en-GB" sz="1100" noProof="0" dirty="0"/>
              <a:t>: FAPAR</a:t>
            </a:r>
          </a:p>
          <a:p>
            <a:pPr marL="72000" indent="-72000">
              <a:buFont typeface="Arial" panose="020B0604020202020204" pitchFamily="34" charset="0"/>
              <a:buChar char="•"/>
            </a:pPr>
            <a:r>
              <a:rPr lang="en-GB" sz="1100" b="1" noProof="0" dirty="0"/>
              <a:t>LP5</a:t>
            </a:r>
            <a:r>
              <a:rPr lang="en-GB" sz="1100" noProof="0" dirty="0"/>
              <a:t>: FCOVER</a:t>
            </a:r>
          </a:p>
          <a:p>
            <a:pPr marL="72000" indent="-72000">
              <a:buFont typeface="Arial" panose="020B0604020202020204" pitchFamily="34" charset="0"/>
              <a:buChar char="•"/>
            </a:pPr>
            <a:endParaRPr lang="en-GB" sz="1100" noProof="0" dirty="0"/>
          </a:p>
          <a:p>
            <a:pPr marL="72000" indent="-72000">
              <a:buFont typeface="Arial" panose="020B0604020202020204" pitchFamily="34" charset="0"/>
              <a:buChar char="•"/>
            </a:pPr>
            <a:endParaRPr lang="en-GB" sz="1100" noProof="0" dirty="0"/>
          </a:p>
          <a:p>
            <a:pPr marL="72000" indent="-72000">
              <a:buFont typeface="Arial" panose="020B0604020202020204" pitchFamily="34" charset="0"/>
              <a:buChar char="•"/>
            </a:pPr>
            <a:endParaRPr lang="en-GB" sz="1100" noProof="0" dirty="0"/>
          </a:p>
          <a:p>
            <a:r>
              <a:rPr lang="en-GB" sz="1100" noProof="0" dirty="0"/>
              <a:t>J. Dash,</a:t>
            </a:r>
          </a:p>
          <a:p>
            <a:r>
              <a:rPr lang="en-GB" sz="1100" noProof="0" dirty="0"/>
              <a:t>S. Paramanik,</a:t>
            </a:r>
          </a:p>
          <a:p>
            <a:r>
              <a:rPr lang="en-GB" sz="1100" noProof="0" dirty="0"/>
              <a:t>F. James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CE53B930-EC8D-A05E-59A5-3846A2B897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5006" y="5126979"/>
            <a:ext cx="1530536" cy="462261"/>
          </a:xfrm>
          <a:prstGeom prst="rect">
            <a:avLst/>
          </a:prstGeom>
        </p:spPr>
      </p:pic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78DDBD77-CFD4-A390-9997-3D76BD0C40E4}"/>
              </a:ext>
            </a:extLst>
          </p:cNvPr>
          <p:cNvSpPr/>
          <p:nvPr/>
        </p:nvSpPr>
        <p:spPr bwMode="auto">
          <a:xfrm>
            <a:off x="5483721" y="1417804"/>
            <a:ext cx="1717784" cy="4468799"/>
          </a:xfrm>
          <a:prstGeom prst="roundRect">
            <a:avLst/>
          </a:prstGeom>
          <a:solidFill>
            <a:srgbClr val="E5F4FF"/>
          </a:solidFill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600" b="1" noProof="0" dirty="0"/>
              <a:t>Soil Moisture</a:t>
            </a:r>
          </a:p>
          <a:p>
            <a:endParaRPr lang="en-GB" sz="1100" b="1" noProof="0" dirty="0"/>
          </a:p>
          <a:p>
            <a:endParaRPr lang="en-GB" sz="400" b="1" noProof="0" dirty="0"/>
          </a:p>
          <a:p>
            <a:r>
              <a:rPr lang="en-GB" sz="1100" b="1" noProof="0" dirty="0"/>
              <a:t>Products: </a:t>
            </a:r>
          </a:p>
          <a:p>
            <a:pPr marL="72000" indent="-72000">
              <a:buFont typeface="Arial" panose="020B0604020202020204" pitchFamily="34" charset="0"/>
              <a:buChar char="•"/>
            </a:pPr>
            <a:r>
              <a:rPr lang="en-GB" sz="1100" b="1" noProof="0" dirty="0"/>
              <a:t>RM10</a:t>
            </a:r>
            <a:r>
              <a:rPr lang="en-GB" sz="1100" noProof="0" dirty="0"/>
              <a:t>: Soil Moisture</a:t>
            </a:r>
          </a:p>
          <a:p>
            <a:pPr marL="72000" indent="-72000">
              <a:buFont typeface="Arial" panose="020B0604020202020204" pitchFamily="34" charset="0"/>
              <a:buChar char="•"/>
            </a:pPr>
            <a:r>
              <a:rPr lang="en-GB" sz="1100" b="1" noProof="0" dirty="0"/>
              <a:t>RM11</a:t>
            </a:r>
            <a:r>
              <a:rPr lang="en-GB" sz="1100" noProof="0" dirty="0"/>
              <a:t>: Precipitations</a:t>
            </a:r>
          </a:p>
          <a:p>
            <a:pPr marL="72000" indent="-72000">
              <a:buFont typeface="Arial" panose="020B0604020202020204" pitchFamily="34" charset="0"/>
              <a:buChar char="•"/>
            </a:pPr>
            <a:endParaRPr kumimoji="0" lang="en-GB" sz="1100" i="0" u="none" strike="noStrike" cap="none" normalizeH="0" baseline="0" noProof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72000" indent="-72000">
              <a:buFont typeface="Arial" panose="020B0604020202020204" pitchFamily="34" charset="0"/>
              <a:buChar char="•"/>
            </a:pPr>
            <a:r>
              <a:rPr lang="en-GB" sz="1100" b="1" noProof="0" dirty="0"/>
              <a:t>LP6</a:t>
            </a:r>
            <a:r>
              <a:rPr lang="en-GB" sz="1100" noProof="0" dirty="0"/>
              <a:t>: Soil Moisture</a:t>
            </a:r>
          </a:p>
          <a:p>
            <a:pPr marL="72000" indent="-72000">
              <a:buFont typeface="Arial" panose="020B0604020202020204" pitchFamily="34" charset="0"/>
              <a:buChar char="•"/>
            </a:pPr>
            <a:endParaRPr kumimoji="0" lang="en-GB" sz="1100" i="0" u="none" strike="noStrike" cap="none" normalizeH="0" baseline="0" noProof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72000" indent="-72000">
              <a:buFont typeface="Arial" panose="020B0604020202020204" pitchFamily="34" charset="0"/>
              <a:buChar char="•"/>
            </a:pPr>
            <a:endParaRPr lang="en-GB" sz="1100" noProof="0" dirty="0"/>
          </a:p>
          <a:p>
            <a:pPr marL="72000" indent="-72000">
              <a:buFont typeface="Arial" panose="020B0604020202020204" pitchFamily="34" charset="0"/>
              <a:buChar char="•"/>
            </a:pPr>
            <a:endParaRPr kumimoji="0" lang="en-GB" sz="1100" i="0" u="none" strike="noStrike" cap="none" normalizeH="0" baseline="0" noProof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72000" indent="-72000">
              <a:buFont typeface="Arial" panose="020B0604020202020204" pitchFamily="34" charset="0"/>
              <a:buChar char="•"/>
            </a:pPr>
            <a:endParaRPr lang="en-GB" sz="1100" noProof="0" dirty="0"/>
          </a:p>
          <a:p>
            <a:pPr marL="72000" indent="-72000">
              <a:buFont typeface="Arial" panose="020B0604020202020204" pitchFamily="34" charset="0"/>
              <a:buChar char="•"/>
            </a:pPr>
            <a:endParaRPr kumimoji="0" lang="en-GB" sz="1100" i="0" u="none" strike="noStrike" cap="none" normalizeH="0" baseline="0" noProof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72000" indent="-72000">
              <a:buFont typeface="Arial" panose="020B0604020202020204" pitchFamily="34" charset="0"/>
              <a:buChar char="•"/>
            </a:pPr>
            <a:endParaRPr lang="en-GB" sz="1100" noProof="0" dirty="0"/>
          </a:p>
          <a:p>
            <a:pPr marL="72000" indent="-72000">
              <a:buFont typeface="Arial" panose="020B0604020202020204" pitchFamily="34" charset="0"/>
              <a:buChar char="•"/>
            </a:pPr>
            <a:endParaRPr kumimoji="0" lang="en-GB" sz="1100" i="0" u="none" strike="noStrike" cap="none" normalizeH="0" baseline="0" noProof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72000" indent="-72000">
              <a:buFont typeface="Arial" panose="020B0604020202020204" pitchFamily="34" charset="0"/>
              <a:buChar char="•"/>
            </a:pPr>
            <a:endParaRPr lang="en-GB" sz="1100" noProof="0" dirty="0"/>
          </a:p>
          <a:p>
            <a:pPr marL="72000" indent="-72000">
              <a:buFont typeface="Arial" panose="020B0604020202020204" pitchFamily="34" charset="0"/>
              <a:buChar char="•"/>
            </a:pPr>
            <a:endParaRPr kumimoji="0" lang="en-GB" sz="1100" i="0" u="none" strike="noStrike" cap="none" normalizeH="0" baseline="0" noProof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72000" indent="-72000">
              <a:buFont typeface="Arial" panose="020B0604020202020204" pitchFamily="34" charset="0"/>
              <a:buChar char="•"/>
            </a:pPr>
            <a:endParaRPr lang="en-GB" sz="1100" noProof="0" dirty="0"/>
          </a:p>
          <a:p>
            <a:pPr marL="72000" indent="-72000">
              <a:buFont typeface="Arial" panose="020B0604020202020204" pitchFamily="34" charset="0"/>
              <a:buChar char="•"/>
            </a:pPr>
            <a:endParaRPr lang="en-GB" sz="1100" noProof="0" dirty="0"/>
          </a:p>
          <a:p>
            <a:r>
              <a:rPr kumimoji="0" lang="en-GB" sz="1100" i="0" u="none" strike="noStrike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A. Perez-Hoyos</a:t>
            </a:r>
            <a:endParaRPr kumimoji="0" lang="en-GB" sz="1600" i="0" u="none" strike="noStrike" cap="none" normalizeH="0" baseline="0" noProof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A917D730-215F-DC4C-729A-F212834427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44777" y="5028940"/>
            <a:ext cx="1004718" cy="632308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F0785806-5BF5-EB8F-CF49-285B5BBD9087}"/>
              </a:ext>
            </a:extLst>
          </p:cNvPr>
          <p:cNvSpPr txBox="1"/>
          <p:nvPr/>
        </p:nvSpPr>
        <p:spPr>
          <a:xfrm>
            <a:off x="333192" y="6123091"/>
            <a:ext cx="71191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noProof="0" dirty="0"/>
              <a:t>* Replaced by Land Surface Radiance in V3</a:t>
            </a:r>
          </a:p>
        </p:txBody>
      </p: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9D4417FC-02F8-B27A-D44E-4EB0EB5E913F}"/>
              </a:ext>
            </a:extLst>
          </p:cNvPr>
          <p:cNvSpPr/>
          <p:nvPr/>
        </p:nvSpPr>
        <p:spPr bwMode="auto">
          <a:xfrm>
            <a:off x="7268264" y="1406898"/>
            <a:ext cx="1685220" cy="4487262"/>
          </a:xfrm>
          <a:prstGeom prst="roundRect">
            <a:avLst/>
          </a:prstGeom>
          <a:solidFill>
            <a:srgbClr val="EAF5F6"/>
          </a:solidFill>
          <a:ln w="28575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600" b="1" noProof="0" dirty="0"/>
              <a:t>V3 Products</a:t>
            </a:r>
          </a:p>
          <a:p>
            <a:endParaRPr lang="en-GB" sz="1100" b="1" noProof="0" dirty="0"/>
          </a:p>
          <a:p>
            <a:endParaRPr lang="en-GB" sz="300" b="1" noProof="0" dirty="0"/>
          </a:p>
          <a:p>
            <a:r>
              <a:rPr lang="en-GB" sz="1100" b="1" noProof="0" dirty="0"/>
              <a:t>Products: </a:t>
            </a:r>
          </a:p>
          <a:p>
            <a:pPr marL="72000" indent="-72000">
              <a:buFont typeface="Arial" panose="020B0604020202020204" pitchFamily="34" charset="0"/>
              <a:buChar char="•"/>
            </a:pPr>
            <a:r>
              <a:rPr lang="en-GB" sz="1100" b="1" noProof="0" dirty="0"/>
              <a:t>RM12</a:t>
            </a:r>
            <a:r>
              <a:rPr lang="en-GB" sz="1100" noProof="0" dirty="0"/>
              <a:t>: </a:t>
            </a:r>
            <a:r>
              <a:rPr lang="en-GB" sz="1100" noProof="0" dirty="0" err="1"/>
              <a:t>Phenophase</a:t>
            </a:r>
            <a:endParaRPr lang="en-GB" sz="1100" noProof="0" dirty="0"/>
          </a:p>
          <a:p>
            <a:pPr marL="72000" indent="-72000">
              <a:buFont typeface="Arial" panose="020B0604020202020204" pitchFamily="34" charset="0"/>
              <a:buChar char="•"/>
            </a:pPr>
            <a:r>
              <a:rPr lang="en-GB" sz="1100" b="1" noProof="0" dirty="0"/>
              <a:t>RM13</a:t>
            </a:r>
            <a:r>
              <a:rPr lang="en-GB" sz="1100" noProof="0" dirty="0"/>
              <a:t>: Eddy Covariance</a:t>
            </a:r>
          </a:p>
          <a:p>
            <a:pPr marL="72000" indent="-72000">
              <a:buFont typeface="Arial" panose="020B0604020202020204" pitchFamily="34" charset="0"/>
              <a:buChar char="•"/>
            </a:pPr>
            <a:r>
              <a:rPr lang="en-GB" sz="1100" b="1" noProof="0" dirty="0"/>
              <a:t>RM14</a:t>
            </a:r>
            <a:r>
              <a:rPr lang="en-GB" sz="1100" noProof="0" dirty="0"/>
              <a:t>: TBD</a:t>
            </a:r>
          </a:p>
          <a:p>
            <a:pPr marL="72000" indent="-72000">
              <a:buFont typeface="Arial" panose="020B0604020202020204" pitchFamily="34" charset="0"/>
              <a:buChar char="•"/>
            </a:pPr>
            <a:r>
              <a:rPr lang="en-GB" sz="1100" b="1" noProof="0" dirty="0"/>
              <a:t>RM15</a:t>
            </a:r>
            <a:r>
              <a:rPr lang="en-GB" sz="1100" noProof="0" dirty="0"/>
              <a:t>: TBD</a:t>
            </a:r>
          </a:p>
          <a:p>
            <a:pPr marL="72000" indent="-72000">
              <a:buFont typeface="Arial" panose="020B0604020202020204" pitchFamily="34" charset="0"/>
              <a:buChar char="•"/>
            </a:pPr>
            <a:endParaRPr kumimoji="0" lang="en-GB" sz="1100" i="0" u="none" strike="noStrike" cap="none" normalizeH="0" baseline="0" noProof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72000" indent="-72000">
              <a:buFont typeface="Arial" panose="020B0604020202020204" pitchFamily="34" charset="0"/>
              <a:buChar char="•"/>
            </a:pPr>
            <a:r>
              <a:rPr lang="en-GB" sz="1100" b="1" noProof="0" dirty="0"/>
              <a:t>LP8</a:t>
            </a:r>
            <a:r>
              <a:rPr lang="en-GB" sz="1100" noProof="0" dirty="0"/>
              <a:t>: GPP</a:t>
            </a:r>
          </a:p>
          <a:p>
            <a:pPr marL="72000" indent="-72000">
              <a:buFont typeface="Arial" panose="020B0604020202020204" pitchFamily="34" charset="0"/>
              <a:buChar char="•"/>
            </a:pPr>
            <a:r>
              <a:rPr kumimoji="0" lang="en-GB" sz="1100" b="1" i="0" u="none" strike="noStrike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LP9</a:t>
            </a:r>
            <a:r>
              <a:rPr kumimoji="0" lang="en-GB" sz="1100" i="0" u="none" strike="noStrike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: NPP</a:t>
            </a:r>
          </a:p>
          <a:p>
            <a:pPr marL="72000" indent="-72000">
              <a:buFont typeface="Arial" panose="020B0604020202020204" pitchFamily="34" charset="0"/>
              <a:buChar char="•"/>
            </a:pPr>
            <a:r>
              <a:rPr lang="en-GB" sz="1100" b="1" noProof="0" dirty="0"/>
              <a:t>LP10</a:t>
            </a:r>
            <a:r>
              <a:rPr lang="en-GB" sz="1100" noProof="0" dirty="0"/>
              <a:t>: LSP</a:t>
            </a:r>
          </a:p>
          <a:p>
            <a:pPr marL="72000" indent="-72000">
              <a:buFont typeface="Arial" panose="020B0604020202020204" pitchFamily="34" charset="0"/>
              <a:buChar char="•"/>
            </a:pPr>
            <a:r>
              <a:rPr kumimoji="0" lang="en-GB" sz="1100" b="1" i="0" u="none" strike="noStrike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LP11</a:t>
            </a:r>
            <a:r>
              <a:rPr kumimoji="0" lang="en-GB" sz="1100" i="0" u="none" strike="noStrike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: </a:t>
            </a:r>
            <a:r>
              <a:rPr kumimoji="0" lang="en-GB" sz="1100" i="0" u="none" strike="noStrike" cap="none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Evapo</a:t>
            </a:r>
            <a:r>
              <a:rPr kumimoji="0" lang="en-GB" sz="1100" i="0" u="none" strike="noStrike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-transpiration</a:t>
            </a:r>
          </a:p>
          <a:p>
            <a:pPr marL="72000" indent="-72000">
              <a:buFont typeface="Arial" panose="020B0604020202020204" pitchFamily="34" charset="0"/>
              <a:buChar char="•"/>
            </a:pPr>
            <a:endParaRPr lang="en-GB" sz="1100" noProof="0" dirty="0"/>
          </a:p>
          <a:p>
            <a:pPr marL="72000" indent="-72000">
              <a:buFont typeface="Arial" panose="020B0604020202020204" pitchFamily="34" charset="0"/>
              <a:buChar char="•"/>
            </a:pPr>
            <a:endParaRPr kumimoji="0" lang="en-GB" sz="1100" i="0" u="none" strike="noStrike" cap="none" normalizeH="0" baseline="0" noProof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r>
              <a:rPr kumimoji="0" lang="en-GB" sz="1100" i="0" u="none" strike="noStrike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Z. U. Nisa</a:t>
            </a:r>
          </a:p>
          <a:p>
            <a:r>
              <a:rPr lang="en-GB" sz="1100" noProof="0" dirty="0"/>
              <a:t>J. Dash,</a:t>
            </a:r>
          </a:p>
          <a:p>
            <a:r>
              <a:rPr kumimoji="0" lang="en-GB" sz="1100" i="0" u="none" strike="noStrike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G. </a:t>
            </a:r>
            <a:r>
              <a:rPr kumimoji="0" lang="en-GB" sz="1100" i="0" u="none" strike="noStrike" cap="none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Mulualem</a:t>
            </a:r>
            <a:endParaRPr kumimoji="0" lang="en-GB" sz="1600" i="0" u="none" strike="noStrike" cap="none" normalizeH="0" baseline="0" noProof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178AB1C7-21F5-7E26-2B3B-9FE5CA85B6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9400" y="5178161"/>
            <a:ext cx="1361072" cy="411079"/>
          </a:xfrm>
          <a:prstGeom prst="rect">
            <a:avLst/>
          </a:prstGeom>
        </p:spPr>
      </p:pic>
      <p:sp>
        <p:nvSpPr>
          <p:cNvPr id="33" name="Titre 3">
            <a:extLst>
              <a:ext uri="{FF2B5EF4-FFF2-40B4-BE49-F238E27FC236}">
                <a16:creationId xmlns:a16="http://schemas.microsoft.com/office/drawing/2014/main" id="{872EA5EB-A822-5A6C-C316-FABFAD6BC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145" y="282320"/>
            <a:ext cx="6911975" cy="626400"/>
          </a:xfrm>
        </p:spPr>
        <p:txBody>
          <a:bodyPr/>
          <a:lstStyle/>
          <a:p>
            <a:r>
              <a:rPr lang="en-GB" noProof="0" dirty="0"/>
              <a:t>Scientific Partners</a:t>
            </a:r>
          </a:p>
        </p:txBody>
      </p:sp>
    </p:spTree>
    <p:extLst>
      <p:ext uri="{BB962C8B-B14F-4D97-AF65-F5344CB8AC3E}">
        <p14:creationId xmlns:p14="http://schemas.microsoft.com/office/powerpoint/2010/main" val="1122531058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D6BEA0-DFD5-DB64-789A-1811DCA56E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7C2F082E-C78D-A77E-7E79-4A6AC576DCA7}"/>
              </a:ext>
            </a:extLst>
          </p:cNvPr>
          <p:cNvSpPr/>
          <p:nvPr/>
        </p:nvSpPr>
        <p:spPr bwMode="auto">
          <a:xfrm>
            <a:off x="4624472" y="1497851"/>
            <a:ext cx="4196000" cy="1052977"/>
          </a:xfrm>
          <a:prstGeom prst="rect">
            <a:avLst/>
          </a:prstGeom>
          <a:solidFill>
            <a:srgbClr val="F3FAFF"/>
          </a:solidFill>
          <a:ln w="2857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noProof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A2EF0B6-BA28-C8F6-BF6D-772BC4E954FD}"/>
              </a:ext>
            </a:extLst>
          </p:cNvPr>
          <p:cNvSpPr/>
          <p:nvPr/>
        </p:nvSpPr>
        <p:spPr bwMode="auto">
          <a:xfrm>
            <a:off x="321937" y="1500045"/>
            <a:ext cx="3933978" cy="1064859"/>
          </a:xfrm>
          <a:prstGeom prst="rect">
            <a:avLst/>
          </a:prstGeom>
          <a:solidFill>
            <a:srgbClr val="F3FAFF"/>
          </a:solidFill>
          <a:ln w="2857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noProof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17C9D7C9-4038-7C86-820D-1DE4F56586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88" y="908720"/>
            <a:ext cx="8785225" cy="648072"/>
          </a:xfrm>
        </p:spPr>
        <p:txBody>
          <a:bodyPr/>
          <a:lstStyle/>
          <a:p>
            <a:r>
              <a:rPr lang="en-GB" sz="2200" noProof="0" dirty="0"/>
              <a:t>General Presentation</a:t>
            </a:r>
          </a:p>
        </p:txBody>
      </p: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BE9E6B02-14A9-EA09-29F5-6462A147AF22}"/>
              </a:ext>
            </a:extLst>
          </p:cNvPr>
          <p:cNvGrpSpPr/>
          <p:nvPr/>
        </p:nvGrpSpPr>
        <p:grpSpPr>
          <a:xfrm>
            <a:off x="483467" y="3356992"/>
            <a:ext cx="3873690" cy="1634404"/>
            <a:chOff x="4377500" y="2561679"/>
            <a:chExt cx="4483897" cy="1731417"/>
          </a:xfrm>
        </p:grpSpPr>
        <p:pic>
          <p:nvPicPr>
            <p:cNvPr id="8" name="Image 7" descr="Une image contenant texte, capture d’écran, Police&#10;&#10;Le contenu généré par l’IA peut être incorrect.">
              <a:extLst>
                <a:ext uri="{FF2B5EF4-FFF2-40B4-BE49-F238E27FC236}">
                  <a16:creationId xmlns:a16="http://schemas.microsoft.com/office/drawing/2014/main" id="{4CD9DE8D-E86F-0B3B-DA1D-F863666BBC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b="85693"/>
            <a:stretch>
              <a:fillRect/>
            </a:stretch>
          </p:blipFill>
          <p:spPr>
            <a:xfrm>
              <a:off x="4665533" y="2590508"/>
              <a:ext cx="1995423" cy="324748"/>
            </a:xfrm>
            <a:prstGeom prst="rect">
              <a:avLst/>
            </a:prstGeom>
          </p:spPr>
        </p:pic>
        <p:pic>
          <p:nvPicPr>
            <p:cNvPr id="9" name="Image 8" descr="Une image contenant texte, capture d’écran, Police&#10;&#10;Le contenu généré par l’IA peut être incorrect.">
              <a:extLst>
                <a:ext uri="{FF2B5EF4-FFF2-40B4-BE49-F238E27FC236}">
                  <a16:creationId xmlns:a16="http://schemas.microsoft.com/office/drawing/2014/main" id="{7CA85314-8B93-C037-4002-8E6FB6A1D2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71740" b="13901"/>
            <a:stretch>
              <a:fillRect/>
            </a:stretch>
          </p:blipFill>
          <p:spPr>
            <a:xfrm>
              <a:off x="4665533" y="3606318"/>
              <a:ext cx="1995423" cy="325925"/>
            </a:xfrm>
            <a:prstGeom prst="rect">
              <a:avLst/>
            </a:prstGeom>
          </p:spPr>
        </p:pic>
        <p:pic>
          <p:nvPicPr>
            <p:cNvPr id="10" name="Image 9" descr="Une image contenant texte, capture d’écran, Police&#10;&#10;Le contenu généré par l’IA peut être incorrect.">
              <a:extLst>
                <a:ext uri="{FF2B5EF4-FFF2-40B4-BE49-F238E27FC236}">
                  <a16:creationId xmlns:a16="http://schemas.microsoft.com/office/drawing/2014/main" id="{68124DDE-3E6D-BEAF-C052-D027D3B3CC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27379" b="57486"/>
            <a:stretch>
              <a:fillRect/>
            </a:stretch>
          </p:blipFill>
          <p:spPr>
            <a:xfrm>
              <a:off x="4665533" y="2903425"/>
              <a:ext cx="1995423" cy="343546"/>
            </a:xfrm>
            <a:prstGeom prst="rect">
              <a:avLst/>
            </a:prstGeom>
          </p:spPr>
        </p:pic>
        <p:pic>
          <p:nvPicPr>
            <p:cNvPr id="11" name="Image 10" descr="Une image contenant texte, capture d’écran, Police&#10;&#10;Le contenu généré par l’IA peut être incorrect.">
              <a:extLst>
                <a:ext uri="{FF2B5EF4-FFF2-40B4-BE49-F238E27FC236}">
                  <a16:creationId xmlns:a16="http://schemas.microsoft.com/office/drawing/2014/main" id="{B8FC04DA-4D7C-CD3D-BDC3-5F1F5651DE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85641"/>
            <a:stretch>
              <a:fillRect/>
            </a:stretch>
          </p:blipFill>
          <p:spPr>
            <a:xfrm>
              <a:off x="4671213" y="3918673"/>
              <a:ext cx="1995423" cy="325926"/>
            </a:xfrm>
            <a:prstGeom prst="rect">
              <a:avLst/>
            </a:prstGeom>
          </p:spPr>
        </p:pic>
        <p:pic>
          <p:nvPicPr>
            <p:cNvPr id="12" name="Image 11" descr="Une image contenant texte, capture d’écran, Police&#10;&#10;Le contenu généré par l’IA peut être incorrect.">
              <a:extLst>
                <a:ext uri="{FF2B5EF4-FFF2-40B4-BE49-F238E27FC236}">
                  <a16:creationId xmlns:a16="http://schemas.microsoft.com/office/drawing/2014/main" id="{C3C353E5-D068-A30C-FC4B-C92B60249B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14307" b="71386"/>
            <a:stretch>
              <a:fillRect/>
            </a:stretch>
          </p:blipFill>
          <p:spPr>
            <a:xfrm>
              <a:off x="6794726" y="2590508"/>
              <a:ext cx="1995423" cy="324748"/>
            </a:xfrm>
            <a:prstGeom prst="rect">
              <a:avLst/>
            </a:prstGeom>
          </p:spPr>
        </p:pic>
        <p:pic>
          <p:nvPicPr>
            <p:cNvPr id="15" name="Image 14" descr="Une image contenant texte, capture d’écran, Police&#10;&#10;Le contenu généré par l’IA peut être incorrect.">
              <a:extLst>
                <a:ext uri="{FF2B5EF4-FFF2-40B4-BE49-F238E27FC236}">
                  <a16:creationId xmlns:a16="http://schemas.microsoft.com/office/drawing/2014/main" id="{55C8136D-966D-C68D-D0FD-D7E56A7412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42234" b="41819"/>
            <a:stretch>
              <a:fillRect/>
            </a:stretch>
          </p:blipFill>
          <p:spPr>
            <a:xfrm>
              <a:off x="6804972" y="2902913"/>
              <a:ext cx="1995423" cy="361950"/>
            </a:xfrm>
            <a:prstGeom prst="rect">
              <a:avLst/>
            </a:prstGeom>
          </p:spPr>
        </p:pic>
        <p:pic>
          <p:nvPicPr>
            <p:cNvPr id="16" name="Image 15" descr="Une image contenant texte, capture d’écran, Police&#10;&#10;Le contenu généré par l’IA peut être incorrect.">
              <a:extLst>
                <a:ext uri="{FF2B5EF4-FFF2-40B4-BE49-F238E27FC236}">
                  <a16:creationId xmlns:a16="http://schemas.microsoft.com/office/drawing/2014/main" id="{F101D74C-783D-83A0-B3AF-427E25F8AA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57621" b="27550"/>
            <a:stretch>
              <a:fillRect/>
            </a:stretch>
          </p:blipFill>
          <p:spPr>
            <a:xfrm>
              <a:off x="4665532" y="3260066"/>
              <a:ext cx="1995423" cy="336595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1DD9C94-E780-F248-0C54-1373101EF0F7}"/>
                </a:ext>
              </a:extLst>
            </p:cNvPr>
            <p:cNvSpPr/>
            <p:nvPr/>
          </p:nvSpPr>
          <p:spPr bwMode="auto">
            <a:xfrm>
              <a:off x="4377500" y="2561679"/>
              <a:ext cx="4483897" cy="1731417"/>
            </a:xfrm>
            <a:prstGeom prst="rect">
              <a:avLst/>
            </a:prstGeom>
            <a:noFill/>
            <a:ln>
              <a:solidFill>
                <a:schemeClr val="accent1"/>
              </a:solidFill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GB" sz="1050" b="1" noProof="0" dirty="0">
                  <a:solidFill>
                    <a:schemeClr val="accent5">
                      <a:lumMod val="50000"/>
                    </a:schemeClr>
                  </a:solidFill>
                  <a:latin typeface="Arial" charset="0"/>
                </a:rPr>
                <a:t>GBOV V2 Land Products</a:t>
              </a:r>
              <a:endParaRPr kumimoji="0" lang="en-GB" sz="1050" b="1" i="0" u="none" strike="noStrike" cap="none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Arial" charset="0"/>
              </a:endParaRPr>
            </a:p>
          </p:txBody>
        </p:sp>
        <p:sp>
          <p:nvSpPr>
            <p:cNvPr id="19" name="Flèche : droite 18">
              <a:extLst>
                <a:ext uri="{FF2B5EF4-FFF2-40B4-BE49-F238E27FC236}">
                  <a16:creationId xmlns:a16="http://schemas.microsoft.com/office/drawing/2014/main" id="{36BE1C71-67CE-789E-C04B-431E0CFDAA31}"/>
                </a:ext>
              </a:extLst>
            </p:cNvPr>
            <p:cNvSpPr/>
            <p:nvPr/>
          </p:nvSpPr>
          <p:spPr bwMode="auto">
            <a:xfrm>
              <a:off x="4484307" y="2704396"/>
              <a:ext cx="109218" cy="90010"/>
            </a:xfrm>
            <a:prstGeom prst="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0" name="Flèche : droite 19">
              <a:extLst>
                <a:ext uri="{FF2B5EF4-FFF2-40B4-BE49-F238E27FC236}">
                  <a16:creationId xmlns:a16="http://schemas.microsoft.com/office/drawing/2014/main" id="{CB41C552-EAB4-C717-6CEE-5CFD659E1664}"/>
                </a:ext>
              </a:extLst>
            </p:cNvPr>
            <p:cNvSpPr/>
            <p:nvPr/>
          </p:nvSpPr>
          <p:spPr bwMode="auto">
            <a:xfrm>
              <a:off x="4484307" y="3032266"/>
              <a:ext cx="109218" cy="90010"/>
            </a:xfrm>
            <a:prstGeom prst="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1" name="Flèche : droite 20">
              <a:extLst>
                <a:ext uri="{FF2B5EF4-FFF2-40B4-BE49-F238E27FC236}">
                  <a16:creationId xmlns:a16="http://schemas.microsoft.com/office/drawing/2014/main" id="{6EEDF4D6-012A-A8B8-5F96-EC37D7F9B76D}"/>
                </a:ext>
              </a:extLst>
            </p:cNvPr>
            <p:cNvSpPr/>
            <p:nvPr/>
          </p:nvSpPr>
          <p:spPr bwMode="auto">
            <a:xfrm>
              <a:off x="4484307" y="4044116"/>
              <a:ext cx="109218" cy="90010"/>
            </a:xfrm>
            <a:prstGeom prst="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2" name="Flèche : droite 21">
              <a:extLst>
                <a:ext uri="{FF2B5EF4-FFF2-40B4-BE49-F238E27FC236}">
                  <a16:creationId xmlns:a16="http://schemas.microsoft.com/office/drawing/2014/main" id="{1B53DFA7-61C5-469A-8C68-95E05EDA95B0}"/>
                </a:ext>
              </a:extLst>
            </p:cNvPr>
            <p:cNvSpPr/>
            <p:nvPr/>
          </p:nvSpPr>
          <p:spPr bwMode="auto">
            <a:xfrm>
              <a:off x="4484307" y="3732782"/>
              <a:ext cx="109218" cy="90010"/>
            </a:xfrm>
            <a:prstGeom prst="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7C7811D7-7DEF-A99A-B97E-483B4D3936EE}"/>
              </a:ext>
            </a:extLst>
          </p:cNvPr>
          <p:cNvGrpSpPr/>
          <p:nvPr/>
        </p:nvGrpSpPr>
        <p:grpSpPr>
          <a:xfrm>
            <a:off x="4514770" y="3368986"/>
            <a:ext cx="4115321" cy="919657"/>
            <a:chOff x="431541" y="3308664"/>
            <a:chExt cx="3869029" cy="984432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16C595A-A126-55D0-1923-D1047F368A4C}"/>
                </a:ext>
              </a:extLst>
            </p:cNvPr>
            <p:cNvSpPr/>
            <p:nvPr/>
          </p:nvSpPr>
          <p:spPr bwMode="auto">
            <a:xfrm>
              <a:off x="431541" y="3308664"/>
              <a:ext cx="3869029" cy="984432"/>
            </a:xfrm>
            <a:prstGeom prst="rect">
              <a:avLst/>
            </a:prstGeom>
            <a:noFill/>
            <a:ln>
              <a:solidFill>
                <a:schemeClr val="accent1"/>
              </a:solidFill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GB" sz="1050" b="1" noProof="0" dirty="0">
                  <a:solidFill>
                    <a:schemeClr val="accent5">
                      <a:lumMod val="50000"/>
                    </a:schemeClr>
                  </a:solidFill>
                  <a:latin typeface="Arial" charset="0"/>
                </a:rPr>
                <a:t>GBOV V3 New Products</a:t>
              </a:r>
              <a:endParaRPr kumimoji="0" lang="en-GB" sz="1050" b="1" i="0" u="none" strike="noStrike" cap="none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Arial" charset="0"/>
              </a:endParaRPr>
            </a:p>
          </p:txBody>
        </p:sp>
        <p:sp>
          <p:nvSpPr>
            <p:cNvPr id="23" name="Flèche : droite 22">
              <a:extLst>
                <a:ext uri="{FF2B5EF4-FFF2-40B4-BE49-F238E27FC236}">
                  <a16:creationId xmlns:a16="http://schemas.microsoft.com/office/drawing/2014/main" id="{C66E8395-E8D8-F7DE-EFB3-A454830E7F58}"/>
                </a:ext>
              </a:extLst>
            </p:cNvPr>
            <p:cNvSpPr/>
            <p:nvPr/>
          </p:nvSpPr>
          <p:spPr bwMode="auto">
            <a:xfrm>
              <a:off x="538348" y="3476609"/>
              <a:ext cx="109218" cy="90010"/>
            </a:xfrm>
            <a:prstGeom prst="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D533A04-974F-015F-D9E5-602813E49A65}"/>
                </a:ext>
              </a:extLst>
            </p:cNvPr>
            <p:cNvSpPr/>
            <p:nvPr/>
          </p:nvSpPr>
          <p:spPr bwMode="auto">
            <a:xfrm>
              <a:off x="725215" y="3354020"/>
              <a:ext cx="1651997" cy="251854"/>
            </a:xfrm>
            <a:prstGeom prst="rect">
              <a:avLst/>
            </a:prstGeom>
            <a:solidFill>
              <a:srgbClr val="FAFAFA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GB" sz="800" b="1" noProof="0" dirty="0">
                  <a:latin typeface="Calibri" panose="020F0502020204030204" pitchFamily="34" charset="0"/>
                  <a:cs typeface="Calibri" panose="020F0502020204030204" pitchFamily="34" charset="0"/>
                </a:rPr>
                <a:t>GPP </a:t>
              </a:r>
              <a:r>
                <a:rPr lang="en-GB" sz="800" noProof="0" dirty="0">
                  <a:latin typeface="Calibri" panose="020F0502020204030204" pitchFamily="34" charset="0"/>
                  <a:cs typeface="Calibri" panose="020F0502020204030204" pitchFamily="34" charset="0"/>
                </a:rPr>
                <a:t>Gross Primary Production</a:t>
              </a:r>
              <a:endParaRPr kumimoji="0" lang="en-GB" sz="800" b="1" i="0" u="none" strike="noStrike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2878E4C-E239-84B4-A9D7-E72C249BFDBF}"/>
                </a:ext>
              </a:extLst>
            </p:cNvPr>
            <p:cNvSpPr/>
            <p:nvPr/>
          </p:nvSpPr>
          <p:spPr bwMode="auto">
            <a:xfrm>
              <a:off x="2477616" y="3352548"/>
              <a:ext cx="1651997" cy="248121"/>
            </a:xfrm>
            <a:prstGeom prst="rect">
              <a:avLst/>
            </a:prstGeom>
            <a:solidFill>
              <a:srgbClr val="FAFAFA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GB" sz="800" b="1" noProof="0" dirty="0">
                  <a:latin typeface="Calibri" panose="020F0502020204030204" pitchFamily="34" charset="0"/>
                  <a:cs typeface="Calibri" panose="020F0502020204030204" pitchFamily="34" charset="0"/>
                </a:rPr>
                <a:t>NPP </a:t>
              </a:r>
              <a:r>
                <a:rPr lang="en-GB" sz="800" noProof="0" dirty="0">
                  <a:latin typeface="Calibri" panose="020F0502020204030204" pitchFamily="34" charset="0"/>
                  <a:cs typeface="Calibri" panose="020F0502020204030204" pitchFamily="34" charset="0"/>
                </a:rPr>
                <a:t>Net Primary Production</a:t>
              </a:r>
              <a:endParaRPr kumimoji="0" lang="en-GB" sz="800" b="1" i="0" u="none" strike="noStrike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6D11304-0082-4F8E-626F-E6727F43B1D4}"/>
                </a:ext>
              </a:extLst>
            </p:cNvPr>
            <p:cNvSpPr/>
            <p:nvPr/>
          </p:nvSpPr>
          <p:spPr bwMode="auto">
            <a:xfrm>
              <a:off x="727720" y="3666433"/>
              <a:ext cx="1651997" cy="251854"/>
            </a:xfrm>
            <a:prstGeom prst="rect">
              <a:avLst/>
            </a:prstGeom>
            <a:solidFill>
              <a:srgbClr val="FAFAFA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GB" sz="800" b="1" noProof="0" dirty="0">
                  <a:latin typeface="Calibri" panose="020F0502020204030204" pitchFamily="34" charset="0"/>
                  <a:cs typeface="Calibri" panose="020F0502020204030204" pitchFamily="34" charset="0"/>
                </a:rPr>
                <a:t>LSP </a:t>
              </a:r>
              <a:r>
                <a:rPr lang="en-GB" sz="800" noProof="0" dirty="0">
                  <a:latin typeface="Calibri" panose="020F0502020204030204" pitchFamily="34" charset="0"/>
                  <a:cs typeface="Calibri" panose="020F0502020204030204" pitchFamily="34" charset="0"/>
                </a:rPr>
                <a:t>Land Surface Phenology</a:t>
              </a:r>
              <a:endParaRPr kumimoji="0" lang="en-GB" sz="800" b="1" i="0" u="none" strike="noStrike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" name="Flèche : droite 26">
              <a:extLst>
                <a:ext uri="{FF2B5EF4-FFF2-40B4-BE49-F238E27FC236}">
                  <a16:creationId xmlns:a16="http://schemas.microsoft.com/office/drawing/2014/main" id="{36775202-CD13-D885-BEDA-98BA7060933A}"/>
                </a:ext>
              </a:extLst>
            </p:cNvPr>
            <p:cNvSpPr/>
            <p:nvPr/>
          </p:nvSpPr>
          <p:spPr bwMode="auto">
            <a:xfrm>
              <a:off x="538348" y="3747355"/>
              <a:ext cx="109218" cy="90010"/>
            </a:xfrm>
            <a:prstGeom prst="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453D9E85-24A0-66DF-1C09-115C5EFC89CB}"/>
                </a:ext>
              </a:extLst>
            </p:cNvPr>
            <p:cNvSpPr/>
            <p:nvPr/>
          </p:nvSpPr>
          <p:spPr bwMode="auto">
            <a:xfrm>
              <a:off x="719574" y="3978846"/>
              <a:ext cx="1651997" cy="248121"/>
            </a:xfrm>
            <a:prstGeom prst="rect">
              <a:avLst/>
            </a:prstGeom>
            <a:solidFill>
              <a:srgbClr val="FAFAFA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GB" sz="800" b="1" noProof="0" dirty="0">
                  <a:latin typeface="Calibri" panose="020F0502020204030204" pitchFamily="34" charset="0"/>
                  <a:cs typeface="Calibri" panose="020F0502020204030204" pitchFamily="34" charset="0"/>
                </a:rPr>
                <a:t>ET </a:t>
              </a:r>
              <a:r>
                <a:rPr lang="en-GB" sz="800" noProof="0" dirty="0">
                  <a:latin typeface="Calibri" panose="020F0502020204030204" pitchFamily="34" charset="0"/>
                  <a:cs typeface="Calibri" panose="020F0502020204030204" pitchFamily="34" charset="0"/>
                </a:rPr>
                <a:t>Evapotranspiration</a:t>
              </a:r>
              <a:endParaRPr kumimoji="0" lang="en-GB" sz="800" b="1" i="0" u="none" strike="noStrike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Flèche : droite 28">
              <a:extLst>
                <a:ext uri="{FF2B5EF4-FFF2-40B4-BE49-F238E27FC236}">
                  <a16:creationId xmlns:a16="http://schemas.microsoft.com/office/drawing/2014/main" id="{A19462E9-C2E8-57DB-5A52-4036B4B21E35}"/>
                </a:ext>
              </a:extLst>
            </p:cNvPr>
            <p:cNvSpPr/>
            <p:nvPr/>
          </p:nvSpPr>
          <p:spPr bwMode="auto">
            <a:xfrm>
              <a:off x="534975" y="4057901"/>
              <a:ext cx="109218" cy="90010"/>
            </a:xfrm>
            <a:prstGeom prst="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pic>
        <p:nvPicPr>
          <p:cNvPr id="31" name="Image 30" descr="Une image contenant carte, texte, capture d’écran, logiciel&#10;&#10;Le contenu généré par l’IA peut être incorrect.">
            <a:extLst>
              <a:ext uri="{FF2B5EF4-FFF2-40B4-BE49-F238E27FC236}">
                <a16:creationId xmlns:a16="http://schemas.microsoft.com/office/drawing/2014/main" id="{53F8BDC8-CE4E-6CEA-3CA7-01DCBA45A2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7158" y="4526574"/>
            <a:ext cx="4115322" cy="1967638"/>
          </a:xfrm>
          <a:prstGeom prst="rect">
            <a:avLst/>
          </a:prstGeom>
        </p:spPr>
      </p:pic>
      <p:sp>
        <p:nvSpPr>
          <p:cNvPr id="32" name="Espace réservé du contenu 5">
            <a:extLst>
              <a:ext uri="{FF2B5EF4-FFF2-40B4-BE49-F238E27FC236}">
                <a16:creationId xmlns:a16="http://schemas.microsoft.com/office/drawing/2014/main" id="{8C53F7DE-05D6-A7D5-FC32-7FCB507F3D83}"/>
              </a:ext>
            </a:extLst>
          </p:cNvPr>
          <p:cNvSpPr txBox="1">
            <a:spLocks/>
          </p:cNvSpPr>
          <p:nvPr/>
        </p:nvSpPr>
        <p:spPr bwMode="auto">
          <a:xfrm>
            <a:off x="198233" y="5157192"/>
            <a:ext cx="4139130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ts val="600"/>
              </a:spcBef>
              <a:spcAft>
                <a:spcPts val="0"/>
              </a:spcAft>
              <a:defRPr sz="1800" b="1">
                <a:solidFill>
                  <a:srgbClr val="00759E"/>
                </a:solidFill>
                <a:latin typeface="Ebrima" pitchFamily="2" charset="0"/>
                <a:ea typeface="Ebrima" pitchFamily="2" charset="0"/>
                <a:cs typeface="Ebrima" pitchFamily="2" charset="0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97BF0D"/>
              </a:buClr>
              <a:buSzPct val="75000"/>
              <a:buFont typeface="Wingdings" pitchFamily="2" charset="2"/>
              <a:buChar char="v"/>
              <a:defRPr sz="1800">
                <a:solidFill>
                  <a:srgbClr val="4D4D4D"/>
                </a:solidFill>
                <a:latin typeface="Ebrima" pitchFamily="2" charset="0"/>
                <a:ea typeface="Ebrima" pitchFamily="2" charset="0"/>
                <a:cs typeface="Ebrima" pitchFamily="2" charset="0"/>
              </a:defRPr>
            </a:lvl2pPr>
            <a:lvl3pPr marL="1176338" indent="-261938" algn="l" rtl="0" fontAlgn="base">
              <a:spcBef>
                <a:spcPct val="20000"/>
              </a:spcBef>
              <a:spcAft>
                <a:spcPct val="0"/>
              </a:spcAft>
              <a:buClr>
                <a:srgbClr val="4D4D4D"/>
              </a:buClr>
              <a:buSzPct val="80000"/>
              <a:buFont typeface="Wingdings" pitchFamily="2" charset="2"/>
              <a:buChar char="ü"/>
              <a:defRPr sz="1800">
                <a:solidFill>
                  <a:srgbClr val="4D4D4D"/>
                </a:solidFill>
                <a:latin typeface="Ebrima" pitchFamily="2" charset="0"/>
                <a:ea typeface="Ebrima" pitchFamily="2" charset="0"/>
                <a:cs typeface="Ebrima" pitchFamily="2" charset="0"/>
              </a:defRPr>
            </a:lvl3pPr>
            <a:lvl4pPr marL="1658938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Ebrima" pitchFamily="2" charset="0"/>
                <a:ea typeface="Ebrima" pitchFamily="2" charset="0"/>
                <a:cs typeface="Ebrima" pitchFamily="2" charset="0"/>
              </a:defRPr>
            </a:lvl4pPr>
            <a:lvl5pPr marL="206692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Ebrima" pitchFamily="2" charset="0"/>
                <a:ea typeface="Ebrima" pitchFamily="2" charset="0"/>
                <a:cs typeface="Ebrima" pitchFamily="2" charset="0"/>
              </a:defRPr>
            </a:lvl5pPr>
            <a:lvl6pPr marL="252412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8132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3852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9572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GB" sz="1400" b="0" kern="0" noProof="0" dirty="0">
                <a:solidFill>
                  <a:schemeClr val="tx1"/>
                </a:solidFill>
              </a:rPr>
              <a:t>Make these products available via the </a:t>
            </a:r>
            <a:r>
              <a:rPr lang="en-GB" sz="1400" kern="0" noProof="0" dirty="0">
                <a:solidFill>
                  <a:schemeClr val="tx1"/>
                </a:solidFill>
              </a:rPr>
              <a:t>data portal </a:t>
            </a:r>
            <a:r>
              <a:rPr lang="en-GB" sz="1400" b="0" kern="0" noProof="0" dirty="0">
                <a:solidFill>
                  <a:schemeClr val="tx1"/>
                </a:solidFill>
              </a:rPr>
              <a:t>(</a:t>
            </a:r>
            <a:r>
              <a:rPr lang="en-GB" sz="1400" b="0" kern="0" noProof="0" dirty="0">
                <a:solidFill>
                  <a:schemeClr val="tx1"/>
                </a:solidFill>
                <a:hlinkClick r:id="rId5"/>
              </a:rPr>
              <a:t>https://gbov.land.copernicus.eu/</a:t>
            </a:r>
            <a:r>
              <a:rPr lang="en-GB" sz="1400" b="0" kern="0" noProof="0" dirty="0">
                <a:solidFill>
                  <a:schemeClr val="tx1"/>
                </a:solidFill>
              </a:rPr>
              <a:t>):</a:t>
            </a:r>
            <a:r>
              <a:rPr lang="en-GB" sz="1400" kern="0" noProof="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2" name="Espace réservé du contenu 5">
            <a:extLst>
              <a:ext uri="{FF2B5EF4-FFF2-40B4-BE49-F238E27FC236}">
                <a16:creationId xmlns:a16="http://schemas.microsoft.com/office/drawing/2014/main" id="{FD9A1F61-B568-7352-4383-D66CBDEBD55D}"/>
              </a:ext>
            </a:extLst>
          </p:cNvPr>
          <p:cNvSpPr txBox="1">
            <a:spLocks/>
          </p:cNvSpPr>
          <p:nvPr/>
        </p:nvSpPr>
        <p:spPr bwMode="auto">
          <a:xfrm>
            <a:off x="257997" y="2708920"/>
            <a:ext cx="6966832" cy="777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ts val="600"/>
              </a:spcBef>
              <a:spcAft>
                <a:spcPts val="0"/>
              </a:spcAft>
              <a:defRPr sz="1800" b="1">
                <a:solidFill>
                  <a:srgbClr val="00759E"/>
                </a:solidFill>
                <a:latin typeface="Ebrima" pitchFamily="2" charset="0"/>
                <a:ea typeface="Ebrima" pitchFamily="2" charset="0"/>
                <a:cs typeface="Ebrima" pitchFamily="2" charset="0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97BF0D"/>
              </a:buClr>
              <a:buSzPct val="75000"/>
              <a:buFont typeface="Wingdings" pitchFamily="2" charset="2"/>
              <a:buChar char="v"/>
              <a:defRPr sz="1800">
                <a:solidFill>
                  <a:srgbClr val="4D4D4D"/>
                </a:solidFill>
                <a:latin typeface="Ebrima" pitchFamily="2" charset="0"/>
                <a:ea typeface="Ebrima" pitchFamily="2" charset="0"/>
                <a:cs typeface="Ebrima" pitchFamily="2" charset="0"/>
              </a:defRPr>
            </a:lvl2pPr>
            <a:lvl3pPr marL="1176338" indent="-261938" algn="l" rtl="0" fontAlgn="base">
              <a:spcBef>
                <a:spcPct val="20000"/>
              </a:spcBef>
              <a:spcAft>
                <a:spcPct val="0"/>
              </a:spcAft>
              <a:buClr>
                <a:srgbClr val="4D4D4D"/>
              </a:buClr>
              <a:buSzPct val="80000"/>
              <a:buFont typeface="Wingdings" pitchFamily="2" charset="2"/>
              <a:buChar char="ü"/>
              <a:defRPr sz="1800">
                <a:solidFill>
                  <a:srgbClr val="4D4D4D"/>
                </a:solidFill>
                <a:latin typeface="Ebrima" pitchFamily="2" charset="0"/>
                <a:ea typeface="Ebrima" pitchFamily="2" charset="0"/>
                <a:cs typeface="Ebrima" pitchFamily="2" charset="0"/>
              </a:defRPr>
            </a:lvl3pPr>
            <a:lvl4pPr marL="1658938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Ebrima" pitchFamily="2" charset="0"/>
                <a:ea typeface="Ebrima" pitchFamily="2" charset="0"/>
                <a:cs typeface="Ebrima" pitchFamily="2" charset="0"/>
              </a:defRPr>
            </a:lvl4pPr>
            <a:lvl5pPr marL="206692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Ebrima" pitchFamily="2" charset="0"/>
                <a:ea typeface="Ebrima" pitchFamily="2" charset="0"/>
                <a:cs typeface="Ebrima" pitchFamily="2" charset="0"/>
              </a:defRPr>
            </a:lvl5pPr>
            <a:lvl6pPr marL="252412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8132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3852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9572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r>
              <a:rPr lang="en-GB" sz="1600" kern="0" noProof="0" dirty="0">
                <a:solidFill>
                  <a:schemeClr val="tx1"/>
                </a:solidFill>
              </a:rPr>
              <a:t>Objectives :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GB" sz="1400" b="0" kern="0" noProof="0" dirty="0">
                <a:solidFill>
                  <a:schemeClr val="tx1"/>
                </a:solidFill>
              </a:rPr>
              <a:t>Production of qualified validation dataset for routine </a:t>
            </a:r>
            <a:r>
              <a:rPr lang="en-GB" sz="1400" kern="0" noProof="0" dirty="0">
                <a:solidFill>
                  <a:schemeClr val="tx1"/>
                </a:solidFill>
              </a:rPr>
              <a:t>CLMS products </a:t>
            </a:r>
            <a:r>
              <a:rPr lang="en-GB" sz="1400" b="0" kern="0" noProof="0" dirty="0">
                <a:solidFill>
                  <a:schemeClr val="tx1"/>
                </a:solidFill>
              </a:rPr>
              <a:t>validation: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73A7218-D177-8495-218A-E4F0ACEA9E6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25492"/>
          <a:stretch>
            <a:fillRect/>
          </a:stretch>
        </p:blipFill>
        <p:spPr>
          <a:xfrm>
            <a:off x="638066" y="1734221"/>
            <a:ext cx="967652" cy="500177"/>
          </a:xfrm>
          <a:prstGeom prst="rect">
            <a:avLst/>
          </a:prstGeom>
          <a:solidFill>
            <a:srgbClr val="F3FAFF"/>
          </a:solidFill>
        </p:spPr>
      </p:pic>
      <p:sp>
        <p:nvSpPr>
          <p:cNvPr id="7" name="Espace réservé du contenu 5">
            <a:extLst>
              <a:ext uri="{FF2B5EF4-FFF2-40B4-BE49-F238E27FC236}">
                <a16:creationId xmlns:a16="http://schemas.microsoft.com/office/drawing/2014/main" id="{184885EA-E115-59B8-8DDE-2E5EA7439724}"/>
              </a:ext>
            </a:extLst>
          </p:cNvPr>
          <p:cNvSpPr txBox="1">
            <a:spLocks/>
          </p:cNvSpPr>
          <p:nvPr/>
        </p:nvSpPr>
        <p:spPr bwMode="auto">
          <a:xfrm>
            <a:off x="6050802" y="1497851"/>
            <a:ext cx="2769670" cy="1052977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ts val="600"/>
              </a:spcBef>
              <a:spcAft>
                <a:spcPts val="0"/>
              </a:spcAft>
              <a:defRPr sz="1800" b="1">
                <a:solidFill>
                  <a:srgbClr val="00759E"/>
                </a:solidFill>
                <a:latin typeface="Ebrima" pitchFamily="2" charset="0"/>
                <a:ea typeface="Ebrima" pitchFamily="2" charset="0"/>
                <a:cs typeface="Ebrima" pitchFamily="2" charset="0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97BF0D"/>
              </a:buClr>
              <a:buSzPct val="75000"/>
              <a:buFont typeface="Wingdings" pitchFamily="2" charset="2"/>
              <a:buChar char="v"/>
              <a:defRPr sz="1800">
                <a:solidFill>
                  <a:srgbClr val="4D4D4D"/>
                </a:solidFill>
                <a:latin typeface="Ebrima" pitchFamily="2" charset="0"/>
                <a:ea typeface="Ebrima" pitchFamily="2" charset="0"/>
                <a:cs typeface="Ebrima" pitchFamily="2" charset="0"/>
              </a:defRPr>
            </a:lvl2pPr>
            <a:lvl3pPr marL="1176338" indent="-261938" algn="l" rtl="0" fontAlgn="base">
              <a:spcBef>
                <a:spcPct val="20000"/>
              </a:spcBef>
              <a:spcAft>
                <a:spcPct val="0"/>
              </a:spcAft>
              <a:buClr>
                <a:srgbClr val="4D4D4D"/>
              </a:buClr>
              <a:buSzPct val="80000"/>
              <a:buFont typeface="Wingdings" pitchFamily="2" charset="2"/>
              <a:buChar char="ü"/>
              <a:defRPr sz="1800">
                <a:solidFill>
                  <a:srgbClr val="4D4D4D"/>
                </a:solidFill>
                <a:latin typeface="Ebrima" pitchFamily="2" charset="0"/>
                <a:ea typeface="Ebrima" pitchFamily="2" charset="0"/>
                <a:cs typeface="Ebrima" pitchFamily="2" charset="0"/>
              </a:defRPr>
            </a:lvl3pPr>
            <a:lvl4pPr marL="1658938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Ebrima" pitchFamily="2" charset="0"/>
                <a:ea typeface="Ebrima" pitchFamily="2" charset="0"/>
                <a:cs typeface="Ebrima" pitchFamily="2" charset="0"/>
              </a:defRPr>
            </a:lvl4pPr>
            <a:lvl5pPr marL="206692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Ebrima" pitchFamily="2" charset="0"/>
                <a:ea typeface="Ebrima" pitchFamily="2" charset="0"/>
                <a:cs typeface="Ebrima" pitchFamily="2" charset="0"/>
              </a:defRPr>
            </a:lvl5pPr>
            <a:lvl6pPr marL="252412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8132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3852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9572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/>
            <a:r>
              <a:rPr lang="en-GB" sz="1600" b="0" kern="0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 of the </a:t>
            </a:r>
            <a:r>
              <a:rPr lang="en-GB" sz="1600" kern="0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Copernicus Land Monitoring Service</a:t>
            </a:r>
            <a:endParaRPr lang="en-GB" sz="1200" kern="0" noProof="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510F2116-7DC3-81A6-8331-C8EFCE49C9C8}"/>
              </a:ext>
            </a:extLst>
          </p:cNvPr>
          <p:cNvSpPr txBox="1"/>
          <p:nvPr/>
        </p:nvSpPr>
        <p:spPr>
          <a:xfrm>
            <a:off x="1605718" y="1747306"/>
            <a:ext cx="265019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/>
            <a:r>
              <a:rPr lang="en-GB" sz="1600" b="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Funded by </a:t>
            </a:r>
            <a:r>
              <a:rPr lang="en-GB" sz="16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en-GB" sz="1600" b="1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European Commission</a:t>
            </a:r>
            <a:endParaRPr lang="en-GB" sz="1400" b="1" noProof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6" name="Image 35">
            <a:extLst>
              <a:ext uri="{FF2B5EF4-FFF2-40B4-BE49-F238E27FC236}">
                <a16:creationId xmlns:a16="http://schemas.microsoft.com/office/drawing/2014/main" id="{652119E6-978A-265F-2C92-E2AA6A0BAD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97019" y="1598085"/>
            <a:ext cx="912268" cy="440001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E571A647-AF1C-6EC0-63C8-C31253D295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91288" y="2057567"/>
            <a:ext cx="1125111" cy="415682"/>
          </a:xfrm>
          <a:prstGeom prst="rect">
            <a:avLst/>
          </a:prstGeom>
        </p:spPr>
      </p:pic>
      <p:sp>
        <p:nvSpPr>
          <p:cNvPr id="38" name="Flèche : droite 37">
            <a:extLst>
              <a:ext uri="{FF2B5EF4-FFF2-40B4-BE49-F238E27FC236}">
                <a16:creationId xmlns:a16="http://schemas.microsoft.com/office/drawing/2014/main" id="{DE2DA502-AC3C-A1BA-C497-D35CE4050666}"/>
              </a:ext>
            </a:extLst>
          </p:cNvPr>
          <p:cNvSpPr/>
          <p:nvPr/>
        </p:nvSpPr>
        <p:spPr bwMode="auto">
          <a:xfrm>
            <a:off x="4261230" y="5648301"/>
            <a:ext cx="339265" cy="269082"/>
          </a:xfrm>
          <a:prstGeom prst="rightArrow">
            <a:avLst/>
          </a:prstGeom>
          <a:solidFill>
            <a:schemeClr val="accent1"/>
          </a:solidFill>
          <a:ln w="19050" cap="flat" cmpd="sng" algn="ctr">
            <a:solidFill>
              <a:srgbClr val="00759E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noProof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0" name="Titre 3">
            <a:extLst>
              <a:ext uri="{FF2B5EF4-FFF2-40B4-BE49-F238E27FC236}">
                <a16:creationId xmlns:a16="http://schemas.microsoft.com/office/drawing/2014/main" id="{BEADCACC-45C3-BE6B-A066-824BFFCB1F2D}"/>
              </a:ext>
            </a:extLst>
          </p:cNvPr>
          <p:cNvSpPr txBox="1">
            <a:spLocks/>
          </p:cNvSpPr>
          <p:nvPr/>
        </p:nvSpPr>
        <p:spPr bwMode="auto">
          <a:xfrm>
            <a:off x="1774145" y="282320"/>
            <a:ext cx="6911975" cy="62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r" rtl="0" fontAlgn="base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00759E"/>
                </a:solidFill>
                <a:latin typeface="Ebrima" pitchFamily="2" charset="0"/>
                <a:ea typeface="Ebrima" pitchFamily="2" charset="0"/>
                <a:cs typeface="Ebrima" pitchFamily="2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759E"/>
                </a:solidFill>
                <a:latin typeface="Palatino Linotype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759E"/>
                </a:solidFill>
                <a:latin typeface="Palatino Linotype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759E"/>
                </a:solidFill>
                <a:latin typeface="Palatino Linotype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759E"/>
                </a:solidFill>
                <a:latin typeface="Palatino Linotype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759E"/>
                </a:solidFill>
                <a:latin typeface="Palatino Linotype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759E"/>
                </a:solidFill>
                <a:latin typeface="Palatino Linotype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759E"/>
                </a:solidFill>
                <a:latin typeface="Palatino Linotype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759E"/>
                </a:solidFill>
                <a:latin typeface="Palatino Linotype" pitchFamily="18" charset="0"/>
              </a:defRPr>
            </a:lvl9pPr>
          </a:lstStyle>
          <a:p>
            <a:pPr eaLnBrk="1" hangingPunct="1"/>
            <a:r>
              <a:rPr lang="en-GB" kern="0" noProof="0" dirty="0"/>
              <a:t>Ground-Based Observation for Validation</a:t>
            </a:r>
          </a:p>
        </p:txBody>
      </p:sp>
    </p:spTree>
    <p:extLst>
      <p:ext uri="{BB962C8B-B14F-4D97-AF65-F5344CB8AC3E}">
        <p14:creationId xmlns:p14="http://schemas.microsoft.com/office/powerpoint/2010/main" val="637443566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6E9B7B-D348-DA25-984E-1E4ECBC4A7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A2CFCE77-E1C7-DBD4-634D-0CE47C9BDEEF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15008" y="836712"/>
            <a:ext cx="5728776" cy="1152128"/>
          </a:xfrm>
        </p:spPr>
        <p:txBody>
          <a:bodyPr anchor="ctr"/>
          <a:lstStyle/>
          <a:p>
            <a:pPr marL="216000" indent="-216000">
              <a:buFont typeface="+mj-lt"/>
              <a:buAutoNum type="arabicPeriod"/>
            </a:pPr>
            <a:r>
              <a:rPr lang="en-GB" sz="16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Collection of ground-based measurements across the widest possible range of biomes through partner networks or GBOV sites (Component 2)</a:t>
            </a:r>
          </a:p>
        </p:txBody>
      </p:sp>
      <p:pic>
        <p:nvPicPr>
          <p:cNvPr id="3" name="Image 2" descr="Une image contenant Monde, Terre, carte, texte&#10;&#10;Le contenu généré par l’IA peut être incorrect.">
            <a:extLst>
              <a:ext uri="{FF2B5EF4-FFF2-40B4-BE49-F238E27FC236}">
                <a16:creationId xmlns:a16="http://schemas.microsoft.com/office/drawing/2014/main" id="{8A6DB2FE-6D80-8D8F-6966-7C5FBF5015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4060" y="1083203"/>
            <a:ext cx="2376866" cy="1741808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3A4E4ADB-DFA9-8F82-10B0-436B443DAB40}"/>
              </a:ext>
            </a:extLst>
          </p:cNvPr>
          <p:cNvSpPr txBox="1"/>
          <p:nvPr/>
        </p:nvSpPr>
        <p:spPr>
          <a:xfrm>
            <a:off x="474756" y="1836075"/>
            <a:ext cx="572877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noProof="0" dirty="0"/>
              <a:t>TERN, </a:t>
            </a:r>
            <a:r>
              <a:rPr lang="en-GB" sz="1350" noProof="0" dirty="0" err="1"/>
              <a:t>SurfRad</a:t>
            </a:r>
            <a:r>
              <a:rPr lang="en-GB" sz="1350" noProof="0" dirty="0"/>
              <a:t>, NEON, USCRN, ARM, ICOS, ISMN, BSRN, </a:t>
            </a:r>
            <a:r>
              <a:rPr lang="en-GB" sz="1350" noProof="0" dirty="0" err="1"/>
              <a:t>FluxNet</a:t>
            </a:r>
            <a:endParaRPr lang="en-GB" sz="1350" noProof="0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CDB673F0-828D-A721-E6B9-189ED75D0C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2208752"/>
            <a:ext cx="410206" cy="41020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4BA4DA5-5559-CE77-30FE-A68CC536886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49870"/>
          <a:stretch>
            <a:fillRect/>
          </a:stretch>
        </p:blipFill>
        <p:spPr>
          <a:xfrm>
            <a:off x="1263939" y="2208753"/>
            <a:ext cx="499749" cy="41020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67107BDE-3729-0A80-B4AD-ACB5B4A9B00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" r="40368" b="9137"/>
          <a:stretch>
            <a:fillRect/>
          </a:stretch>
        </p:blipFill>
        <p:spPr>
          <a:xfrm>
            <a:off x="1849872" y="2260073"/>
            <a:ext cx="664464" cy="3013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810522E6-6822-CE30-1113-1915400CE4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7545" y="2223965"/>
            <a:ext cx="996913" cy="373515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352A04AF-3BE9-4383-6125-C03A13330F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03000" y="2172865"/>
            <a:ext cx="426856" cy="475713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993BCD95-7CC2-EE4D-C2D9-DA6BC0E9A6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56661" y="2202764"/>
            <a:ext cx="481150" cy="4675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0F34BC81-EA5F-EEB9-8B3B-F70CCD9A897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55144" t="-8364"/>
          <a:stretch>
            <a:fillRect/>
          </a:stretch>
        </p:blipFill>
        <p:spPr>
          <a:xfrm>
            <a:off x="5004048" y="2260073"/>
            <a:ext cx="720080" cy="320228"/>
          </a:xfrm>
          <a:prstGeom prst="rect">
            <a:avLst/>
          </a:prstGeom>
        </p:spPr>
      </p:pic>
      <p:sp>
        <p:nvSpPr>
          <p:cNvPr id="21" name="Espace réservé du contenu 5">
            <a:extLst>
              <a:ext uri="{FF2B5EF4-FFF2-40B4-BE49-F238E27FC236}">
                <a16:creationId xmlns:a16="http://schemas.microsoft.com/office/drawing/2014/main" id="{F0870A77-754D-3246-774B-B48BEA9A9F3C}"/>
              </a:ext>
            </a:extLst>
          </p:cNvPr>
          <p:cNvSpPr txBox="1">
            <a:spLocks/>
          </p:cNvSpPr>
          <p:nvPr/>
        </p:nvSpPr>
        <p:spPr bwMode="auto">
          <a:xfrm>
            <a:off x="415008" y="2924944"/>
            <a:ext cx="8189440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ts val="600"/>
              </a:spcBef>
              <a:spcAft>
                <a:spcPts val="0"/>
              </a:spcAft>
              <a:defRPr sz="1800" b="1">
                <a:solidFill>
                  <a:srgbClr val="00759E"/>
                </a:solidFill>
                <a:latin typeface="Ebrima" pitchFamily="2" charset="0"/>
                <a:ea typeface="Ebrima" pitchFamily="2" charset="0"/>
                <a:cs typeface="Ebrima" pitchFamily="2" charset="0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97BF0D"/>
              </a:buClr>
              <a:buSzPct val="75000"/>
              <a:buFont typeface="Wingdings" pitchFamily="2" charset="2"/>
              <a:buChar char="v"/>
              <a:defRPr sz="1800">
                <a:solidFill>
                  <a:srgbClr val="4D4D4D"/>
                </a:solidFill>
                <a:latin typeface="Ebrima" pitchFamily="2" charset="0"/>
                <a:ea typeface="Ebrima" pitchFamily="2" charset="0"/>
                <a:cs typeface="Ebrima" pitchFamily="2" charset="0"/>
              </a:defRPr>
            </a:lvl2pPr>
            <a:lvl3pPr marL="1176338" indent="-261938" algn="l" rtl="0" fontAlgn="base">
              <a:spcBef>
                <a:spcPct val="20000"/>
              </a:spcBef>
              <a:spcAft>
                <a:spcPct val="0"/>
              </a:spcAft>
              <a:buClr>
                <a:srgbClr val="4D4D4D"/>
              </a:buClr>
              <a:buSzPct val="80000"/>
              <a:buFont typeface="Wingdings" pitchFamily="2" charset="2"/>
              <a:buChar char="ü"/>
              <a:defRPr sz="1800">
                <a:solidFill>
                  <a:srgbClr val="4D4D4D"/>
                </a:solidFill>
                <a:latin typeface="Ebrima" pitchFamily="2" charset="0"/>
                <a:ea typeface="Ebrima" pitchFamily="2" charset="0"/>
                <a:cs typeface="Ebrima" pitchFamily="2" charset="0"/>
              </a:defRPr>
            </a:lvl3pPr>
            <a:lvl4pPr marL="1658938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Ebrima" pitchFamily="2" charset="0"/>
                <a:ea typeface="Ebrima" pitchFamily="2" charset="0"/>
                <a:cs typeface="Ebrima" pitchFamily="2" charset="0"/>
              </a:defRPr>
            </a:lvl4pPr>
            <a:lvl5pPr marL="206692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Ebrima" pitchFamily="2" charset="0"/>
                <a:ea typeface="Ebrima" pitchFamily="2" charset="0"/>
                <a:cs typeface="Ebrima" pitchFamily="2" charset="0"/>
              </a:defRPr>
            </a:lvl5pPr>
            <a:lvl6pPr marL="252412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8132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3852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9572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216000" indent="-216000" eaLnBrk="1" hangingPunct="1">
              <a:buFont typeface="+mj-lt"/>
              <a:buAutoNum type="arabicPeriod" startAt="2"/>
            </a:pPr>
            <a:r>
              <a:rPr lang="en-GB" sz="1600" kern="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Harmonization and processing of ground-based data (</a:t>
            </a:r>
            <a:r>
              <a:rPr lang="en-GB" sz="1600" kern="0" noProof="0" dirty="0">
                <a:solidFill>
                  <a:schemeClr val="accent5">
                    <a:lumMod val="50000"/>
                  </a:schemeClr>
                </a:solidFill>
              </a:rPr>
              <a:t>Reference Measurements</a:t>
            </a:r>
            <a:r>
              <a:rPr lang="en-GB" sz="1600" kern="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</p:txBody>
      </p:sp>
      <p:pic>
        <p:nvPicPr>
          <p:cNvPr id="25" name="Image 24" descr="Une image contenant texte, capture d’écran, Police&#10;&#10;Le contenu généré par l’IA peut être incorrect.">
            <a:extLst>
              <a:ext uri="{FF2B5EF4-FFF2-40B4-BE49-F238E27FC236}">
                <a16:creationId xmlns:a16="http://schemas.microsoft.com/office/drawing/2014/main" id="{341502E6-B614-9C3F-4B11-B40A4CFDC76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03532" y="3360485"/>
            <a:ext cx="2201174" cy="2968359"/>
          </a:xfrm>
          <a:prstGeom prst="rect">
            <a:avLst/>
          </a:prstGeom>
        </p:spPr>
      </p:pic>
      <p:grpSp>
        <p:nvGrpSpPr>
          <p:cNvPr id="36" name="Groupe 35">
            <a:extLst>
              <a:ext uri="{FF2B5EF4-FFF2-40B4-BE49-F238E27FC236}">
                <a16:creationId xmlns:a16="http://schemas.microsoft.com/office/drawing/2014/main" id="{9FB9EAE8-3BA6-2743-9A08-1AD80372CA6B}"/>
              </a:ext>
            </a:extLst>
          </p:cNvPr>
          <p:cNvGrpSpPr/>
          <p:nvPr/>
        </p:nvGrpSpPr>
        <p:grpSpPr>
          <a:xfrm>
            <a:off x="914058" y="4131100"/>
            <a:ext cx="1699260" cy="1145645"/>
            <a:chOff x="568484" y="4941169"/>
            <a:chExt cx="2201174" cy="1377642"/>
          </a:xfrm>
          <a:solidFill>
            <a:srgbClr val="E7F9E7"/>
          </a:solidFill>
        </p:grpSpPr>
        <p:sp>
          <p:nvSpPr>
            <p:cNvPr id="33" name="Rectangle : coins arrondis 32">
              <a:extLst>
                <a:ext uri="{FF2B5EF4-FFF2-40B4-BE49-F238E27FC236}">
                  <a16:creationId xmlns:a16="http://schemas.microsoft.com/office/drawing/2014/main" id="{6234EBED-B21D-1B13-DE1B-1E236CA8B4EE}"/>
                </a:ext>
              </a:extLst>
            </p:cNvPr>
            <p:cNvSpPr/>
            <p:nvPr/>
          </p:nvSpPr>
          <p:spPr bwMode="auto">
            <a:xfrm>
              <a:off x="568484" y="4941169"/>
              <a:ext cx="2201174" cy="1377642"/>
            </a:xfrm>
            <a:prstGeom prst="roundRect">
              <a:avLst/>
            </a:prstGeom>
            <a:grpFill/>
            <a:ln w="28575" cap="flat" cmpd="sng" algn="ctr">
              <a:solidFill>
                <a:srgbClr val="20822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100" b="1" i="0" u="none" strike="noStrike" cap="none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DHPs (or PPFD)</a:t>
              </a:r>
            </a:p>
          </p:txBody>
        </p:sp>
        <p:pic>
          <p:nvPicPr>
            <p:cNvPr id="30" name="Image 29" descr="Une image contenant arbre, œil de poisson, bâtiment, Teintes et nuances&#10;&#10;Le contenu généré par l’IA peut être incorrect.">
              <a:extLst>
                <a:ext uri="{FF2B5EF4-FFF2-40B4-BE49-F238E27FC236}">
                  <a16:creationId xmlns:a16="http://schemas.microsoft.com/office/drawing/2014/main" id="{D123B349-CBC7-50BE-F864-F0CE61335C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722991" y="5384448"/>
              <a:ext cx="946776" cy="847727"/>
            </a:xfrm>
            <a:prstGeom prst="rect">
              <a:avLst/>
            </a:prstGeom>
            <a:grpFill/>
            <a:ln>
              <a:solidFill>
                <a:srgbClr val="208220"/>
              </a:solidFill>
            </a:ln>
          </p:spPr>
        </p:pic>
        <p:pic>
          <p:nvPicPr>
            <p:cNvPr id="32" name="Image 31" descr="Une image contenant cercle, œil de poisson&#10;&#10;Le contenu généré par l’IA peut être incorrect.">
              <a:extLst>
                <a:ext uri="{FF2B5EF4-FFF2-40B4-BE49-F238E27FC236}">
                  <a16:creationId xmlns:a16="http://schemas.microsoft.com/office/drawing/2014/main" id="{268C248E-C482-3D95-C66C-8F7CC7D45E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22295" y="5384449"/>
              <a:ext cx="946776" cy="847729"/>
            </a:xfrm>
            <a:prstGeom prst="rect">
              <a:avLst/>
            </a:prstGeom>
            <a:grpFill/>
            <a:ln>
              <a:solidFill>
                <a:srgbClr val="208220"/>
              </a:solidFill>
            </a:ln>
          </p:spPr>
        </p:pic>
      </p:grpSp>
      <p:sp>
        <p:nvSpPr>
          <p:cNvPr id="46" name="Rectangle : coins arrondis 45">
            <a:extLst>
              <a:ext uri="{FF2B5EF4-FFF2-40B4-BE49-F238E27FC236}">
                <a16:creationId xmlns:a16="http://schemas.microsoft.com/office/drawing/2014/main" id="{94295041-4443-D989-B14A-A0FD1585E2D0}"/>
              </a:ext>
            </a:extLst>
          </p:cNvPr>
          <p:cNvSpPr/>
          <p:nvPr/>
        </p:nvSpPr>
        <p:spPr bwMode="auto">
          <a:xfrm>
            <a:off x="701194" y="3407745"/>
            <a:ext cx="2071484" cy="661412"/>
          </a:xfrm>
          <a:prstGeom prst="roundRect">
            <a:avLst/>
          </a:prstGeom>
          <a:solidFill>
            <a:srgbClr val="FFFFEB"/>
          </a:solidFill>
          <a:ln w="28575" cap="flat" cmpd="sng" algn="ctr">
            <a:solidFill>
              <a:srgbClr val="CC9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050" b="1" i="0" u="none" strike="noStrike" cap="none" normalizeH="0" baseline="0" noProof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2" name="Rectangle : coins arrondis 51">
            <a:extLst>
              <a:ext uri="{FF2B5EF4-FFF2-40B4-BE49-F238E27FC236}">
                <a16:creationId xmlns:a16="http://schemas.microsoft.com/office/drawing/2014/main" id="{365B0832-7DE5-1B6E-FF0A-058947102E7E}"/>
              </a:ext>
            </a:extLst>
          </p:cNvPr>
          <p:cNvSpPr/>
          <p:nvPr/>
        </p:nvSpPr>
        <p:spPr bwMode="auto">
          <a:xfrm>
            <a:off x="1017767" y="5342078"/>
            <a:ext cx="1411519" cy="437244"/>
          </a:xfrm>
          <a:prstGeom prst="roundRect">
            <a:avLst/>
          </a:prstGeom>
          <a:solidFill>
            <a:srgbClr val="FFF2EF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1" i="0" u="none" strike="noStrike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Long Wave Radiation</a:t>
            </a:r>
          </a:p>
        </p:txBody>
      </p:sp>
      <p:cxnSp>
        <p:nvCxnSpPr>
          <p:cNvPr id="59" name="Connecteur droit 58">
            <a:extLst>
              <a:ext uri="{FF2B5EF4-FFF2-40B4-BE49-F238E27FC236}">
                <a16:creationId xmlns:a16="http://schemas.microsoft.com/office/drawing/2014/main" id="{8457B1BE-E047-4995-331A-773919D26FF6}"/>
              </a:ext>
            </a:extLst>
          </p:cNvPr>
          <p:cNvCxnSpPr/>
          <p:nvPr/>
        </p:nvCxnSpPr>
        <p:spPr bwMode="auto">
          <a:xfrm>
            <a:off x="6122268" y="4014787"/>
            <a:ext cx="2320538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1" name="Connecteur droit 60">
            <a:extLst>
              <a:ext uri="{FF2B5EF4-FFF2-40B4-BE49-F238E27FC236}">
                <a16:creationId xmlns:a16="http://schemas.microsoft.com/office/drawing/2014/main" id="{841E65E7-8533-26A8-F5D5-A864272A6D43}"/>
              </a:ext>
            </a:extLst>
          </p:cNvPr>
          <p:cNvCxnSpPr/>
          <p:nvPr/>
        </p:nvCxnSpPr>
        <p:spPr bwMode="auto">
          <a:xfrm>
            <a:off x="6122268" y="4517365"/>
            <a:ext cx="2320538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3" name="Connecteur : en angle 62">
            <a:extLst>
              <a:ext uri="{FF2B5EF4-FFF2-40B4-BE49-F238E27FC236}">
                <a16:creationId xmlns:a16="http://schemas.microsoft.com/office/drawing/2014/main" id="{93BEB72C-E717-A863-6154-77B68938A76F}"/>
              </a:ext>
            </a:extLst>
          </p:cNvPr>
          <p:cNvCxnSpPr>
            <a:cxnSpLocks/>
            <a:stCxn id="52" idx="3"/>
          </p:cNvCxnSpPr>
          <p:nvPr/>
        </p:nvCxnSpPr>
        <p:spPr bwMode="auto">
          <a:xfrm flipV="1">
            <a:off x="2429286" y="3740520"/>
            <a:ext cx="3706032" cy="1820180"/>
          </a:xfrm>
          <a:prstGeom prst="bentConnector3">
            <a:avLst>
              <a:gd name="adj1" fmla="val 43585"/>
            </a:avLst>
          </a:prstGeom>
          <a:solidFill>
            <a:schemeClr val="accent1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6" name="Connecteur : en angle 65">
            <a:extLst>
              <a:ext uri="{FF2B5EF4-FFF2-40B4-BE49-F238E27FC236}">
                <a16:creationId xmlns:a16="http://schemas.microsoft.com/office/drawing/2014/main" id="{DB396417-3CA8-85D7-26B6-104B0FA3E855}"/>
              </a:ext>
            </a:extLst>
          </p:cNvPr>
          <p:cNvCxnSpPr>
            <a:cxnSpLocks/>
            <a:stCxn id="52" idx="3"/>
          </p:cNvCxnSpPr>
          <p:nvPr/>
        </p:nvCxnSpPr>
        <p:spPr bwMode="auto">
          <a:xfrm flipV="1">
            <a:off x="2429286" y="5380602"/>
            <a:ext cx="3706032" cy="180098"/>
          </a:xfrm>
          <a:prstGeom prst="bentConnector3">
            <a:avLst>
              <a:gd name="adj1" fmla="val 43585"/>
            </a:avLst>
          </a:prstGeom>
          <a:solidFill>
            <a:schemeClr val="accent1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9" name="Connecteur : en angle 68">
            <a:extLst>
              <a:ext uri="{FF2B5EF4-FFF2-40B4-BE49-F238E27FC236}">
                <a16:creationId xmlns:a16="http://schemas.microsoft.com/office/drawing/2014/main" id="{71B31B28-505D-B46B-CD94-CBDCCBD729E7}"/>
              </a:ext>
            </a:extLst>
          </p:cNvPr>
          <p:cNvCxnSpPr>
            <a:stCxn id="46" idx="3"/>
          </p:cNvCxnSpPr>
          <p:nvPr/>
        </p:nvCxnSpPr>
        <p:spPr bwMode="auto">
          <a:xfrm flipV="1">
            <a:off x="2772678" y="3510121"/>
            <a:ext cx="3371106" cy="228330"/>
          </a:xfrm>
          <a:prstGeom prst="bentConnector3">
            <a:avLst>
              <a:gd name="adj1" fmla="val 22875"/>
            </a:avLst>
          </a:prstGeom>
          <a:solidFill>
            <a:schemeClr val="accent1"/>
          </a:solidFill>
          <a:ln w="19050" cap="flat" cmpd="sng" algn="ctr">
            <a:solidFill>
              <a:srgbClr val="CC99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2" name="Connecteur : en angle 71">
            <a:extLst>
              <a:ext uri="{FF2B5EF4-FFF2-40B4-BE49-F238E27FC236}">
                <a16:creationId xmlns:a16="http://schemas.microsoft.com/office/drawing/2014/main" id="{3478DCF4-1138-F91E-BBD8-928859AF2CAE}"/>
              </a:ext>
            </a:extLst>
          </p:cNvPr>
          <p:cNvCxnSpPr>
            <a:cxnSpLocks/>
            <a:stCxn id="52" idx="3"/>
          </p:cNvCxnSpPr>
          <p:nvPr/>
        </p:nvCxnSpPr>
        <p:spPr bwMode="auto">
          <a:xfrm>
            <a:off x="2429286" y="5560700"/>
            <a:ext cx="3706032" cy="72047"/>
          </a:xfrm>
          <a:prstGeom prst="bentConnector3">
            <a:avLst>
              <a:gd name="adj1" fmla="val 43585"/>
            </a:avLst>
          </a:prstGeom>
          <a:solidFill>
            <a:schemeClr val="accent1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5" name="Connecteur : en angle 74">
            <a:extLst>
              <a:ext uri="{FF2B5EF4-FFF2-40B4-BE49-F238E27FC236}">
                <a16:creationId xmlns:a16="http://schemas.microsoft.com/office/drawing/2014/main" id="{05C238A4-EA9D-438E-980E-43D9ECF65FC3}"/>
              </a:ext>
            </a:extLst>
          </p:cNvPr>
          <p:cNvCxnSpPr>
            <a:stCxn id="33" idx="3"/>
          </p:cNvCxnSpPr>
          <p:nvPr/>
        </p:nvCxnSpPr>
        <p:spPr bwMode="auto">
          <a:xfrm flipV="1">
            <a:off x="2613318" y="4277868"/>
            <a:ext cx="3530466" cy="426055"/>
          </a:xfrm>
          <a:prstGeom prst="bentConnector3">
            <a:avLst/>
          </a:prstGeom>
          <a:solidFill>
            <a:schemeClr val="accent1"/>
          </a:solidFill>
          <a:ln w="19050" cap="flat" cmpd="sng" algn="ctr">
            <a:solidFill>
              <a:srgbClr val="20822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6" name="Connecteur : en angle 75">
            <a:extLst>
              <a:ext uri="{FF2B5EF4-FFF2-40B4-BE49-F238E27FC236}">
                <a16:creationId xmlns:a16="http://schemas.microsoft.com/office/drawing/2014/main" id="{EA702EA6-1553-EB7E-9C95-D610B756195B}"/>
              </a:ext>
            </a:extLst>
          </p:cNvPr>
          <p:cNvCxnSpPr>
            <a:stCxn id="33" idx="3"/>
          </p:cNvCxnSpPr>
          <p:nvPr/>
        </p:nvCxnSpPr>
        <p:spPr bwMode="auto">
          <a:xfrm>
            <a:off x="2613318" y="4703923"/>
            <a:ext cx="3508494" cy="52940"/>
          </a:xfrm>
          <a:prstGeom prst="bentConnector3">
            <a:avLst/>
          </a:prstGeom>
          <a:solidFill>
            <a:schemeClr val="accent1"/>
          </a:solidFill>
          <a:ln w="19050" cap="flat" cmpd="sng" algn="ctr">
            <a:solidFill>
              <a:srgbClr val="20822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9" name="Connecteur : en angle 78">
            <a:extLst>
              <a:ext uri="{FF2B5EF4-FFF2-40B4-BE49-F238E27FC236}">
                <a16:creationId xmlns:a16="http://schemas.microsoft.com/office/drawing/2014/main" id="{09DBFE3D-C805-A402-0A18-A9874C05F64D}"/>
              </a:ext>
            </a:extLst>
          </p:cNvPr>
          <p:cNvCxnSpPr>
            <a:stCxn id="33" idx="3"/>
          </p:cNvCxnSpPr>
          <p:nvPr/>
        </p:nvCxnSpPr>
        <p:spPr bwMode="auto">
          <a:xfrm>
            <a:off x="2613318" y="4703923"/>
            <a:ext cx="3522000" cy="416631"/>
          </a:xfrm>
          <a:prstGeom prst="bentConnector3">
            <a:avLst/>
          </a:prstGeom>
          <a:solidFill>
            <a:schemeClr val="accent1"/>
          </a:solidFill>
          <a:ln w="19050" cap="flat" cmpd="sng" algn="ctr">
            <a:solidFill>
              <a:srgbClr val="20822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5" name="Rectangle : coins arrondis 84">
            <a:extLst>
              <a:ext uri="{FF2B5EF4-FFF2-40B4-BE49-F238E27FC236}">
                <a16:creationId xmlns:a16="http://schemas.microsoft.com/office/drawing/2014/main" id="{2AB10614-99D2-355F-91AD-80C532521F34}"/>
              </a:ext>
            </a:extLst>
          </p:cNvPr>
          <p:cNvSpPr/>
          <p:nvPr/>
        </p:nvSpPr>
        <p:spPr bwMode="auto">
          <a:xfrm>
            <a:off x="1017767" y="5851972"/>
            <a:ext cx="1411519" cy="351807"/>
          </a:xfrm>
          <a:prstGeom prst="roundRect">
            <a:avLst/>
          </a:prstGeom>
          <a:solidFill>
            <a:srgbClr val="E5F4FF"/>
          </a:solidFill>
          <a:ln w="28575" cap="flat" cmpd="sng" algn="ctr">
            <a:solidFill>
              <a:srgbClr val="99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1" i="0" u="none" strike="noStrike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Soil Moisture</a:t>
            </a:r>
          </a:p>
        </p:txBody>
      </p:sp>
      <p:sp>
        <p:nvSpPr>
          <p:cNvPr id="86" name="Rectangle : coins arrondis 85">
            <a:extLst>
              <a:ext uri="{FF2B5EF4-FFF2-40B4-BE49-F238E27FC236}">
                <a16:creationId xmlns:a16="http://schemas.microsoft.com/office/drawing/2014/main" id="{75B890F3-E64B-17D9-8A28-F8462DD72E94}"/>
              </a:ext>
            </a:extLst>
          </p:cNvPr>
          <p:cNvSpPr/>
          <p:nvPr/>
        </p:nvSpPr>
        <p:spPr bwMode="auto">
          <a:xfrm>
            <a:off x="1023643" y="6275826"/>
            <a:ext cx="1411519" cy="320495"/>
          </a:xfrm>
          <a:prstGeom prst="roundRect">
            <a:avLst/>
          </a:prstGeom>
          <a:solidFill>
            <a:srgbClr val="E5F4FF"/>
          </a:solidFill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100" b="1" noProof="0" dirty="0"/>
              <a:t>Precipitations</a:t>
            </a:r>
            <a:endParaRPr kumimoji="0" lang="en-GB" sz="1100" b="1" i="0" u="none" strike="noStrike" cap="none" normalizeH="0" baseline="0" noProof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88" name="Connecteur : en angle 87">
            <a:extLst>
              <a:ext uri="{FF2B5EF4-FFF2-40B4-BE49-F238E27FC236}">
                <a16:creationId xmlns:a16="http://schemas.microsoft.com/office/drawing/2014/main" id="{BFD6E43A-B1F1-90CA-3E1D-A169CAD8FCFD}"/>
              </a:ext>
            </a:extLst>
          </p:cNvPr>
          <p:cNvCxnSpPr>
            <a:cxnSpLocks/>
            <a:stCxn id="85" idx="3"/>
          </p:cNvCxnSpPr>
          <p:nvPr/>
        </p:nvCxnSpPr>
        <p:spPr bwMode="auto">
          <a:xfrm flipV="1">
            <a:off x="2429286" y="5907822"/>
            <a:ext cx="3706032" cy="120054"/>
          </a:xfrm>
          <a:prstGeom prst="bentConnector3">
            <a:avLst>
              <a:gd name="adj1" fmla="val 44078"/>
            </a:avLst>
          </a:prstGeom>
          <a:ln w="19050">
            <a:solidFill>
              <a:srgbClr val="0070C0"/>
            </a:solidFill>
            <a:headEnd type="none" w="med" len="med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1" name="Connecteur : en angle 90">
            <a:extLst>
              <a:ext uri="{FF2B5EF4-FFF2-40B4-BE49-F238E27FC236}">
                <a16:creationId xmlns:a16="http://schemas.microsoft.com/office/drawing/2014/main" id="{28124487-FE7E-135B-F4D8-BE1FE4F71AE9}"/>
              </a:ext>
            </a:extLst>
          </p:cNvPr>
          <p:cNvCxnSpPr>
            <a:cxnSpLocks/>
            <a:stCxn id="86" idx="3"/>
          </p:cNvCxnSpPr>
          <p:nvPr/>
        </p:nvCxnSpPr>
        <p:spPr bwMode="auto">
          <a:xfrm flipV="1">
            <a:off x="2435162" y="6197887"/>
            <a:ext cx="3700156" cy="238187"/>
          </a:xfrm>
          <a:prstGeom prst="bentConnector3">
            <a:avLst>
              <a:gd name="adj1" fmla="val 44563"/>
            </a:avLst>
          </a:prstGeom>
          <a:ln w="19050">
            <a:solidFill>
              <a:srgbClr val="0070C0"/>
            </a:solidFill>
            <a:headEnd type="none" w="med" len="med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0" name="Titre 3">
            <a:extLst>
              <a:ext uri="{FF2B5EF4-FFF2-40B4-BE49-F238E27FC236}">
                <a16:creationId xmlns:a16="http://schemas.microsoft.com/office/drawing/2014/main" id="{6D9E88FA-990E-CFFC-8EF2-C9E4204C1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145" y="282320"/>
            <a:ext cx="6911975" cy="626400"/>
          </a:xfrm>
        </p:spPr>
        <p:txBody>
          <a:bodyPr/>
          <a:lstStyle/>
          <a:p>
            <a:r>
              <a:rPr lang="en-GB" noProof="0" dirty="0"/>
              <a:t>Component 1</a:t>
            </a: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0653304B-10A6-269B-56FD-66D72D6D6348}"/>
              </a:ext>
            </a:extLst>
          </p:cNvPr>
          <p:cNvSpPr txBox="1"/>
          <p:nvPr/>
        </p:nvSpPr>
        <p:spPr>
          <a:xfrm>
            <a:off x="783344" y="3381155"/>
            <a:ext cx="1980868" cy="654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1" i="0" u="none" strike="noStrike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Short Wave Radiation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000" noProof="0" dirty="0"/>
              <a:t>*and from this year </a:t>
            </a:r>
            <a:r>
              <a:rPr lang="en-GB" sz="1000" b="1" noProof="0" dirty="0" err="1"/>
              <a:t>RadCalNet</a:t>
            </a:r>
            <a:r>
              <a:rPr lang="en-GB" sz="1000" noProof="0" dirty="0"/>
              <a:t> and </a:t>
            </a:r>
            <a:r>
              <a:rPr lang="en-GB" sz="1000" b="1" noProof="0" dirty="0" err="1"/>
              <a:t>HyperNet</a:t>
            </a:r>
            <a:r>
              <a:rPr lang="en-GB" sz="1000" noProof="0" dirty="0"/>
              <a:t> data</a:t>
            </a:r>
            <a:endParaRPr kumimoji="0" lang="en-GB" sz="1000" i="0" u="none" strike="noStrike" cap="none" normalizeH="0" baseline="0" noProof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1587988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00CCCB-01F8-163B-1804-870AE950A9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D623BC8-B2B0-02CC-DE21-44603CFC0B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" b="5449"/>
          <a:stretch>
            <a:fillRect/>
          </a:stretch>
        </p:blipFill>
        <p:spPr>
          <a:xfrm>
            <a:off x="1768185" y="3395744"/>
            <a:ext cx="3163137" cy="2628711"/>
          </a:xfrm>
          <a:prstGeom prst="rect">
            <a:avLst/>
          </a:prstGeom>
        </p:spPr>
      </p:pic>
      <p:sp>
        <p:nvSpPr>
          <p:cNvPr id="23" name="Espace réservé du contenu 5">
            <a:extLst>
              <a:ext uri="{FF2B5EF4-FFF2-40B4-BE49-F238E27FC236}">
                <a16:creationId xmlns:a16="http://schemas.microsoft.com/office/drawing/2014/main" id="{07AE8802-A1D6-B098-1DFA-BF4824F13794}"/>
              </a:ext>
            </a:extLst>
          </p:cNvPr>
          <p:cNvSpPr txBox="1">
            <a:spLocks/>
          </p:cNvSpPr>
          <p:nvPr/>
        </p:nvSpPr>
        <p:spPr bwMode="auto">
          <a:xfrm>
            <a:off x="412782" y="764704"/>
            <a:ext cx="8189440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ts val="600"/>
              </a:spcBef>
              <a:spcAft>
                <a:spcPts val="0"/>
              </a:spcAft>
              <a:defRPr sz="1800" b="1">
                <a:solidFill>
                  <a:srgbClr val="00759E"/>
                </a:solidFill>
                <a:latin typeface="Ebrima" pitchFamily="2" charset="0"/>
                <a:ea typeface="Ebrima" pitchFamily="2" charset="0"/>
                <a:cs typeface="Ebrima" pitchFamily="2" charset="0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97BF0D"/>
              </a:buClr>
              <a:buSzPct val="75000"/>
              <a:buFont typeface="Wingdings" pitchFamily="2" charset="2"/>
              <a:buChar char="v"/>
              <a:defRPr sz="1800">
                <a:solidFill>
                  <a:srgbClr val="4D4D4D"/>
                </a:solidFill>
                <a:latin typeface="Ebrima" pitchFamily="2" charset="0"/>
                <a:ea typeface="Ebrima" pitchFamily="2" charset="0"/>
                <a:cs typeface="Ebrima" pitchFamily="2" charset="0"/>
              </a:defRPr>
            </a:lvl2pPr>
            <a:lvl3pPr marL="1176338" indent="-261938" algn="l" rtl="0" fontAlgn="base">
              <a:spcBef>
                <a:spcPct val="20000"/>
              </a:spcBef>
              <a:spcAft>
                <a:spcPct val="0"/>
              </a:spcAft>
              <a:buClr>
                <a:srgbClr val="4D4D4D"/>
              </a:buClr>
              <a:buSzPct val="80000"/>
              <a:buFont typeface="Wingdings" pitchFamily="2" charset="2"/>
              <a:buChar char="ü"/>
              <a:defRPr sz="1800">
                <a:solidFill>
                  <a:srgbClr val="4D4D4D"/>
                </a:solidFill>
                <a:latin typeface="Ebrima" pitchFamily="2" charset="0"/>
                <a:ea typeface="Ebrima" pitchFamily="2" charset="0"/>
                <a:cs typeface="Ebrima" pitchFamily="2" charset="0"/>
              </a:defRPr>
            </a:lvl3pPr>
            <a:lvl4pPr marL="1658938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Ebrima" pitchFamily="2" charset="0"/>
                <a:ea typeface="Ebrima" pitchFamily="2" charset="0"/>
                <a:cs typeface="Ebrima" pitchFamily="2" charset="0"/>
              </a:defRPr>
            </a:lvl4pPr>
            <a:lvl5pPr marL="206692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Ebrima" pitchFamily="2" charset="0"/>
                <a:ea typeface="Ebrima" pitchFamily="2" charset="0"/>
                <a:cs typeface="Ebrima" pitchFamily="2" charset="0"/>
              </a:defRPr>
            </a:lvl5pPr>
            <a:lvl6pPr marL="252412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8132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3852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9572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buFont typeface="+mj-lt"/>
              <a:buAutoNum type="arabicPeriod" startAt="3"/>
            </a:pPr>
            <a:r>
              <a:rPr lang="en-GB" sz="1600" kern="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Ground-based measurements upscaling (</a:t>
            </a:r>
            <a:r>
              <a:rPr lang="en-GB" sz="1600" kern="0" noProof="0" dirty="0">
                <a:solidFill>
                  <a:schemeClr val="accent5">
                    <a:lumMod val="50000"/>
                  </a:schemeClr>
                </a:solidFill>
              </a:rPr>
              <a:t>Land Products</a:t>
            </a:r>
            <a:r>
              <a:rPr lang="en-GB" sz="1600" kern="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</p:txBody>
      </p: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2443E4AD-768B-3343-91E8-F6C9870CD0C9}"/>
              </a:ext>
            </a:extLst>
          </p:cNvPr>
          <p:cNvGrpSpPr/>
          <p:nvPr/>
        </p:nvGrpSpPr>
        <p:grpSpPr>
          <a:xfrm>
            <a:off x="826091" y="1268760"/>
            <a:ext cx="7418318" cy="1616884"/>
            <a:chOff x="826091" y="1628800"/>
            <a:chExt cx="7418318" cy="161688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90670AF-5558-7A9A-4C47-2834CA1277E4}"/>
                </a:ext>
              </a:extLst>
            </p:cNvPr>
            <p:cNvSpPr/>
            <p:nvPr/>
          </p:nvSpPr>
          <p:spPr bwMode="auto">
            <a:xfrm>
              <a:off x="826091" y="1628800"/>
              <a:ext cx="7418318" cy="1616884"/>
            </a:xfrm>
            <a:prstGeom prst="rect">
              <a:avLst/>
            </a:prstGeom>
            <a:solidFill>
              <a:srgbClr val="E5F4FF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600" b="0" i="0" u="none" strike="noStrike" cap="none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Upscaling</a:t>
              </a:r>
            </a:p>
          </p:txBody>
        </p:sp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E9EC9467-0F08-418A-3A8A-20502F5CCE66}"/>
                </a:ext>
              </a:extLst>
            </p:cNvPr>
            <p:cNvSpPr/>
            <p:nvPr/>
          </p:nvSpPr>
          <p:spPr bwMode="auto">
            <a:xfrm>
              <a:off x="1105135" y="2468833"/>
              <a:ext cx="1487993" cy="618095"/>
            </a:xfrm>
            <a:prstGeom prst="roundRect">
              <a:avLst/>
            </a:prstGeom>
            <a:solidFill>
              <a:schemeClr val="accent1"/>
            </a:solidFill>
            <a:ln w="19050" cap="flat" cmpd="sng" algn="ctr">
              <a:solidFill>
                <a:srgbClr val="00759E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200" b="1" i="0" u="none" strike="noStrike" cap="none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RM</a:t>
              </a: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GB" sz="1100" noProof="0" dirty="0"/>
                <a:t>Point-based or high-resolution</a:t>
              </a:r>
              <a:endParaRPr kumimoji="0" lang="en-GB" sz="1050" i="0" u="none" strike="noStrike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" name="Flèche : bas 8">
              <a:extLst>
                <a:ext uri="{FF2B5EF4-FFF2-40B4-BE49-F238E27FC236}">
                  <a16:creationId xmlns:a16="http://schemas.microsoft.com/office/drawing/2014/main" id="{E851C2F8-DE68-B859-C17F-2F6007434A8B}"/>
                </a:ext>
              </a:extLst>
            </p:cNvPr>
            <p:cNvSpPr/>
            <p:nvPr/>
          </p:nvSpPr>
          <p:spPr bwMode="auto">
            <a:xfrm>
              <a:off x="4241896" y="2461880"/>
              <a:ext cx="265606" cy="247314"/>
            </a:xfrm>
            <a:prstGeom prst="down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D3047C91-C751-573A-7FE0-BD271CA6F325}"/>
                </a:ext>
              </a:extLst>
            </p:cNvPr>
            <p:cNvSpPr/>
            <p:nvPr/>
          </p:nvSpPr>
          <p:spPr bwMode="auto">
            <a:xfrm>
              <a:off x="6064217" y="2500808"/>
              <a:ext cx="2009267" cy="618095"/>
            </a:xfrm>
            <a:prstGeom prst="roundRect">
              <a:avLst/>
            </a:prstGeom>
            <a:solidFill>
              <a:schemeClr val="accent1"/>
            </a:solidFill>
            <a:ln w="19050" cap="flat" cmpd="sng" algn="ctr">
              <a:solidFill>
                <a:srgbClr val="00759E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GB" sz="1200" b="1" noProof="0" dirty="0"/>
                <a:t>LP</a:t>
              </a:r>
              <a:endParaRPr kumimoji="0" lang="en-GB" sz="1200" b="1" i="0" u="none" strike="noStrike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GB" sz="1100" noProof="0" dirty="0"/>
                <a:t>CLMS products resolution (300m, 1km, …)</a:t>
              </a:r>
              <a:endParaRPr kumimoji="0" lang="en-GB" sz="1050" i="0" u="none" strike="noStrike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9" name="Flèche : droite 18">
              <a:extLst>
                <a:ext uri="{FF2B5EF4-FFF2-40B4-BE49-F238E27FC236}">
                  <a16:creationId xmlns:a16="http://schemas.microsoft.com/office/drawing/2014/main" id="{20819A7D-1474-1F01-8218-984948318468}"/>
                </a:ext>
              </a:extLst>
            </p:cNvPr>
            <p:cNvSpPr/>
            <p:nvPr/>
          </p:nvSpPr>
          <p:spPr bwMode="auto">
            <a:xfrm>
              <a:off x="2703438" y="2777879"/>
              <a:ext cx="3193520" cy="148177"/>
            </a:xfrm>
            <a:prstGeom prst="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2" name="Rectangle : coins arrondis 21">
              <a:extLst>
                <a:ext uri="{FF2B5EF4-FFF2-40B4-BE49-F238E27FC236}">
                  <a16:creationId xmlns:a16="http://schemas.microsoft.com/office/drawing/2014/main" id="{6020B2CE-E27B-FB10-A244-F4774A4D0521}"/>
                </a:ext>
              </a:extLst>
            </p:cNvPr>
            <p:cNvSpPr/>
            <p:nvPr/>
          </p:nvSpPr>
          <p:spPr bwMode="auto">
            <a:xfrm>
              <a:off x="2627784" y="1730335"/>
              <a:ext cx="3524746" cy="619657"/>
            </a:xfrm>
            <a:prstGeom prst="roundRect">
              <a:avLst/>
            </a:prstGeom>
            <a:solidFill>
              <a:schemeClr val="accent1"/>
            </a:solidFill>
            <a:ln w="19050" cap="flat" cmpd="sng" algn="ctr">
              <a:solidFill>
                <a:srgbClr val="00759E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GB" sz="1200" b="1" noProof="0" dirty="0"/>
                <a:t>Intermediate resolution s</a:t>
              </a:r>
              <a:r>
                <a:rPr kumimoji="0" lang="en-GB" sz="1200" b="1" i="0" u="none" strike="noStrike" cap="none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atellite products</a:t>
              </a: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GB" sz="1200" noProof="0" dirty="0"/>
                <a:t>Different from those used in the CLMS products (ESA-CCI LST, S2 SL2P, S3 LST, …)</a:t>
              </a:r>
              <a:endParaRPr kumimoji="0" lang="en-GB" sz="1050" i="0" u="none" strike="noStrike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pic>
        <p:nvPicPr>
          <p:cNvPr id="25" name="Image 24" descr="Une image contenant clipart, Graphique&#10;&#10;Le contenu généré par l’IA peut être incorrect.">
            <a:extLst>
              <a:ext uri="{FF2B5EF4-FFF2-40B4-BE49-F238E27FC236}">
                <a16:creationId xmlns:a16="http://schemas.microsoft.com/office/drawing/2014/main" id="{971AB0DD-FF7B-DE1D-6922-97C8255506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301" y="3068960"/>
            <a:ext cx="346485" cy="470229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363701C9-2E6F-6224-B443-322FF58F9CCD}"/>
              </a:ext>
            </a:extLst>
          </p:cNvPr>
          <p:cNvSpPr txBox="1"/>
          <p:nvPr/>
        </p:nvSpPr>
        <p:spPr>
          <a:xfrm>
            <a:off x="1304749" y="3089151"/>
            <a:ext cx="62646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noProof="0" dirty="0">
                <a:solidFill>
                  <a:srgbClr val="00759E"/>
                </a:solidFill>
              </a:rPr>
              <a:t>Example: vegetation products (LAI, FAPAR, FCOVER)</a:t>
            </a:r>
          </a:p>
        </p:txBody>
      </p: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A55B66D0-1079-EEDC-745C-CA41BC54272D}"/>
              </a:ext>
            </a:extLst>
          </p:cNvPr>
          <p:cNvSpPr/>
          <p:nvPr/>
        </p:nvSpPr>
        <p:spPr bwMode="auto">
          <a:xfrm>
            <a:off x="2333333" y="6074965"/>
            <a:ext cx="2201917" cy="567419"/>
          </a:xfrm>
          <a:prstGeom prst="roundRect">
            <a:avLst/>
          </a:prstGeom>
          <a:solidFill>
            <a:schemeClr val="accent1"/>
          </a:solidFill>
          <a:ln w="19050" cap="flat" cmpd="sng" algn="ctr">
            <a:solidFill>
              <a:srgbClr val="00759E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1" i="0" u="none" strike="noStrike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SL2P* data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050" noProof="0" dirty="0"/>
              <a:t>20m resolution</a:t>
            </a:r>
          </a:p>
          <a:p>
            <a:pPr algn="ctr"/>
            <a:r>
              <a:rPr lang="en-GB" sz="1050" noProof="0" dirty="0"/>
              <a:t>processed on </a:t>
            </a:r>
            <a:r>
              <a:rPr lang="en-GB" sz="1050" b="1" noProof="0" dirty="0"/>
              <a:t>S2GM</a:t>
            </a:r>
            <a:r>
              <a:rPr lang="en-GB" sz="1050" noProof="0" dirty="0"/>
              <a:t> products</a:t>
            </a:r>
            <a:endParaRPr lang="en-GB" sz="1000" noProof="0" dirty="0"/>
          </a:p>
        </p:txBody>
      </p:sp>
      <p:grpSp>
        <p:nvGrpSpPr>
          <p:cNvPr id="56" name="Groupe 55">
            <a:extLst>
              <a:ext uri="{FF2B5EF4-FFF2-40B4-BE49-F238E27FC236}">
                <a16:creationId xmlns:a16="http://schemas.microsoft.com/office/drawing/2014/main" id="{D8C2AE89-8903-F891-E157-545973E569ED}"/>
              </a:ext>
            </a:extLst>
          </p:cNvPr>
          <p:cNvGrpSpPr/>
          <p:nvPr/>
        </p:nvGrpSpPr>
        <p:grpSpPr>
          <a:xfrm>
            <a:off x="251520" y="4118992"/>
            <a:ext cx="1441239" cy="1182216"/>
            <a:chOff x="268278" y="4191000"/>
            <a:chExt cx="1441239" cy="1182216"/>
          </a:xfrm>
        </p:grpSpPr>
        <p:sp>
          <p:nvSpPr>
            <p:cNvPr id="27" name="Rectangle : coins arrondis 26">
              <a:extLst>
                <a:ext uri="{FF2B5EF4-FFF2-40B4-BE49-F238E27FC236}">
                  <a16:creationId xmlns:a16="http://schemas.microsoft.com/office/drawing/2014/main" id="{81F2E91D-0C86-865E-484C-42948135F7DE}"/>
                </a:ext>
              </a:extLst>
            </p:cNvPr>
            <p:cNvSpPr/>
            <p:nvPr/>
          </p:nvSpPr>
          <p:spPr bwMode="auto">
            <a:xfrm>
              <a:off x="268278" y="4191000"/>
              <a:ext cx="1441239" cy="1182216"/>
            </a:xfrm>
            <a:prstGeom prst="roundRect">
              <a:avLst/>
            </a:prstGeom>
            <a:solidFill>
              <a:srgbClr val="E1FBE2"/>
            </a:solidFill>
            <a:ln w="19050" cap="flat" cmpd="sng" algn="ctr">
              <a:solidFill>
                <a:srgbClr val="20822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100" b="1" i="0" u="none" strike="noStrike" cap="none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RM</a:t>
              </a: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GB" sz="1050" noProof="0" dirty="0"/>
                <a:t>~20m by 20m ESU</a:t>
              </a:r>
              <a:endParaRPr kumimoji="0" lang="en-GB" sz="1000" i="0" u="none" strike="noStrike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29" name="Image 28" descr="Une image contenant cercle, œil de poisson&#10;&#10;Le contenu généré par l’IA peut être incorrect.">
              <a:extLst>
                <a:ext uri="{FF2B5EF4-FFF2-40B4-BE49-F238E27FC236}">
                  <a16:creationId xmlns:a16="http://schemas.microsoft.com/office/drawing/2014/main" id="{9D376F03-6967-73BB-23F3-96B121A8BD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5536" y="4728318"/>
              <a:ext cx="575999" cy="543637"/>
            </a:xfrm>
            <a:prstGeom prst="rect">
              <a:avLst/>
            </a:prstGeom>
            <a:solidFill>
              <a:srgbClr val="E7F9E7"/>
            </a:solidFill>
            <a:ln>
              <a:noFill/>
            </a:ln>
          </p:spPr>
        </p:pic>
        <p:pic>
          <p:nvPicPr>
            <p:cNvPr id="30" name="Image 29" descr="Une image contenant arbre, œil de poisson, bâtiment, Teintes et nuances&#10;&#10;Le contenu généré par l’IA peut être incorrect.">
              <a:extLst>
                <a:ext uri="{FF2B5EF4-FFF2-40B4-BE49-F238E27FC236}">
                  <a16:creationId xmlns:a16="http://schemas.microsoft.com/office/drawing/2014/main" id="{FC3E7B36-0C97-D0CE-DAD8-9B224E0531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02506" y="4729367"/>
              <a:ext cx="574890" cy="542588"/>
            </a:xfrm>
            <a:prstGeom prst="rect">
              <a:avLst/>
            </a:prstGeom>
            <a:solidFill>
              <a:srgbClr val="E7F9E7"/>
            </a:solidFill>
            <a:ln>
              <a:noFill/>
            </a:ln>
          </p:spPr>
        </p:pic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D31476FB-5C34-8D1C-6103-628B31E5AC9B}"/>
              </a:ext>
            </a:extLst>
          </p:cNvPr>
          <p:cNvSpPr/>
          <p:nvPr/>
        </p:nvSpPr>
        <p:spPr bwMode="auto">
          <a:xfrm>
            <a:off x="4899874" y="3749746"/>
            <a:ext cx="1612924" cy="218935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108000" marR="0" indent="-1080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GB" sz="1200" b="0" i="0" u="none" strike="noStrike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One transfer function per </a:t>
            </a:r>
            <a:r>
              <a:rPr kumimoji="0" lang="en-GB" sz="1200" b="1" i="0" u="none" strike="noStrike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vegetation type </a:t>
            </a:r>
            <a:r>
              <a:rPr kumimoji="0" lang="en-GB" sz="1200" b="0" i="0" u="none" strike="noStrike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and </a:t>
            </a:r>
            <a:r>
              <a:rPr kumimoji="0" lang="en-GB" sz="1200" b="1" i="0" u="none" strike="noStrike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land product</a:t>
            </a:r>
            <a:endParaRPr lang="en-GB" sz="1200" b="1" noProof="0" dirty="0"/>
          </a:p>
          <a:p>
            <a:pPr marL="108000" marR="0" indent="-1080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GB" sz="1200" noProof="0" dirty="0"/>
          </a:p>
          <a:p>
            <a:pPr marL="108000" marR="0" indent="-1080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sz="1200" noProof="0" dirty="0"/>
              <a:t>The transfer function must express all the </a:t>
            </a:r>
            <a:r>
              <a:rPr lang="en-GB" sz="1200" b="1" noProof="0" dirty="0"/>
              <a:t>Reference Measurements variability</a:t>
            </a:r>
          </a:p>
        </p:txBody>
      </p: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EEF0B6DE-ED12-2224-8A80-2C68AACC6D44}"/>
              </a:ext>
            </a:extLst>
          </p:cNvPr>
          <p:cNvCxnSpPr/>
          <p:nvPr/>
        </p:nvCxnSpPr>
        <p:spPr bwMode="auto">
          <a:xfrm>
            <a:off x="6588224" y="3582608"/>
            <a:ext cx="0" cy="273187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0" name="ZoneTexte 39">
            <a:extLst>
              <a:ext uri="{FF2B5EF4-FFF2-40B4-BE49-F238E27FC236}">
                <a16:creationId xmlns:a16="http://schemas.microsoft.com/office/drawing/2014/main" id="{7325631F-D42D-6AE0-5B59-C6FA8A5C4858}"/>
              </a:ext>
            </a:extLst>
          </p:cNvPr>
          <p:cNvSpPr txBox="1"/>
          <p:nvPr/>
        </p:nvSpPr>
        <p:spPr>
          <a:xfrm>
            <a:off x="7704559" y="4263636"/>
            <a:ext cx="1224135" cy="25391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050" noProof="0" dirty="0"/>
              <a:t>Transfer function</a:t>
            </a:r>
          </a:p>
        </p:txBody>
      </p:sp>
      <p:pic>
        <p:nvPicPr>
          <p:cNvPr id="42" name="Image 41">
            <a:extLst>
              <a:ext uri="{FF2B5EF4-FFF2-40B4-BE49-F238E27FC236}">
                <a16:creationId xmlns:a16="http://schemas.microsoft.com/office/drawing/2014/main" id="{C33D8469-71E3-8EC6-CD35-304F7A3DDC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25121" y="4557669"/>
            <a:ext cx="948926" cy="843198"/>
          </a:xfrm>
          <a:prstGeom prst="rect">
            <a:avLst/>
          </a:prstGeom>
        </p:spPr>
      </p:pic>
      <p:sp>
        <p:nvSpPr>
          <p:cNvPr id="43" name="ZoneTexte 42">
            <a:extLst>
              <a:ext uri="{FF2B5EF4-FFF2-40B4-BE49-F238E27FC236}">
                <a16:creationId xmlns:a16="http://schemas.microsoft.com/office/drawing/2014/main" id="{FF8AAAF9-81A8-C377-7B3B-EC0E1B266A26}"/>
              </a:ext>
            </a:extLst>
          </p:cNvPr>
          <p:cNvSpPr txBox="1"/>
          <p:nvPr/>
        </p:nvSpPr>
        <p:spPr>
          <a:xfrm>
            <a:off x="7740325" y="3770636"/>
            <a:ext cx="136815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b="1" noProof="0" dirty="0"/>
              <a:t>SL2P data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4D4BB91C-2F1F-1CAE-6DED-1CD823D9C37B}"/>
              </a:ext>
            </a:extLst>
          </p:cNvPr>
          <p:cNvSpPr txBox="1"/>
          <p:nvPr/>
        </p:nvSpPr>
        <p:spPr>
          <a:xfrm>
            <a:off x="7749473" y="4896811"/>
            <a:ext cx="136815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b="1" noProof="0" dirty="0"/>
              <a:t>LP 20m</a:t>
            </a:r>
          </a:p>
        </p:txBody>
      </p:sp>
      <p:pic>
        <p:nvPicPr>
          <p:cNvPr id="45" name="Image 44">
            <a:extLst>
              <a:ext uri="{FF2B5EF4-FFF2-40B4-BE49-F238E27FC236}">
                <a16:creationId xmlns:a16="http://schemas.microsoft.com/office/drawing/2014/main" id="{71511B6C-79AF-37D7-34DC-29AD3DEDB7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96446" y="5635871"/>
            <a:ext cx="948926" cy="845116"/>
          </a:xfrm>
          <a:prstGeom prst="rect">
            <a:avLst/>
          </a:prstGeom>
        </p:spPr>
      </p:pic>
      <p:sp>
        <p:nvSpPr>
          <p:cNvPr id="47" name="Flèche : bas 46">
            <a:extLst>
              <a:ext uri="{FF2B5EF4-FFF2-40B4-BE49-F238E27FC236}">
                <a16:creationId xmlns:a16="http://schemas.microsoft.com/office/drawing/2014/main" id="{EAF47A72-DC56-2B59-E79F-CC12F4D6FFF3}"/>
              </a:ext>
            </a:extLst>
          </p:cNvPr>
          <p:cNvSpPr/>
          <p:nvPr/>
        </p:nvSpPr>
        <p:spPr bwMode="auto">
          <a:xfrm>
            <a:off x="7066781" y="5420393"/>
            <a:ext cx="265606" cy="196497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noProof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70DE5012-461E-9636-6199-D7569EA08400}"/>
              </a:ext>
            </a:extLst>
          </p:cNvPr>
          <p:cNvSpPr txBox="1"/>
          <p:nvPr/>
        </p:nvSpPr>
        <p:spPr>
          <a:xfrm>
            <a:off x="7720042" y="5362975"/>
            <a:ext cx="1208652" cy="25391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050" noProof="0" dirty="0"/>
              <a:t>Aggregation</a:t>
            </a: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54B12DF9-7CC6-586E-C231-FC37A01DDB2A}"/>
              </a:ext>
            </a:extLst>
          </p:cNvPr>
          <p:cNvSpPr txBox="1"/>
          <p:nvPr/>
        </p:nvSpPr>
        <p:spPr>
          <a:xfrm>
            <a:off x="7749473" y="5880214"/>
            <a:ext cx="136815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b="1" noProof="0" dirty="0"/>
              <a:t>LP 300m (CLMS resolution)</a:t>
            </a:r>
          </a:p>
        </p:txBody>
      </p:sp>
      <p:pic>
        <p:nvPicPr>
          <p:cNvPr id="53" name="Image 52" descr="Une image contenant carte, texte&#10;&#10;Le contenu généré par l’IA peut être incorrect.">
            <a:extLst>
              <a:ext uri="{FF2B5EF4-FFF2-40B4-BE49-F238E27FC236}">
                <a16:creationId xmlns:a16="http://schemas.microsoft.com/office/drawing/2014/main" id="{547FFF25-5827-B8AD-7BE7-7BDDD77E9DD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19535" y="3524522"/>
            <a:ext cx="938996" cy="798428"/>
          </a:xfrm>
          <a:prstGeom prst="rect">
            <a:avLst/>
          </a:prstGeom>
        </p:spPr>
      </p:pic>
      <p:sp>
        <p:nvSpPr>
          <p:cNvPr id="55" name="Titre 3">
            <a:extLst>
              <a:ext uri="{FF2B5EF4-FFF2-40B4-BE49-F238E27FC236}">
                <a16:creationId xmlns:a16="http://schemas.microsoft.com/office/drawing/2014/main" id="{B025E846-64B5-B6C9-4EEC-26F9C4730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145" y="282320"/>
            <a:ext cx="6911975" cy="626400"/>
          </a:xfrm>
        </p:spPr>
        <p:txBody>
          <a:bodyPr/>
          <a:lstStyle/>
          <a:p>
            <a:r>
              <a:rPr lang="en-GB" noProof="0" dirty="0"/>
              <a:t>Component 1</a:t>
            </a:r>
          </a:p>
        </p:txBody>
      </p:sp>
      <p:sp>
        <p:nvSpPr>
          <p:cNvPr id="59" name="Flèche : bas 58">
            <a:extLst>
              <a:ext uri="{FF2B5EF4-FFF2-40B4-BE49-F238E27FC236}">
                <a16:creationId xmlns:a16="http://schemas.microsoft.com/office/drawing/2014/main" id="{0189B925-44B6-C8F1-74A2-12BBB4DE882B}"/>
              </a:ext>
            </a:extLst>
          </p:cNvPr>
          <p:cNvSpPr/>
          <p:nvPr/>
        </p:nvSpPr>
        <p:spPr bwMode="auto">
          <a:xfrm>
            <a:off x="7056230" y="4341646"/>
            <a:ext cx="265606" cy="196497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noProof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7079364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02ECC0-F4ED-F3A9-3099-1FBFB695B0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itre 3">
            <a:extLst>
              <a:ext uri="{FF2B5EF4-FFF2-40B4-BE49-F238E27FC236}">
                <a16:creationId xmlns:a16="http://schemas.microsoft.com/office/drawing/2014/main" id="{2398AE89-D723-A7B7-AC50-C8D61A404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145" y="282320"/>
            <a:ext cx="6911975" cy="626400"/>
          </a:xfrm>
        </p:spPr>
        <p:txBody>
          <a:bodyPr/>
          <a:lstStyle/>
          <a:p>
            <a:r>
              <a:rPr lang="en-GB" noProof="0" dirty="0"/>
              <a:t>Component 1: focus on LAI LP uncertainties</a:t>
            </a:r>
          </a:p>
        </p:txBody>
      </p:sp>
      <p:sp>
        <p:nvSpPr>
          <p:cNvPr id="8" name="Espace réservé du contenu 5">
            <a:extLst>
              <a:ext uri="{FF2B5EF4-FFF2-40B4-BE49-F238E27FC236}">
                <a16:creationId xmlns:a16="http://schemas.microsoft.com/office/drawing/2014/main" id="{33C09468-C26D-99AC-3935-AF213EDE6DB9}"/>
              </a:ext>
            </a:extLst>
          </p:cNvPr>
          <p:cNvSpPr txBox="1">
            <a:spLocks/>
          </p:cNvSpPr>
          <p:nvPr/>
        </p:nvSpPr>
        <p:spPr bwMode="auto">
          <a:xfrm>
            <a:off x="415008" y="908720"/>
            <a:ext cx="5728776" cy="513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ts val="600"/>
              </a:spcBef>
              <a:spcAft>
                <a:spcPts val="0"/>
              </a:spcAft>
              <a:defRPr sz="1800" b="1">
                <a:solidFill>
                  <a:srgbClr val="00759E"/>
                </a:solidFill>
                <a:latin typeface="Ebrima" pitchFamily="2" charset="0"/>
                <a:ea typeface="Ebrima" pitchFamily="2" charset="0"/>
                <a:cs typeface="Ebrima" pitchFamily="2" charset="0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97BF0D"/>
              </a:buClr>
              <a:buSzPct val="75000"/>
              <a:buFont typeface="Wingdings" pitchFamily="2" charset="2"/>
              <a:buChar char="v"/>
              <a:defRPr sz="1800">
                <a:solidFill>
                  <a:srgbClr val="4D4D4D"/>
                </a:solidFill>
                <a:latin typeface="Ebrima" pitchFamily="2" charset="0"/>
                <a:ea typeface="Ebrima" pitchFamily="2" charset="0"/>
                <a:cs typeface="Ebrima" pitchFamily="2" charset="0"/>
              </a:defRPr>
            </a:lvl2pPr>
            <a:lvl3pPr marL="1176338" indent="-261938" algn="l" rtl="0" fontAlgn="base">
              <a:spcBef>
                <a:spcPct val="20000"/>
              </a:spcBef>
              <a:spcAft>
                <a:spcPct val="0"/>
              </a:spcAft>
              <a:buClr>
                <a:srgbClr val="4D4D4D"/>
              </a:buClr>
              <a:buSzPct val="80000"/>
              <a:buFont typeface="Wingdings" pitchFamily="2" charset="2"/>
              <a:buChar char="ü"/>
              <a:defRPr sz="1800">
                <a:solidFill>
                  <a:srgbClr val="4D4D4D"/>
                </a:solidFill>
                <a:latin typeface="Ebrima" pitchFamily="2" charset="0"/>
                <a:ea typeface="Ebrima" pitchFamily="2" charset="0"/>
                <a:cs typeface="Ebrima" pitchFamily="2" charset="0"/>
              </a:defRPr>
            </a:lvl3pPr>
            <a:lvl4pPr marL="1658938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Ebrima" pitchFamily="2" charset="0"/>
                <a:ea typeface="Ebrima" pitchFamily="2" charset="0"/>
                <a:cs typeface="Ebrima" pitchFamily="2" charset="0"/>
              </a:defRPr>
            </a:lvl4pPr>
            <a:lvl5pPr marL="206692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Ebrima" pitchFamily="2" charset="0"/>
                <a:ea typeface="Ebrima" pitchFamily="2" charset="0"/>
                <a:cs typeface="Ebrima" pitchFamily="2" charset="0"/>
              </a:defRPr>
            </a:lvl5pPr>
            <a:lvl6pPr marL="252412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8132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3852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9572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216000" indent="-216000" eaLnBrk="1" hangingPunct="1">
              <a:buFont typeface="+mj-lt"/>
              <a:buAutoNum type="arabicPeriod"/>
            </a:pPr>
            <a:r>
              <a:rPr lang="en-GB" kern="0" noProof="0" dirty="0">
                <a:solidFill>
                  <a:schemeClr val="accent1">
                    <a:lumMod val="50000"/>
                  </a:schemeClr>
                </a:solidFill>
              </a:rPr>
              <a:t>Reference Measurements computation</a:t>
            </a:r>
            <a:r>
              <a:rPr lang="en-GB" kern="0" baseline="30000" noProof="0" dirty="0">
                <a:solidFill>
                  <a:schemeClr val="accent1">
                    <a:lumMod val="50000"/>
                  </a:schemeClr>
                </a:solidFill>
              </a:rPr>
              <a:t>1</a:t>
            </a:r>
            <a:endParaRPr lang="en-GB" kern="0" noProof="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Espace réservé du contenu 5">
            <a:extLst>
              <a:ext uri="{FF2B5EF4-FFF2-40B4-BE49-F238E27FC236}">
                <a16:creationId xmlns:a16="http://schemas.microsoft.com/office/drawing/2014/main" id="{B1FB0475-D8D9-641C-EE22-EF390D026559}"/>
              </a:ext>
            </a:extLst>
          </p:cNvPr>
          <p:cNvSpPr txBox="1">
            <a:spLocks/>
          </p:cNvSpPr>
          <p:nvPr/>
        </p:nvSpPr>
        <p:spPr bwMode="auto">
          <a:xfrm>
            <a:off x="415008" y="3447229"/>
            <a:ext cx="8189440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ts val="600"/>
              </a:spcBef>
              <a:spcAft>
                <a:spcPts val="0"/>
              </a:spcAft>
              <a:defRPr sz="1800" b="1">
                <a:solidFill>
                  <a:srgbClr val="00759E"/>
                </a:solidFill>
                <a:latin typeface="Ebrima" pitchFamily="2" charset="0"/>
                <a:ea typeface="Ebrima" pitchFamily="2" charset="0"/>
                <a:cs typeface="Ebrima" pitchFamily="2" charset="0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97BF0D"/>
              </a:buClr>
              <a:buSzPct val="75000"/>
              <a:buFont typeface="Wingdings" pitchFamily="2" charset="2"/>
              <a:buChar char="v"/>
              <a:defRPr sz="1800">
                <a:solidFill>
                  <a:srgbClr val="4D4D4D"/>
                </a:solidFill>
                <a:latin typeface="Ebrima" pitchFamily="2" charset="0"/>
                <a:ea typeface="Ebrima" pitchFamily="2" charset="0"/>
                <a:cs typeface="Ebrima" pitchFamily="2" charset="0"/>
              </a:defRPr>
            </a:lvl2pPr>
            <a:lvl3pPr marL="1176338" indent="-261938" algn="l" rtl="0" fontAlgn="base">
              <a:spcBef>
                <a:spcPct val="20000"/>
              </a:spcBef>
              <a:spcAft>
                <a:spcPct val="0"/>
              </a:spcAft>
              <a:buClr>
                <a:srgbClr val="4D4D4D"/>
              </a:buClr>
              <a:buSzPct val="80000"/>
              <a:buFont typeface="Wingdings" pitchFamily="2" charset="2"/>
              <a:buChar char="ü"/>
              <a:defRPr sz="1800">
                <a:solidFill>
                  <a:srgbClr val="4D4D4D"/>
                </a:solidFill>
                <a:latin typeface="Ebrima" pitchFamily="2" charset="0"/>
                <a:ea typeface="Ebrima" pitchFamily="2" charset="0"/>
                <a:cs typeface="Ebrima" pitchFamily="2" charset="0"/>
              </a:defRPr>
            </a:lvl3pPr>
            <a:lvl4pPr marL="1658938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Ebrima" pitchFamily="2" charset="0"/>
                <a:ea typeface="Ebrima" pitchFamily="2" charset="0"/>
                <a:cs typeface="Ebrima" pitchFamily="2" charset="0"/>
              </a:defRPr>
            </a:lvl4pPr>
            <a:lvl5pPr marL="206692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Ebrima" pitchFamily="2" charset="0"/>
                <a:ea typeface="Ebrima" pitchFamily="2" charset="0"/>
                <a:cs typeface="Ebrima" pitchFamily="2" charset="0"/>
              </a:defRPr>
            </a:lvl5pPr>
            <a:lvl6pPr marL="252412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8132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3852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9572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216000" indent="-216000" eaLnBrk="1" hangingPunct="1">
              <a:buFont typeface="+mj-lt"/>
              <a:buAutoNum type="arabicPeriod" startAt="2"/>
            </a:pPr>
            <a:r>
              <a:rPr lang="en-GB" kern="0" noProof="0" dirty="0">
                <a:solidFill>
                  <a:schemeClr val="accent1">
                    <a:lumMod val="50000"/>
                  </a:schemeClr>
                </a:solidFill>
              </a:rPr>
              <a:t>SL2P computation</a:t>
            </a:r>
            <a:r>
              <a:rPr lang="en-GB" kern="0" baseline="30000" noProof="0" dirty="0">
                <a:solidFill>
                  <a:schemeClr val="accent1">
                    <a:lumMod val="50000"/>
                  </a:schemeClr>
                </a:solidFill>
              </a:rPr>
              <a:t>2</a:t>
            </a:r>
            <a:endParaRPr lang="en-GB" kern="0" noProof="0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2D7CF53C-E484-D771-ED18-AF7D9319AF3D}"/>
              </a:ext>
            </a:extLst>
          </p:cNvPr>
          <p:cNvGrpSpPr/>
          <p:nvPr/>
        </p:nvGrpSpPr>
        <p:grpSpPr>
          <a:xfrm>
            <a:off x="539553" y="1371226"/>
            <a:ext cx="1964528" cy="1893329"/>
            <a:chOff x="5704514" y="3542483"/>
            <a:chExt cx="2382670" cy="2264438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882047F0-56F5-580C-18FA-710008A5AB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9039" r="11345"/>
            <a:stretch/>
          </p:blipFill>
          <p:spPr>
            <a:xfrm>
              <a:off x="6031363" y="5238008"/>
              <a:ext cx="1895475" cy="512882"/>
            </a:xfrm>
            <a:prstGeom prst="rect">
              <a:avLst/>
            </a:prstGeom>
            <a:ln w="12700">
              <a:solidFill>
                <a:schemeClr val="accent2">
                  <a:lumMod val="75000"/>
                </a:schemeClr>
              </a:solidFill>
            </a:ln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724EB1F4-E6B0-8044-6313-7830105DC6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209" t="3634" r="2593" b="6380"/>
            <a:stretch/>
          </p:blipFill>
          <p:spPr>
            <a:xfrm>
              <a:off x="5704514" y="3542483"/>
              <a:ext cx="2382670" cy="2264438"/>
            </a:xfrm>
            <a:prstGeom prst="rect">
              <a:avLst/>
            </a:prstGeom>
          </p:spPr>
        </p:pic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30D2C211-68A2-35A3-0CCB-3423692E6B42}"/>
                </a:ext>
              </a:extLst>
            </p:cNvPr>
            <p:cNvSpPr/>
            <p:nvPr/>
          </p:nvSpPr>
          <p:spPr>
            <a:xfrm>
              <a:off x="6777132" y="4549449"/>
              <a:ext cx="266469" cy="252066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100" noProof="0" dirty="0"/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D48A85C0-D62F-23F2-C0D1-F5686E9B748B}"/>
                </a:ext>
              </a:extLst>
            </p:cNvPr>
            <p:cNvSpPr/>
            <p:nvPr/>
          </p:nvSpPr>
          <p:spPr>
            <a:xfrm>
              <a:off x="6646459" y="4419338"/>
              <a:ext cx="526276" cy="504132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100" noProof="0" dirty="0"/>
            </a:p>
          </p:txBody>
        </p:sp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856B222F-9B53-3A7C-61DB-5909EE284F03}"/>
                </a:ext>
              </a:extLst>
            </p:cNvPr>
            <p:cNvSpPr/>
            <p:nvPr/>
          </p:nvSpPr>
          <p:spPr>
            <a:xfrm>
              <a:off x="6518097" y="4301078"/>
              <a:ext cx="793099" cy="740652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100" noProof="0" dirty="0"/>
            </a:p>
          </p:txBody>
        </p: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1D109F1F-2970-400A-E458-5B76EB6D1D44}"/>
                </a:ext>
              </a:extLst>
            </p:cNvPr>
            <p:cNvSpPr/>
            <p:nvPr/>
          </p:nvSpPr>
          <p:spPr>
            <a:xfrm>
              <a:off x="6396140" y="4177594"/>
              <a:ext cx="1018875" cy="980536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100" noProof="0" dirty="0"/>
            </a:p>
          </p:txBody>
        </p:sp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131C808E-A334-723A-3AEA-D241C9405EC0}"/>
                </a:ext>
              </a:extLst>
            </p:cNvPr>
            <p:cNvSpPr/>
            <p:nvPr/>
          </p:nvSpPr>
          <p:spPr>
            <a:xfrm>
              <a:off x="6270956" y="4057747"/>
              <a:ext cx="1254002" cy="1212960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100" noProof="0" dirty="0"/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0E505A54-414B-E8E1-B771-57E975717AC8}"/>
                </a:ext>
              </a:extLst>
            </p:cNvPr>
            <p:cNvSpPr/>
            <p:nvPr/>
          </p:nvSpPr>
          <p:spPr>
            <a:xfrm>
              <a:off x="6156960" y="3937460"/>
              <a:ext cx="1489918" cy="1447548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100" noProof="0" dirty="0"/>
            </a:p>
          </p:txBody>
        </p:sp>
        <p:cxnSp>
          <p:nvCxnSpPr>
            <p:cNvPr id="24" name="Connecteur droit 23">
              <a:extLst>
                <a:ext uri="{FF2B5EF4-FFF2-40B4-BE49-F238E27FC236}">
                  <a16:creationId xmlns:a16="http://schemas.microsoft.com/office/drawing/2014/main" id="{06B7BC60-D87E-EC91-F939-A426D1300972}"/>
                </a:ext>
              </a:extLst>
            </p:cNvPr>
            <p:cNvCxnSpPr>
              <a:cxnSpLocks/>
            </p:cNvCxnSpPr>
            <p:nvPr/>
          </p:nvCxnSpPr>
          <p:spPr>
            <a:xfrm>
              <a:off x="6916205" y="3542483"/>
              <a:ext cx="0" cy="184252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>
              <a:extLst>
                <a:ext uri="{FF2B5EF4-FFF2-40B4-BE49-F238E27FC236}">
                  <a16:creationId xmlns:a16="http://schemas.microsoft.com/office/drawing/2014/main" id="{26B62A2F-B6F9-9EA3-6B87-2D09FB0D50F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44771" y="3543300"/>
              <a:ext cx="191823" cy="183456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eur droit 34">
              <a:extLst>
                <a:ext uri="{FF2B5EF4-FFF2-40B4-BE49-F238E27FC236}">
                  <a16:creationId xmlns:a16="http://schemas.microsoft.com/office/drawing/2014/main" id="{217C56BD-AEA1-A4DE-9D59-93777DD2208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70917" y="3950282"/>
              <a:ext cx="295878" cy="1430289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E5FCC538-EF38-48D3-71A6-BE4BA88CE520}"/>
                </a:ext>
              </a:extLst>
            </p:cNvPr>
            <p:cNvSpPr txBox="1"/>
            <p:nvPr/>
          </p:nvSpPr>
          <p:spPr>
            <a:xfrm>
              <a:off x="7328111" y="4379119"/>
              <a:ext cx="611776" cy="254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noProof="0" dirty="0">
                  <a:solidFill>
                    <a:schemeClr val="bg1"/>
                  </a:solidFill>
                </a:rPr>
                <a:t>10°</a:t>
              </a:r>
            </a:p>
          </p:txBody>
        </p:sp>
        <p:sp>
          <p:nvSpPr>
            <p:cNvPr id="38" name="ZoneTexte 37">
              <a:extLst>
                <a:ext uri="{FF2B5EF4-FFF2-40B4-BE49-F238E27FC236}">
                  <a16:creationId xmlns:a16="http://schemas.microsoft.com/office/drawing/2014/main" id="{DB3BD9C4-1C21-B024-D666-E70DB05D02DE}"/>
                </a:ext>
              </a:extLst>
            </p:cNvPr>
            <p:cNvSpPr txBox="1"/>
            <p:nvPr/>
          </p:nvSpPr>
          <p:spPr>
            <a:xfrm>
              <a:off x="6890744" y="3552751"/>
              <a:ext cx="696878" cy="254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noProof="0" dirty="0">
                  <a:solidFill>
                    <a:schemeClr val="bg1"/>
                  </a:solidFill>
                </a:rPr>
                <a:t>10°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ZoneTexte 56">
                <a:extLst>
                  <a:ext uri="{FF2B5EF4-FFF2-40B4-BE49-F238E27FC236}">
                    <a16:creationId xmlns:a16="http://schemas.microsoft.com/office/drawing/2014/main" id="{0C5337E6-25CF-392E-47FC-B7824EC04CAA}"/>
                  </a:ext>
                </a:extLst>
              </p:cNvPr>
              <p:cNvSpPr txBox="1"/>
              <p:nvPr/>
            </p:nvSpPr>
            <p:spPr>
              <a:xfrm>
                <a:off x="1876105" y="1325640"/>
                <a:ext cx="4793667" cy="261610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50" b="1" noProof="0" dirty="0"/>
                  <a:t>Vegetation pixel when </a:t>
                </a:r>
                <a14:m>
                  <m:oMath xmlns:m="http://schemas.openxmlformats.org/officeDocument/2006/math">
                    <m:r>
                      <a:rPr lang="en-GB" sz="1050" b="1" i="1" noProof="0" smtClean="0">
                        <a:latin typeface="Cambria Math" panose="02040503050406030204" pitchFamily="18" charset="0"/>
                      </a:rPr>
                      <m:t>𝑬𝒙𝑮</m:t>
                    </m:r>
                    <m:r>
                      <a:rPr lang="en-GB" sz="1050" b="1" i="1" noProof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GB" sz="1050" b="1" i="1" noProof="0" smtClean="0">
                        <a:latin typeface="Cambria Math" panose="02040503050406030204" pitchFamily="18" charset="0"/>
                      </a:rPr>
                      <m:t>𝑬𝒙𝑹</m:t>
                    </m:r>
                    <m:r>
                      <a:rPr lang="en-GB" sz="1050" b="1" i="1" noProof="0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GB" sz="1050" b="1" i="1" noProof="0" smtClean="0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GB" sz="1050" b="1" i="1" noProof="0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GB" sz="1050" b="1" noProof="0" dirty="0"/>
                  <a:t> </a:t>
                </a:r>
              </a:p>
            </p:txBody>
          </p:sp>
        </mc:Choice>
        <mc:Fallback xmlns="">
          <p:sp>
            <p:nvSpPr>
              <p:cNvPr id="57" name="ZoneTexte 56">
                <a:extLst>
                  <a:ext uri="{FF2B5EF4-FFF2-40B4-BE49-F238E27FC236}">
                    <a16:creationId xmlns:a16="http://schemas.microsoft.com/office/drawing/2014/main" id="{0C5337E6-25CF-392E-47FC-B7824EC04C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6105" y="1325640"/>
                <a:ext cx="4793667" cy="261610"/>
              </a:xfrm>
              <a:prstGeom prst="rect">
                <a:avLst/>
              </a:prstGeom>
              <a:blipFill>
                <a:blip r:embed="rId5"/>
                <a:stretch>
                  <a:fillRect b="-9302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1" name="Groupe 70">
            <a:extLst>
              <a:ext uri="{FF2B5EF4-FFF2-40B4-BE49-F238E27FC236}">
                <a16:creationId xmlns:a16="http://schemas.microsoft.com/office/drawing/2014/main" id="{3772D449-2FDB-5B2D-8026-ABFA28F3ED2D}"/>
              </a:ext>
            </a:extLst>
          </p:cNvPr>
          <p:cNvGrpSpPr/>
          <p:nvPr/>
        </p:nvGrpSpPr>
        <p:grpSpPr>
          <a:xfrm>
            <a:off x="2980206" y="1659258"/>
            <a:ext cx="5156316" cy="442450"/>
            <a:chOff x="2980206" y="1869295"/>
            <a:chExt cx="5156316" cy="44245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ZoneTexte 51">
                  <a:extLst>
                    <a:ext uri="{FF2B5EF4-FFF2-40B4-BE49-F238E27FC236}">
                      <a16:creationId xmlns:a16="http://schemas.microsoft.com/office/drawing/2014/main" id="{DA6DADEA-E8E4-95AA-B6C1-0276319CC828}"/>
                    </a:ext>
                  </a:extLst>
                </p:cNvPr>
                <p:cNvSpPr txBox="1"/>
                <p:nvPr/>
              </p:nvSpPr>
              <p:spPr>
                <a:xfrm>
                  <a:off x="3607108" y="1869295"/>
                  <a:ext cx="3897936" cy="25872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GB" sz="1000" b="1" i="1" noProof="0" smtClean="0">
                            <a:latin typeface="Cambria Math" panose="02040503050406030204" pitchFamily="18" charset="0"/>
                          </a:rPr>
                          <m:t>𝑬𝒙𝑹</m:t>
                        </m:r>
                        <m:r>
                          <a:rPr lang="en-GB" sz="1000" i="0" noProof="0" smtClean="0">
                            <a:latin typeface="Cambria Math" panose="02040503050406030204" pitchFamily="18" charset="0"/>
                          </a:rPr>
                          <m:t>=1.4 </m:t>
                        </m:r>
                        <m:sSub>
                          <m:sSubPr>
                            <m:ctrlPr>
                              <a:rPr lang="en-GB" sz="1000" i="1" noProof="0" smtClean="0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000" i="1" noProof="0" smtClean="0">
                                <a:latin typeface="Cambria Math" panose="02040503050406030204" pitchFamily="18" charset="0"/>
                              </a:rPr>
                              <m:t>𝐷𝑁</m:t>
                            </m:r>
                          </m:e>
                          <m:sub>
                            <m:r>
                              <a:rPr lang="en-GB" sz="1000" i="1" noProof="0" smtClean="0">
                                <a:latin typeface="Cambria Math" panose="02040503050406030204" pitchFamily="18" charset="0"/>
                              </a:rPr>
                              <m:t>𝑟𝑒𝑑</m:t>
                            </m:r>
                          </m:sub>
                        </m:sSub>
                        <m:r>
                          <a:rPr lang="en-GB" sz="1000" i="0" noProof="0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GB" sz="1000" i="1" noProof="0" smtClean="0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000" i="1" noProof="0" smtClean="0">
                                <a:latin typeface="Cambria Math" panose="02040503050406030204" pitchFamily="18" charset="0"/>
                              </a:rPr>
                              <m:t>𝐷𝑁</m:t>
                            </m:r>
                          </m:e>
                          <m:sub>
                            <m:r>
                              <a:rPr lang="en-GB" sz="1000" i="1" noProof="0" smtClean="0">
                                <a:latin typeface="Cambria Math" panose="02040503050406030204" pitchFamily="18" charset="0"/>
                              </a:rPr>
                              <m:t>𝑔𝑟𝑒𝑒𝑛</m:t>
                            </m:r>
                          </m:sub>
                        </m:sSub>
                      </m:oMath>
                    </m:oMathPara>
                  </a14:m>
                  <a:endParaRPr lang="en-GB" sz="1000" noProof="0" dirty="0"/>
                </a:p>
              </p:txBody>
            </p:sp>
          </mc:Choice>
          <mc:Fallback xmlns="">
            <p:sp>
              <p:nvSpPr>
                <p:cNvPr id="52" name="ZoneTexte 51">
                  <a:extLst>
                    <a:ext uri="{FF2B5EF4-FFF2-40B4-BE49-F238E27FC236}">
                      <a16:creationId xmlns:a16="http://schemas.microsoft.com/office/drawing/2014/main" id="{DA6DADEA-E8E4-95AA-B6C1-0276319CC82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07108" y="1869295"/>
                  <a:ext cx="3897936" cy="258725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ZoneTexte 53">
                  <a:extLst>
                    <a:ext uri="{FF2B5EF4-FFF2-40B4-BE49-F238E27FC236}">
                      <a16:creationId xmlns:a16="http://schemas.microsoft.com/office/drawing/2014/main" id="{9A2D5A85-7C9E-F6A2-CC04-496CC378428D}"/>
                    </a:ext>
                  </a:extLst>
                </p:cNvPr>
                <p:cNvSpPr txBox="1"/>
                <p:nvPr/>
              </p:nvSpPr>
              <p:spPr>
                <a:xfrm>
                  <a:off x="3607108" y="2053020"/>
                  <a:ext cx="4529414" cy="25872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GB" sz="1000" b="1" i="1" noProof="0" smtClean="0">
                            <a:latin typeface="Cambria Math" panose="02040503050406030204" pitchFamily="18" charset="0"/>
                          </a:rPr>
                          <m:t>𝑬𝒙𝑮</m:t>
                        </m:r>
                        <m:r>
                          <a:rPr lang="en-GB" sz="1000" i="0" noProof="0" smtClean="0">
                            <a:latin typeface="Cambria Math" panose="02040503050406030204" pitchFamily="18" charset="0"/>
                          </a:rPr>
                          <m:t>=2</m:t>
                        </m:r>
                        <m:sSub>
                          <m:sSubPr>
                            <m:ctrlPr>
                              <a:rPr lang="en-GB" sz="1000" i="1" noProof="0" smtClean="0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000" i="0" noProof="0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GB" sz="1000" i="1" noProof="0" smtClean="0">
                                <a:latin typeface="Cambria Math" panose="02040503050406030204" pitchFamily="18" charset="0"/>
                              </a:rPr>
                              <m:t>𝐷𝑁</m:t>
                            </m:r>
                          </m:e>
                          <m:sub>
                            <m:r>
                              <a:rPr lang="en-GB" sz="1000" i="1" noProof="0" smtClean="0">
                                <a:latin typeface="Cambria Math" panose="02040503050406030204" pitchFamily="18" charset="0"/>
                              </a:rPr>
                              <m:t>𝑔𝑟𝑒𝑒𝑛</m:t>
                            </m:r>
                          </m:sub>
                        </m:sSub>
                        <m:r>
                          <a:rPr lang="en-GB" sz="1000" i="0" noProof="0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GB" sz="1000" i="1" noProof="0" smtClean="0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000" i="1" noProof="0" smtClean="0">
                                <a:latin typeface="Cambria Math" panose="02040503050406030204" pitchFamily="18" charset="0"/>
                              </a:rPr>
                              <m:t>𝐷𝑁</m:t>
                            </m:r>
                          </m:e>
                          <m:sub>
                            <m:r>
                              <a:rPr lang="en-GB" sz="1000" i="1" noProof="0" smtClean="0">
                                <a:latin typeface="Cambria Math" panose="02040503050406030204" pitchFamily="18" charset="0"/>
                              </a:rPr>
                              <m:t>𝑟𝑒𝑑</m:t>
                            </m:r>
                          </m:sub>
                        </m:sSub>
                        <m:r>
                          <a:rPr lang="en-GB" sz="1000" i="0" noProof="0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GB" sz="1000" i="1" noProof="0" smtClean="0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000" i="1" noProof="0" smtClean="0">
                                <a:latin typeface="Cambria Math" panose="02040503050406030204" pitchFamily="18" charset="0"/>
                              </a:rPr>
                              <m:t>𝐷𝑁</m:t>
                            </m:r>
                          </m:e>
                          <m:sub>
                            <m:r>
                              <a:rPr lang="en-GB" sz="1000" i="1" noProof="0" smtClean="0">
                                <a:latin typeface="Cambria Math" panose="02040503050406030204" pitchFamily="18" charset="0"/>
                              </a:rPr>
                              <m:t>𝑏𝑙𝑢𝑒</m:t>
                            </m:r>
                          </m:sub>
                        </m:sSub>
                      </m:oMath>
                    </m:oMathPara>
                  </a14:m>
                  <a:endParaRPr lang="en-GB" sz="1000" noProof="0" dirty="0"/>
                </a:p>
              </p:txBody>
            </p:sp>
          </mc:Choice>
          <mc:Fallback xmlns="">
            <p:sp>
              <p:nvSpPr>
                <p:cNvPr id="54" name="ZoneTexte 53">
                  <a:extLst>
                    <a:ext uri="{FF2B5EF4-FFF2-40B4-BE49-F238E27FC236}">
                      <a16:creationId xmlns:a16="http://schemas.microsoft.com/office/drawing/2014/main" id="{9A2D5A85-7C9E-F6A2-CC04-496CC378428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07108" y="2053020"/>
                  <a:ext cx="4529414" cy="258725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8" name="ZoneTexte 57">
              <a:extLst>
                <a:ext uri="{FF2B5EF4-FFF2-40B4-BE49-F238E27FC236}">
                  <a16:creationId xmlns:a16="http://schemas.microsoft.com/office/drawing/2014/main" id="{8CD1DCD8-A40D-8DA2-13D3-8ECC47FBE10C}"/>
                </a:ext>
              </a:extLst>
            </p:cNvPr>
            <p:cNvSpPr txBox="1"/>
            <p:nvPr/>
          </p:nvSpPr>
          <p:spPr>
            <a:xfrm flipH="1">
              <a:off x="2980206" y="1872600"/>
              <a:ext cx="149099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50" noProof="0" dirty="0">
                  <a:latin typeface="+mj-lt"/>
                  <a:ea typeface="Cambria" panose="02040503050406030204" pitchFamily="18" charset="0"/>
                </a:rPr>
                <a:t>Where</a:t>
              </a:r>
            </a:p>
          </p:txBody>
        </p:sp>
      </p:grpSp>
      <p:pic>
        <p:nvPicPr>
          <p:cNvPr id="61" name="Image 60">
            <a:extLst>
              <a:ext uri="{FF2B5EF4-FFF2-40B4-BE49-F238E27FC236}">
                <a16:creationId xmlns:a16="http://schemas.microsoft.com/office/drawing/2014/main" id="{4C38D930-373B-4200-2D16-8F69A9CBF90E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6"/>
          <a:stretch>
            <a:fillRect/>
          </a:stretch>
        </p:blipFill>
        <p:spPr>
          <a:xfrm>
            <a:off x="3550596" y="2138862"/>
            <a:ext cx="2925954" cy="669397"/>
          </a:xfrm>
          <a:prstGeom prst="rect">
            <a:avLst/>
          </a:prstGeom>
        </p:spPr>
      </p:pic>
      <p:sp>
        <p:nvSpPr>
          <p:cNvPr id="65" name="ZoneTexte 64">
            <a:extLst>
              <a:ext uri="{FF2B5EF4-FFF2-40B4-BE49-F238E27FC236}">
                <a16:creationId xmlns:a16="http://schemas.microsoft.com/office/drawing/2014/main" id="{AB077380-8008-B60A-5435-5EC9AA6E8ECE}"/>
              </a:ext>
            </a:extLst>
          </p:cNvPr>
          <p:cNvSpPr txBox="1"/>
          <p:nvPr/>
        </p:nvSpPr>
        <p:spPr>
          <a:xfrm>
            <a:off x="327749" y="5771742"/>
            <a:ext cx="8621488" cy="897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900" baseline="30000" noProof="0" dirty="0"/>
              <a:t>1</a:t>
            </a:r>
            <a:r>
              <a:rPr lang="en-GB" sz="900" noProof="0" dirty="0"/>
              <a:t>Brown, L. A., Morris, H., Leblanc, S., Bai, G., </a:t>
            </a:r>
            <a:r>
              <a:rPr lang="en-GB" sz="900" noProof="0" dirty="0" err="1"/>
              <a:t>Lanconelli</a:t>
            </a:r>
            <a:r>
              <a:rPr lang="en-GB" sz="900" noProof="0" dirty="0"/>
              <a:t>, C., Gobron, N., Meier, C., &amp; Dash, J. (2023). </a:t>
            </a:r>
            <a:r>
              <a:rPr lang="en-GB" sz="900" noProof="0" dirty="0" err="1"/>
              <a:t>HemiPy</a:t>
            </a:r>
            <a:r>
              <a:rPr lang="en-GB" sz="900" noProof="0" dirty="0"/>
              <a:t>: A Python module for automated estimation of forest biophysical variables and uncertainties from digital hemispherical photographs. Methods in Ecology and Evolution, 14, 2329–2340. </a:t>
            </a:r>
            <a:r>
              <a:rPr lang="en-GB" sz="900" b="1" noProof="0" dirty="0">
                <a:hlinkClick r:id="rId9"/>
              </a:rPr>
              <a:t>https://doi.org/10.1111/2041-210X.14199</a:t>
            </a:r>
            <a:endParaRPr lang="en-GB" sz="400" b="1" noProof="0" dirty="0"/>
          </a:p>
          <a:p>
            <a:pPr>
              <a:lnSpc>
                <a:spcPct val="150000"/>
              </a:lnSpc>
            </a:pPr>
            <a:r>
              <a:rPr lang="en-GB" sz="900" i="0" baseline="30000" noProof="0" dirty="0">
                <a:solidFill>
                  <a:srgbClr val="1C1D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900" i="0" noProof="0" dirty="0">
                <a:solidFill>
                  <a:srgbClr val="1C1D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M. Weiss and F. Baret, S2ToolBox Level 2 Products: LAI, FAPAR, FCOVER, 1.1. Avignon, France: </a:t>
            </a:r>
            <a:r>
              <a:rPr lang="en-GB" sz="900" i="0" noProof="0" dirty="0" err="1">
                <a:solidFill>
                  <a:srgbClr val="1C1D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Institut</a:t>
            </a:r>
            <a:r>
              <a:rPr lang="en-GB" sz="900" i="0" noProof="0" dirty="0">
                <a:solidFill>
                  <a:srgbClr val="1C1D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National de la Recherche </a:t>
            </a:r>
            <a:r>
              <a:rPr lang="en-GB" sz="900" i="0" noProof="0" dirty="0" err="1">
                <a:solidFill>
                  <a:srgbClr val="1C1D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Agronomique</a:t>
            </a:r>
            <a:r>
              <a:rPr lang="en-GB" sz="900" i="0" noProof="0" dirty="0">
                <a:solidFill>
                  <a:srgbClr val="1C1D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2016.</a:t>
            </a:r>
          </a:p>
          <a:p>
            <a:pPr>
              <a:lnSpc>
                <a:spcPct val="150000"/>
              </a:lnSpc>
            </a:pPr>
            <a:r>
              <a:rPr lang="en-US" sz="900" baseline="30000" dirty="0"/>
              <a:t>3</a:t>
            </a:r>
            <a:r>
              <a:rPr lang="en-US" sz="900" dirty="0"/>
              <a:t>J. Miller. A formula for average foliage density, Aust. J. Bot., vol. 15, no. 1, pp. 141– 144, Apr. 1967</a:t>
            </a:r>
            <a:endParaRPr lang="en-GB" sz="900" i="0" noProof="0" dirty="0">
              <a:solidFill>
                <a:srgbClr val="1C1D1E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ZoneTexte 66">
            <a:extLst>
              <a:ext uri="{FF2B5EF4-FFF2-40B4-BE49-F238E27FC236}">
                <a16:creationId xmlns:a16="http://schemas.microsoft.com/office/drawing/2014/main" id="{C67E4E2E-C642-5F69-F547-819ED502C261}"/>
              </a:ext>
            </a:extLst>
          </p:cNvPr>
          <p:cNvSpPr txBox="1"/>
          <p:nvPr/>
        </p:nvSpPr>
        <p:spPr>
          <a:xfrm>
            <a:off x="3010293" y="2773423"/>
            <a:ext cx="54244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noProof="0" dirty="0"/>
              <a:t>𝑃(𝜃𝑖) uncertainties is analytically propagated through those equations</a:t>
            </a:r>
          </a:p>
        </p:txBody>
      </p:sp>
      <p:sp>
        <p:nvSpPr>
          <p:cNvPr id="68" name="ZoneTexte 67">
            <a:extLst>
              <a:ext uri="{FF2B5EF4-FFF2-40B4-BE49-F238E27FC236}">
                <a16:creationId xmlns:a16="http://schemas.microsoft.com/office/drawing/2014/main" id="{F88E5C4D-DD9F-DB9D-1168-E827A81F04D8}"/>
              </a:ext>
            </a:extLst>
          </p:cNvPr>
          <p:cNvSpPr txBox="1"/>
          <p:nvPr/>
        </p:nvSpPr>
        <p:spPr>
          <a:xfrm>
            <a:off x="1392618" y="3879277"/>
            <a:ext cx="64917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noProof="0" dirty="0"/>
              <a:t>SL2P is composed of two separate neural networks for each variable:</a:t>
            </a:r>
          </a:p>
        </p:txBody>
      </p:sp>
      <p:sp>
        <p:nvSpPr>
          <p:cNvPr id="69" name="ZoneTexte 68">
            <a:extLst>
              <a:ext uri="{FF2B5EF4-FFF2-40B4-BE49-F238E27FC236}">
                <a16:creationId xmlns:a16="http://schemas.microsoft.com/office/drawing/2014/main" id="{AA91D122-5BF1-0495-6305-3D279E5EC266}"/>
              </a:ext>
            </a:extLst>
          </p:cNvPr>
          <p:cNvSpPr txBox="1"/>
          <p:nvPr/>
        </p:nvSpPr>
        <p:spPr>
          <a:xfrm>
            <a:off x="657278" y="4204245"/>
            <a:ext cx="3828002" cy="1384995"/>
          </a:xfrm>
          <a:prstGeom prst="rect">
            <a:avLst/>
          </a:prstGeom>
          <a:solidFill>
            <a:srgbClr val="EDF6F7"/>
          </a:solidFill>
          <a:ln w="19050">
            <a:solidFill>
              <a:schemeClr val="accent1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GB" sz="1400" noProof="0" dirty="0"/>
              <a:t>A neural network predicting the biophysical variable from Sentinel-2 Level-2 reflectance bands and observation geometry.</a:t>
            </a:r>
          </a:p>
          <a:p>
            <a:pPr algn="just"/>
            <a:endParaRPr lang="en-GB" sz="1400" noProof="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400" noProof="0" dirty="0"/>
              <a:t> trained using a PROSAIL-simulated dataset.</a:t>
            </a:r>
          </a:p>
        </p:txBody>
      </p:sp>
      <p:sp>
        <p:nvSpPr>
          <p:cNvPr id="70" name="ZoneTexte 69">
            <a:extLst>
              <a:ext uri="{FF2B5EF4-FFF2-40B4-BE49-F238E27FC236}">
                <a16:creationId xmlns:a16="http://schemas.microsoft.com/office/drawing/2014/main" id="{E0CAEA7D-32F4-9556-9A85-6014E75E6D54}"/>
              </a:ext>
            </a:extLst>
          </p:cNvPr>
          <p:cNvSpPr txBox="1"/>
          <p:nvPr/>
        </p:nvSpPr>
        <p:spPr>
          <a:xfrm>
            <a:off x="4788024" y="4199256"/>
            <a:ext cx="4022388" cy="1384995"/>
          </a:xfrm>
          <a:prstGeom prst="rect">
            <a:avLst/>
          </a:prstGeom>
          <a:solidFill>
            <a:srgbClr val="EDF6F7"/>
          </a:solidFill>
          <a:ln w="19050">
            <a:solidFill>
              <a:schemeClr val="accent1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noProof="0" dirty="0"/>
              <a:t>A neural network predicting the expected retrieval uncertainty.</a:t>
            </a:r>
          </a:p>
          <a:p>
            <a:endParaRPr lang="en-GB" sz="1400" noProof="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400" noProof="0" dirty="0"/>
              <a:t> trained using the retrieval errors produced by the first neural network on the simulated dataset.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D1E117E-2E58-6C13-1349-AFD325B173E5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046"/>
          <a:stretch>
            <a:fillRect/>
          </a:stretch>
        </p:blipFill>
        <p:spPr>
          <a:xfrm>
            <a:off x="2813279" y="2133589"/>
            <a:ext cx="639201" cy="66939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7AF7F69-2989-0F72-B894-7D1A4B79CB9C}"/>
              </a:ext>
            </a:extLst>
          </p:cNvPr>
          <p:cNvSpPr txBox="1"/>
          <p:nvPr/>
        </p:nvSpPr>
        <p:spPr>
          <a:xfrm>
            <a:off x="3351031" y="2270735"/>
            <a:ext cx="55333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201940360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77A7E9-6C8C-1A94-AC09-4547DCCE02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C436BFA7-856E-A9F6-ED58-AB96BB31FDFF}"/>
              </a:ext>
            </a:extLst>
          </p:cNvPr>
          <p:cNvSpPr txBox="1"/>
          <p:nvPr/>
        </p:nvSpPr>
        <p:spPr>
          <a:xfrm>
            <a:off x="333053" y="6328420"/>
            <a:ext cx="885698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baseline="30000" noProof="0" dirty="0"/>
              <a:t>1</a:t>
            </a:r>
            <a:r>
              <a:rPr lang="en-GB" sz="900" noProof="0" dirty="0"/>
              <a:t>Joint Committee for Guides in Metrology (JCGM), “Evaluation of measurement data — Guide to the expression of uncertainty in measurement”, Sep. 2008.</a:t>
            </a:r>
          </a:p>
        </p:txBody>
      </p:sp>
      <p:sp>
        <p:nvSpPr>
          <p:cNvPr id="7" name="Titre 3">
            <a:extLst>
              <a:ext uri="{FF2B5EF4-FFF2-40B4-BE49-F238E27FC236}">
                <a16:creationId xmlns:a16="http://schemas.microsoft.com/office/drawing/2014/main" id="{1BD63F7B-AC23-85D1-3E14-FE18EA841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145" y="282320"/>
            <a:ext cx="6911975" cy="626400"/>
          </a:xfrm>
        </p:spPr>
        <p:txBody>
          <a:bodyPr/>
          <a:lstStyle/>
          <a:p>
            <a:r>
              <a:rPr lang="en-GB" noProof="0" dirty="0"/>
              <a:t>Component 1: focus on LAI LP uncertainties</a:t>
            </a:r>
          </a:p>
        </p:txBody>
      </p:sp>
      <p:sp>
        <p:nvSpPr>
          <p:cNvPr id="8" name="Espace réservé du contenu 5">
            <a:extLst>
              <a:ext uri="{FF2B5EF4-FFF2-40B4-BE49-F238E27FC236}">
                <a16:creationId xmlns:a16="http://schemas.microsoft.com/office/drawing/2014/main" id="{52244DF9-DBA4-0677-884D-27EB654321D1}"/>
              </a:ext>
            </a:extLst>
          </p:cNvPr>
          <p:cNvSpPr txBox="1">
            <a:spLocks/>
          </p:cNvSpPr>
          <p:nvPr/>
        </p:nvSpPr>
        <p:spPr bwMode="auto">
          <a:xfrm>
            <a:off x="441880" y="764704"/>
            <a:ext cx="5728776" cy="513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ts val="600"/>
              </a:spcBef>
              <a:spcAft>
                <a:spcPts val="0"/>
              </a:spcAft>
              <a:defRPr sz="1800" b="1">
                <a:solidFill>
                  <a:srgbClr val="00759E"/>
                </a:solidFill>
                <a:latin typeface="Ebrima" pitchFamily="2" charset="0"/>
                <a:ea typeface="Ebrima" pitchFamily="2" charset="0"/>
                <a:cs typeface="Ebrima" pitchFamily="2" charset="0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97BF0D"/>
              </a:buClr>
              <a:buSzPct val="75000"/>
              <a:buFont typeface="Wingdings" pitchFamily="2" charset="2"/>
              <a:buChar char="v"/>
              <a:defRPr sz="1800">
                <a:solidFill>
                  <a:srgbClr val="4D4D4D"/>
                </a:solidFill>
                <a:latin typeface="Ebrima" pitchFamily="2" charset="0"/>
                <a:ea typeface="Ebrima" pitchFamily="2" charset="0"/>
                <a:cs typeface="Ebrima" pitchFamily="2" charset="0"/>
              </a:defRPr>
            </a:lvl2pPr>
            <a:lvl3pPr marL="1176338" indent="-261938" algn="l" rtl="0" fontAlgn="base">
              <a:spcBef>
                <a:spcPct val="20000"/>
              </a:spcBef>
              <a:spcAft>
                <a:spcPct val="0"/>
              </a:spcAft>
              <a:buClr>
                <a:srgbClr val="4D4D4D"/>
              </a:buClr>
              <a:buSzPct val="80000"/>
              <a:buFont typeface="Wingdings" pitchFamily="2" charset="2"/>
              <a:buChar char="ü"/>
              <a:defRPr sz="1800">
                <a:solidFill>
                  <a:srgbClr val="4D4D4D"/>
                </a:solidFill>
                <a:latin typeface="Ebrima" pitchFamily="2" charset="0"/>
                <a:ea typeface="Ebrima" pitchFamily="2" charset="0"/>
                <a:cs typeface="Ebrima" pitchFamily="2" charset="0"/>
              </a:defRPr>
            </a:lvl3pPr>
            <a:lvl4pPr marL="1658938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Ebrima" pitchFamily="2" charset="0"/>
                <a:ea typeface="Ebrima" pitchFamily="2" charset="0"/>
                <a:cs typeface="Ebrima" pitchFamily="2" charset="0"/>
              </a:defRPr>
            </a:lvl4pPr>
            <a:lvl5pPr marL="206692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Ebrima" pitchFamily="2" charset="0"/>
                <a:ea typeface="Ebrima" pitchFamily="2" charset="0"/>
                <a:cs typeface="Ebrima" pitchFamily="2" charset="0"/>
              </a:defRPr>
            </a:lvl5pPr>
            <a:lvl6pPr marL="252412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8132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3852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9572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Font typeface="+mj-lt"/>
              <a:buAutoNum type="arabicPeriod" startAt="3"/>
            </a:pPr>
            <a:r>
              <a:rPr lang="en-GB" kern="0" noProof="0" dirty="0">
                <a:solidFill>
                  <a:schemeClr val="accent1">
                    <a:lumMod val="50000"/>
                  </a:schemeClr>
                </a:solidFill>
              </a:rPr>
              <a:t>Uncertainty propagation</a:t>
            </a: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716DD00C-BC14-1012-E989-06819F409BDF}"/>
              </a:ext>
            </a:extLst>
          </p:cNvPr>
          <p:cNvGrpSpPr/>
          <p:nvPr/>
        </p:nvGrpSpPr>
        <p:grpSpPr>
          <a:xfrm>
            <a:off x="395536" y="1391104"/>
            <a:ext cx="8378170" cy="2253920"/>
            <a:chOff x="395536" y="1391104"/>
            <a:chExt cx="8378170" cy="2253920"/>
          </a:xfrm>
        </p:grpSpPr>
        <p:grpSp>
          <p:nvGrpSpPr>
            <p:cNvPr id="18" name="Groupe 17">
              <a:extLst>
                <a:ext uri="{FF2B5EF4-FFF2-40B4-BE49-F238E27FC236}">
                  <a16:creationId xmlns:a16="http://schemas.microsoft.com/office/drawing/2014/main" id="{369AD3CB-3D73-5B0C-5823-B64EF93E5078}"/>
                </a:ext>
              </a:extLst>
            </p:cNvPr>
            <p:cNvGrpSpPr/>
            <p:nvPr/>
          </p:nvGrpSpPr>
          <p:grpSpPr>
            <a:xfrm>
              <a:off x="395536" y="1391104"/>
              <a:ext cx="8378170" cy="2253920"/>
              <a:chOff x="323950" y="1537047"/>
              <a:chExt cx="8378170" cy="2285333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75E8E4E9-C755-0FF3-71F0-718A2134F8B7}"/>
                  </a:ext>
                </a:extLst>
              </p:cNvPr>
              <p:cNvSpPr/>
              <p:nvPr/>
            </p:nvSpPr>
            <p:spPr bwMode="auto">
              <a:xfrm>
                <a:off x="323950" y="1537047"/>
                <a:ext cx="8378170" cy="2285333"/>
              </a:xfrm>
              <a:prstGeom prst="rect">
                <a:avLst/>
              </a:prstGeom>
              <a:solidFill>
                <a:srgbClr val="EDF6F7"/>
              </a:solidFill>
              <a:ln w="19050" cap="flat" cmpd="sng" algn="ctr">
                <a:solidFill>
                  <a:srgbClr val="00759E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pic>
            <p:nvPicPr>
              <p:cNvPr id="3" name="Image 2">
                <a:extLst>
                  <a:ext uri="{FF2B5EF4-FFF2-40B4-BE49-F238E27FC236}">
                    <a16:creationId xmlns:a16="http://schemas.microsoft.com/office/drawing/2014/main" id="{10A0F772-EC3D-E31C-B95D-D6FA229CEB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24016" y="1629900"/>
                <a:ext cx="2475842" cy="2078358"/>
              </a:xfrm>
              <a:prstGeom prst="rect">
                <a:avLst/>
              </a:prstGeom>
            </p:spPr>
          </p:pic>
          <p:pic>
            <p:nvPicPr>
              <p:cNvPr id="13" name="Image 12">
                <a:extLst>
                  <a:ext uri="{FF2B5EF4-FFF2-40B4-BE49-F238E27FC236}">
                    <a16:creationId xmlns:a16="http://schemas.microsoft.com/office/drawing/2014/main" id="{D2A0F559-889B-E382-376A-DF8E1BFA93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95973" y="1629900"/>
                <a:ext cx="2610032" cy="2078358"/>
              </a:xfrm>
              <a:prstGeom prst="rect">
                <a:avLst/>
              </a:prstGeom>
            </p:spPr>
          </p:pic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861F13E2-041E-B08A-C01A-2E02B752AA94}"/>
                  </a:ext>
                </a:extLst>
              </p:cNvPr>
              <p:cNvSpPr txBox="1"/>
              <p:nvPr/>
            </p:nvSpPr>
            <p:spPr>
              <a:xfrm>
                <a:off x="371575" y="1587994"/>
                <a:ext cx="2789059" cy="9674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1400" b="1" noProof="0" dirty="0"/>
                  <a:t>Computation of the transfer function coefficients uncertainty using GUM Supplement 1 approach</a:t>
                </a:r>
                <a:r>
                  <a:rPr lang="en-GB" sz="1400" b="1" baseline="30000" noProof="0" dirty="0"/>
                  <a:t>1</a:t>
                </a:r>
                <a:endParaRPr lang="en-GB" sz="1400" b="1" noProof="0" dirty="0"/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AF8305EC-0601-ABBC-617B-D56F9A37E9D1}"/>
                  </a:ext>
                </a:extLst>
              </p:cNvPr>
              <p:cNvSpPr txBox="1"/>
              <p:nvPr/>
            </p:nvSpPr>
            <p:spPr>
              <a:xfrm>
                <a:off x="587819" y="2634175"/>
                <a:ext cx="2572815" cy="3120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1400" noProof="0" dirty="0"/>
                  <a:t>Transfer function format: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ZoneTexte 20">
                  <a:extLst>
                    <a:ext uri="{FF2B5EF4-FFF2-40B4-BE49-F238E27FC236}">
                      <a16:creationId xmlns:a16="http://schemas.microsoft.com/office/drawing/2014/main" id="{37EC648E-16AD-FBA4-2E66-DC516E39E7E1}"/>
                    </a:ext>
                  </a:extLst>
                </p:cNvPr>
                <p:cNvSpPr txBox="1"/>
                <p:nvPr/>
              </p:nvSpPr>
              <p:spPr>
                <a:xfrm>
                  <a:off x="683568" y="2852936"/>
                  <a:ext cx="2137221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400" i="1" noProof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400" b="0" i="1" noProof="0" smtClean="0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GB" sz="1400" b="0" i="1" noProof="0" smtClean="0">
                                <a:latin typeface="Cambria Math" panose="02040503050406030204" pitchFamily="18" charset="0"/>
                              </a:rPr>
                              <m:t>𝑅𝑀</m:t>
                            </m:r>
                          </m:sub>
                        </m:sSub>
                        <m:r>
                          <a:rPr lang="en-GB" sz="1400" i="0" noProof="0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GB" sz="1400" b="0" i="1" noProof="0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GB" sz="1400" i="0" noProof="0" smtClean="0">
                            <a:latin typeface="Cambria Math" panose="02040503050406030204" pitchFamily="18" charset="0"/>
                          </a:rPr>
                          <m:t>∗</m:t>
                        </m:r>
                        <m:sSub>
                          <m:sSubPr>
                            <m:ctrlPr>
                              <a:rPr lang="en-GB" sz="1400" i="1" noProof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400" i="1" noProof="0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GB" sz="1400" b="0" i="1" noProof="0" smtClean="0">
                                <a:latin typeface="Cambria Math" panose="02040503050406030204" pitchFamily="18" charset="0"/>
                              </a:rPr>
                              <m:t>𝑆𝐿</m:t>
                            </m:r>
                            <m:r>
                              <a:rPr lang="en-GB" sz="1400" b="0" i="1" noProof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GB" sz="1400" b="0" i="1" noProof="0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sub>
                        </m:sSub>
                        <m:r>
                          <a:rPr lang="en-GB" sz="1400" i="0" noProof="0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GB" sz="1400" b="0" i="1" noProof="0" smtClean="0">
                            <a:latin typeface="Cambria Math" panose="02040503050406030204" pitchFamily="18" charset="0"/>
                          </a:rPr>
                          <m:t>𝐵</m:t>
                        </m:r>
                      </m:oMath>
                    </m:oMathPara>
                  </a14:m>
                  <a:endParaRPr lang="en-GB" sz="1400" noProof="0" dirty="0"/>
                </a:p>
              </p:txBody>
            </p:sp>
          </mc:Choice>
          <mc:Fallback xmlns="">
            <p:sp>
              <p:nvSpPr>
                <p:cNvPr id="21" name="ZoneTexte 20">
                  <a:extLst>
                    <a:ext uri="{FF2B5EF4-FFF2-40B4-BE49-F238E27FC236}">
                      <a16:creationId xmlns:a16="http://schemas.microsoft.com/office/drawing/2014/main" id="{37EC648E-16AD-FBA4-2E66-DC516E39E7E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3568" y="2852936"/>
                  <a:ext cx="2137221" cy="307777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8658ACF0-3FE4-0E83-4AF3-883F0631280A}"/>
              </a:ext>
            </a:extLst>
          </p:cNvPr>
          <p:cNvGrpSpPr/>
          <p:nvPr/>
        </p:nvGrpSpPr>
        <p:grpSpPr>
          <a:xfrm>
            <a:off x="384709" y="3969623"/>
            <a:ext cx="8392495" cy="1763633"/>
            <a:chOff x="395536" y="3869916"/>
            <a:chExt cx="8392495" cy="225392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781D6E3-EAC4-9CA7-2972-63EDB23389D5}"/>
                </a:ext>
              </a:extLst>
            </p:cNvPr>
            <p:cNvSpPr/>
            <p:nvPr/>
          </p:nvSpPr>
          <p:spPr bwMode="auto">
            <a:xfrm>
              <a:off x="395536" y="3869916"/>
              <a:ext cx="8392495" cy="2253920"/>
            </a:xfrm>
            <a:prstGeom prst="rect">
              <a:avLst/>
            </a:prstGeom>
            <a:solidFill>
              <a:srgbClr val="EDF6F7"/>
            </a:solidFill>
            <a:ln w="19050" cap="flat" cmpd="sng" algn="ctr">
              <a:solidFill>
                <a:srgbClr val="00759E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A0F53ADC-C217-6609-D8BB-14B0B597D165}"/>
                </a:ext>
              </a:extLst>
            </p:cNvPr>
            <p:cNvSpPr txBox="1"/>
            <p:nvPr/>
          </p:nvSpPr>
          <p:spPr>
            <a:xfrm>
              <a:off x="443161" y="3885171"/>
              <a:ext cx="595364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400" b="1" noProof="0" dirty="0"/>
                <a:t>Analytical propagation of the uncertainties through the equations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ZoneTexte 25">
                  <a:extLst>
                    <a:ext uri="{FF2B5EF4-FFF2-40B4-BE49-F238E27FC236}">
                      <a16:creationId xmlns:a16="http://schemas.microsoft.com/office/drawing/2014/main" id="{C5CEE4B6-1546-908E-E615-9E851EFF99AB}"/>
                    </a:ext>
                  </a:extLst>
                </p:cNvPr>
                <p:cNvSpPr txBox="1"/>
                <p:nvPr/>
              </p:nvSpPr>
              <p:spPr>
                <a:xfrm>
                  <a:off x="1614960" y="4375340"/>
                  <a:ext cx="5953645" cy="61888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GB" sz="1400" i="1" noProof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1400" i="1" noProof="0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  <m:d>
                              <m:dPr>
                                <m:ctrlPr>
                                  <a:rPr lang="en-GB" sz="1400" i="1" noProof="0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GB" sz="1400" i="1" noProof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400" i="1" noProof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GB" sz="1400" i="1" noProof="0" smtClean="0">
                                        <a:latin typeface="Cambria Math" panose="02040503050406030204" pitchFamily="18" charset="0"/>
                                      </a:rPr>
                                      <m:t>𝐿𝑃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GB" sz="1400" i="0" noProof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GB" sz="1400" i="0" noProof="0" smtClean="0"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GB" sz="1400" i="1" noProof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1400" i="0" noProof="0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d>
                              <m:dPr>
                                <m:ctrlPr>
                                  <a:rPr lang="en-GB" sz="1400" i="1" noProof="0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GB" sz="1400" i="1" noProof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GB" sz="1400" i="0" noProof="0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GB" sz="1400" i="1" noProof="0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num>
                                  <m:den>
                                    <m:r>
                                      <a:rPr lang="en-GB" sz="1400" i="0" noProof="0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b>
                                      <m:sSubPr>
                                        <m:ctrlPr>
                                          <a:rPr lang="en-GB" sz="1400" i="1" noProof="0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GB" sz="1400" i="1" noProof="0" smtClean="0">
                                            <a:latin typeface="Cambria Math" panose="02040503050406030204" pitchFamily="18" charset="0"/>
                                          </a:rPr>
                                          <m:t>𝐴</m:t>
                                        </m:r>
                                      </m:e>
                                      <m:sub>
                                        <m:r>
                                          <a:rPr lang="en-GB" sz="1400" i="1" noProof="0" smtClean="0">
                                            <a:latin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GB" sz="1400" i="0" noProof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GB" sz="1400" i="1" noProof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"/>
                                <m:ctrlPr>
                                  <a:rPr lang="en-GB" sz="1400" i="1" noProof="0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GB" sz="1400" i="1" noProof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400" i="1" noProof="0" smtClean="0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  <m:d>
                                      <m:dPr>
                                        <m:endChr m:val=""/>
                                        <m:ctrlPr>
                                          <a:rPr lang="en-GB" sz="1400" i="1" noProof="0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GB" sz="1400" i="1" noProof="0" smtClean="0">
                                            <a:latin typeface="Cambria Math" panose="02040503050406030204" pitchFamily="18" charset="0"/>
                                          </a:rPr>
                                          <m:t>𝐴</m:t>
                                        </m:r>
                                      </m:e>
                                    </m:d>
                                  </m:e>
                                  <m:sub>
                                    <m:r>
                                      <a:rPr lang="en-GB" sz="1400" i="1" noProof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GB" sz="1400" i="0" noProof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GB" sz="1400" i="0" noProof="0" smtClean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GB" sz="1400" i="1" noProof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1400" i="0" noProof="0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d>
                              <m:dPr>
                                <m:ctrlPr>
                                  <a:rPr lang="en-GB" sz="1400" i="1" noProof="0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GB" sz="1400" i="1" noProof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GB" sz="1400" i="0" noProof="0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GB" sz="1400" i="1" noProof="0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num>
                                  <m:den>
                                    <m:r>
                                      <a:rPr lang="en-GB" sz="1400" i="0" noProof="0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b>
                                      <m:sSubPr>
                                        <m:ctrlPr>
                                          <a:rPr lang="en-GB" sz="1400" i="1" noProof="0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GB" sz="1400" i="1" noProof="0" smtClean="0">
                                            <a:latin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a:rPr lang="en-GB" sz="1400" i="1" noProof="0" smtClean="0">
                                            <a:latin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  <m:r>
                                          <a:rPr lang="en-GB" sz="1400" i="0" noProof="0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GB" sz="1400" i="0" noProof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GB" sz="1400" i="1" noProof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1400" i="1" noProof="0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  <m:d>
                              <m:dPr>
                                <m:ctrlPr>
                                  <a:rPr lang="en-GB" sz="1400" i="1" noProof="0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GB" sz="1400" i="1" noProof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400" i="1" noProof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GB" sz="1400" i="1" noProof="0" smtClean="0"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  <m:r>
                                      <a:rPr lang="en-GB" sz="1400" i="0" noProof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GB" sz="1400" i="0" noProof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GB" sz="1400" i="0" noProof="0" smtClean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GB" sz="1400" i="1" noProof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1400" i="0" noProof="0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d>
                              <m:dPr>
                                <m:ctrlPr>
                                  <a:rPr lang="en-GB" sz="1400" i="1" noProof="0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GB" sz="1400" i="1" noProof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GB" sz="1400" i="0" noProof="0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GB" sz="1400" i="1" noProof="0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num>
                                  <m:den>
                                    <m:r>
                                      <a:rPr lang="en-GB" sz="1400" i="0" noProof="0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b>
                                      <m:sSubPr>
                                        <m:ctrlPr>
                                          <a:rPr lang="en-GB" sz="1400" i="1" noProof="0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GB" sz="1400" i="1" noProof="0" smtClean="0">
                                            <a:latin typeface="Cambria Math" panose="02040503050406030204" pitchFamily="18" charset="0"/>
                                          </a:rPr>
                                          <m:t>𝐵</m:t>
                                        </m:r>
                                      </m:e>
                                      <m:sub>
                                        <m:r>
                                          <a:rPr lang="en-GB" sz="1400" i="1" noProof="0" smtClean="0">
                                            <a:latin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GB" sz="1400" i="0" noProof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GB" sz="1400" i="1" noProof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"/>
                                <m:ctrlPr>
                                  <a:rPr lang="en-GB" sz="1400" i="1" noProof="0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GB" sz="1400" i="1" noProof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400" i="1" noProof="0" smtClean="0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  <m:d>
                                      <m:dPr>
                                        <m:endChr m:val=""/>
                                        <m:ctrlPr>
                                          <a:rPr lang="en-GB" sz="1400" i="1" noProof="0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GB" sz="1400" i="1" noProof="0" smtClean="0">
                                            <a:latin typeface="Cambria Math" panose="02040503050406030204" pitchFamily="18" charset="0"/>
                                          </a:rPr>
                                          <m:t>𝐵</m:t>
                                        </m:r>
                                      </m:e>
                                    </m:d>
                                  </m:e>
                                  <m:sub>
                                    <m:r>
                                      <a:rPr lang="en-GB" sz="1400" i="1" noProof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GB" sz="1400" i="0" noProof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en-GB" sz="1400" noProof="0" dirty="0"/>
                </a:p>
              </p:txBody>
            </p:sp>
          </mc:Choice>
          <mc:Fallback xmlns="">
            <p:sp>
              <p:nvSpPr>
                <p:cNvPr id="26" name="ZoneTexte 25">
                  <a:extLst>
                    <a:ext uri="{FF2B5EF4-FFF2-40B4-BE49-F238E27FC236}">
                      <a16:creationId xmlns:a16="http://schemas.microsoft.com/office/drawing/2014/main" id="{C5CEE4B6-1546-908E-E615-9E851EFF99A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14960" y="4375340"/>
                  <a:ext cx="5953645" cy="618887"/>
                </a:xfrm>
                <a:prstGeom prst="rect">
                  <a:avLst/>
                </a:prstGeom>
                <a:blipFill>
                  <a:blip r:embed="rId6"/>
                  <a:stretch>
                    <a:fillRect b="-18987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ZoneTexte 27">
                  <a:extLst>
                    <a:ext uri="{FF2B5EF4-FFF2-40B4-BE49-F238E27FC236}">
                      <a16:creationId xmlns:a16="http://schemas.microsoft.com/office/drawing/2014/main" id="{C7EA6AEA-7F46-2967-DD30-98C50C070D0A}"/>
                    </a:ext>
                  </a:extLst>
                </p:cNvPr>
                <p:cNvSpPr txBox="1"/>
                <p:nvPr/>
              </p:nvSpPr>
              <p:spPr>
                <a:xfrm>
                  <a:off x="2233236" y="5225008"/>
                  <a:ext cx="4600574" cy="53072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400" i="1" noProof="0" smtClean="0">
                            <a:latin typeface="Cambria Math" panose="02040503050406030204" pitchFamily="18" charset="0"/>
                          </a:rPr>
                          <m:t>𝑢</m:t>
                        </m:r>
                        <m:d>
                          <m:dPr>
                            <m:ctrlPr>
                              <a:rPr lang="en-GB" sz="1400" i="1" noProof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sz="1400" i="1" noProof="0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1400" i="1" noProof="0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GB" sz="1400" i="1" noProof="0" smtClean="0">
                                    <a:latin typeface="Cambria Math" panose="02040503050406030204" pitchFamily="18" charset="0"/>
                                  </a:rPr>
                                  <m:t>𝐿𝑃</m:t>
                                </m:r>
                              </m:sub>
                            </m:sSub>
                          </m:e>
                        </m:d>
                        <m:r>
                          <a:rPr lang="en-GB" sz="1400" i="0" noProof="0" smtClean="0">
                            <a:latin typeface="Cambria Math" panose="02040503050406030204" pitchFamily="18" charset="0"/>
                          </a:rPr>
                          <m:t>= </m:t>
                        </m:r>
                        <m:rad>
                          <m:radPr>
                            <m:degHide m:val="on"/>
                            <m:ctrlPr>
                              <a:rPr lang="en-GB" sz="1400" i="1" noProof="0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sSup>
                              <m:sSupPr>
                                <m:ctrlPr>
                                  <a:rPr lang="en-GB" sz="1400" i="1" noProof="0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sSub>
                                  <m:sSubPr>
                                    <m:ctrlPr>
                                      <a:rPr lang="en-GB" sz="1400" i="1" noProof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400" i="1" noProof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GB" sz="1400" i="1" noProof="0" smtClean="0"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  <m:r>
                                      <a:rPr lang="en-GB" sz="1400" i="0" noProof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sup>
                                <m:r>
                                  <a:rPr lang="en-GB" sz="1400" i="0" noProof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GB" sz="1400" i="0" noProof="0" smtClean="0">
                                <a:latin typeface="Cambria Math" panose="02040503050406030204" pitchFamily="18" charset="0"/>
                              </a:rPr>
                              <m:t>.</m:t>
                            </m:r>
                            <m:sSup>
                              <m:sSupPr>
                                <m:ctrlPr>
                                  <a:rPr lang="en-GB" sz="1400" i="1" noProof="0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"/>
                                    <m:ctrlPr>
                                      <a:rPr lang="en-GB" sz="1400" i="1" noProof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GB" sz="1400" i="1" noProof="0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GB" sz="1400" i="1" noProof="0" smtClean="0">
                                            <a:latin typeface="Cambria Math" panose="02040503050406030204" pitchFamily="18" charset="0"/>
                                          </a:rPr>
                                          <m:t>𝑢</m:t>
                                        </m:r>
                                        <m:d>
                                          <m:dPr>
                                            <m:endChr m:val=""/>
                                            <m:ctrlPr>
                                              <a:rPr lang="en-GB" sz="1400" i="1" noProof="0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GB" sz="1400" i="1" noProof="0" smtClean="0">
                                                <a:latin typeface="Cambria Math" panose="02040503050406030204" pitchFamily="18" charset="0"/>
                                              </a:rPr>
                                              <m:t>𝐴</m:t>
                                            </m:r>
                                          </m:e>
                                        </m:d>
                                      </m:e>
                                      <m:sub>
                                        <m:r>
                                          <a:rPr lang="en-GB" sz="1400" i="1" noProof="0" smtClean="0">
                                            <a:latin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p>
                                <m:r>
                                  <a:rPr lang="en-GB" sz="1400" i="0" noProof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GB" sz="1400" i="0" noProof="0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en-GB" sz="1400" i="1" noProof="0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sSub>
                                  <m:sSubPr>
                                    <m:ctrlPr>
                                      <a:rPr lang="en-GB" sz="1400" i="1" noProof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400" i="1" noProof="0" smtClean="0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GB" sz="1400" i="1" noProof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sub>
                                </m:sSub>
                              </m:e>
                              <m:sup>
                                <m:r>
                                  <a:rPr lang="en-GB" sz="1400" i="0" noProof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GB" sz="1400" i="1" noProof="0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sz="1400" i="0" noProof="0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GB" sz="1400" i="1" noProof="0" smtClean="0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  <m:d>
                                  <m:dPr>
                                    <m:ctrlPr>
                                      <a:rPr lang="en-GB" sz="1400" i="1" noProof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GB" sz="1400" i="1" noProof="0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GB" sz="1400" i="1" noProof="0" smtClean="0">
                                            <a:latin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a:rPr lang="en-GB" sz="1400" i="1" noProof="0" smtClean="0">
                                            <a:latin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  <m:r>
                                          <a:rPr lang="en-GB" sz="1400" i="0" noProof="0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p>
                                <m:r>
                                  <a:rPr lang="en-GB" sz="1400" i="0" noProof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GB" sz="1400" i="0" noProof="0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en-GB" sz="1400" i="1" noProof="0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"/>
                                    <m:ctrlPr>
                                      <a:rPr lang="en-GB" sz="1400" i="1" noProof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GB" sz="1400" i="1" noProof="0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GB" sz="1400" i="1" noProof="0" smtClean="0">
                                            <a:latin typeface="Cambria Math" panose="02040503050406030204" pitchFamily="18" charset="0"/>
                                          </a:rPr>
                                          <m:t>𝑢</m:t>
                                        </m:r>
                                        <m:d>
                                          <m:dPr>
                                            <m:endChr m:val=""/>
                                            <m:ctrlPr>
                                              <a:rPr lang="en-GB" sz="1400" i="1" noProof="0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GB" sz="1400" i="1" noProof="0" smtClean="0">
                                                <a:latin typeface="Cambria Math" panose="02040503050406030204" pitchFamily="18" charset="0"/>
                                              </a:rPr>
                                              <m:t>𝐵</m:t>
                                            </m:r>
                                          </m:e>
                                        </m:d>
                                      </m:e>
                                      <m:sub>
                                        <m:r>
                                          <a:rPr lang="en-GB" sz="1400" i="1" noProof="0" smtClean="0">
                                            <a:latin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p>
                                <m:r>
                                  <a:rPr lang="en-GB" sz="1400" i="0" noProof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rad>
                      </m:oMath>
                    </m:oMathPara>
                  </a14:m>
                  <a:endParaRPr lang="en-GB" sz="1400" noProof="0" dirty="0"/>
                </a:p>
              </p:txBody>
            </p:sp>
          </mc:Choice>
          <mc:Fallback xmlns="">
            <p:sp>
              <p:nvSpPr>
                <p:cNvPr id="28" name="ZoneTexte 27">
                  <a:extLst>
                    <a:ext uri="{FF2B5EF4-FFF2-40B4-BE49-F238E27FC236}">
                      <a16:creationId xmlns:a16="http://schemas.microsoft.com/office/drawing/2014/main" id="{C7EA6AEA-7F46-2967-DD30-98C50C070D0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33236" y="5225008"/>
                  <a:ext cx="4600574" cy="530723"/>
                </a:xfrm>
                <a:prstGeom prst="rect">
                  <a:avLst/>
                </a:prstGeom>
                <a:blipFill>
                  <a:blip r:embed="rId7"/>
                  <a:stretch>
                    <a:fillRect b="-16176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569562672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611410-5BB8-58A9-B7D2-BF983F80D8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7E0732F0-3ED9-3694-0A15-CA445977D4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452" y="924007"/>
            <a:ext cx="8463160" cy="648072"/>
          </a:xfrm>
        </p:spPr>
        <p:txBody>
          <a:bodyPr/>
          <a:lstStyle/>
          <a:p>
            <a:r>
              <a:rPr lang="en-GB" noProof="0" dirty="0"/>
              <a:t>Installation of sensors and data acquisition funded by GBOV and carried out in partnership with the measurement stations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FE008E48-A043-0342-5844-7C19E17E2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145" y="282320"/>
            <a:ext cx="6911975" cy="626400"/>
          </a:xfrm>
        </p:spPr>
        <p:txBody>
          <a:bodyPr/>
          <a:lstStyle/>
          <a:p>
            <a:r>
              <a:rPr lang="en-GB" noProof="0" dirty="0"/>
              <a:t>Component 2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94FF4C1D-4CD3-0AA0-F1A7-3E81F20EE5B8}"/>
              </a:ext>
            </a:extLst>
          </p:cNvPr>
          <p:cNvGrpSpPr/>
          <p:nvPr/>
        </p:nvGrpSpPr>
        <p:grpSpPr>
          <a:xfrm>
            <a:off x="3268531" y="1732330"/>
            <a:ext cx="2455598" cy="4793014"/>
            <a:chOff x="3268531" y="1732330"/>
            <a:chExt cx="2455598" cy="4793014"/>
          </a:xfrm>
        </p:grpSpPr>
        <p:sp>
          <p:nvSpPr>
            <p:cNvPr id="23" name="Rectangle : coins arrondis 22">
              <a:extLst>
                <a:ext uri="{FF2B5EF4-FFF2-40B4-BE49-F238E27FC236}">
                  <a16:creationId xmlns:a16="http://schemas.microsoft.com/office/drawing/2014/main" id="{3973D46D-43B7-11A4-B1EE-5C5BE1B26642}"/>
                </a:ext>
              </a:extLst>
            </p:cNvPr>
            <p:cNvSpPr/>
            <p:nvPr/>
          </p:nvSpPr>
          <p:spPr bwMode="auto">
            <a:xfrm>
              <a:off x="3268531" y="1732330"/>
              <a:ext cx="2455598" cy="4793014"/>
            </a:xfrm>
            <a:prstGeom prst="roundRect">
              <a:avLst>
                <a:gd name="adj" fmla="val 8046"/>
              </a:avLst>
            </a:prstGeom>
            <a:solidFill>
              <a:srgbClr val="E1FBE2"/>
            </a:solidFill>
            <a:ln w="19050" cap="flat" cmpd="sng" algn="ctr">
              <a:solidFill>
                <a:srgbClr val="20822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400" b="1" i="0" u="none" strike="noStrike" cap="none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DHP Sensors</a:t>
              </a: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200" b="1" i="0" u="none" strike="noStrike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GB" sz="1200" noProof="0" dirty="0"/>
                <a:t>Fuji </a:t>
              </a:r>
              <a:r>
                <a:rPr lang="en-GB" sz="1200" noProof="0" dirty="0" err="1"/>
                <a:t>Hokuroku</a:t>
              </a:r>
              <a:r>
                <a:rPr lang="en-GB" sz="1200" noProof="0" dirty="0"/>
                <a:t> (2024)</a:t>
              </a:r>
            </a:p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GB" sz="1200" noProof="0" dirty="0"/>
                <a:t>Fontainebleau</a:t>
              </a:r>
              <a:r>
                <a:rPr kumimoji="0" lang="en-GB" sz="1200" i="0" u="none" strike="noStrike" cap="none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 (2024)</a:t>
              </a:r>
            </a:p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GB" sz="1200" noProof="0" dirty="0" err="1"/>
                <a:t>Hainich</a:t>
              </a:r>
              <a:r>
                <a:rPr lang="en-GB" sz="1200" noProof="0" dirty="0"/>
                <a:t> (2020)</a:t>
              </a:r>
            </a:p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GB" sz="1200" noProof="0" dirty="0"/>
                <a:t>Valencia (2019)</a:t>
              </a:r>
            </a:p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200" i="0" u="none" strike="noStrike" cap="none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…</a:t>
              </a:r>
            </a:p>
          </p:txBody>
        </p:sp>
        <p:pic>
          <p:nvPicPr>
            <p:cNvPr id="25" name="Image 24" descr="Une image contenant plein air, arbre, plante, herbe&#10;&#10;Le contenu généré par l’IA peut être incorrect.">
              <a:extLst>
                <a:ext uri="{FF2B5EF4-FFF2-40B4-BE49-F238E27FC236}">
                  <a16:creationId xmlns:a16="http://schemas.microsoft.com/office/drawing/2014/main" id="{479C7FCF-F393-FAE5-92B6-4BC2DA01E9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06" r="19092"/>
            <a:stretch>
              <a:fillRect/>
            </a:stretch>
          </p:blipFill>
          <p:spPr>
            <a:xfrm rot="5400000">
              <a:off x="3494507" y="3346360"/>
              <a:ext cx="1967878" cy="2016224"/>
            </a:xfrm>
            <a:prstGeom prst="rect">
              <a:avLst/>
            </a:prstGeom>
          </p:spPr>
        </p:pic>
        <p:pic>
          <p:nvPicPr>
            <p:cNvPr id="30" name="Image 29" descr="Une image contenant arbre, obscurité, noir, grotte&#10;&#10;Le contenu généré par l’IA peut être incorrect.">
              <a:extLst>
                <a:ext uri="{FF2B5EF4-FFF2-40B4-BE49-F238E27FC236}">
                  <a16:creationId xmlns:a16="http://schemas.microsoft.com/office/drawing/2014/main" id="{9373B133-8B8F-F588-9B7E-427EE1522F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51" r="17451"/>
            <a:stretch>
              <a:fillRect/>
            </a:stretch>
          </p:blipFill>
          <p:spPr>
            <a:xfrm rot="16200000">
              <a:off x="3411405" y="5424300"/>
              <a:ext cx="1003812" cy="1029350"/>
            </a:xfrm>
            <a:prstGeom prst="rect">
              <a:avLst/>
            </a:prstGeom>
          </p:spPr>
        </p:pic>
        <p:pic>
          <p:nvPicPr>
            <p:cNvPr id="32" name="Image 31" descr="Une image contenant cercle, plein air, espace&#10;&#10;Le contenu généré par l’IA peut être incorrect.">
              <a:extLst>
                <a:ext uri="{FF2B5EF4-FFF2-40B4-BE49-F238E27FC236}">
                  <a16:creationId xmlns:a16="http://schemas.microsoft.com/office/drawing/2014/main" id="{4ED6C2FE-80EF-3E09-30A6-573E72AF7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50" r="17451"/>
            <a:stretch>
              <a:fillRect/>
            </a:stretch>
          </p:blipFill>
          <p:spPr>
            <a:xfrm rot="16200000">
              <a:off x="4520890" y="5440336"/>
              <a:ext cx="989618" cy="983083"/>
            </a:xfrm>
            <a:prstGeom prst="rect">
              <a:avLst/>
            </a:prstGeom>
          </p:spPr>
        </p:pic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048506F3-889B-7168-FB4B-20BDDC18B66A}"/>
              </a:ext>
            </a:extLst>
          </p:cNvPr>
          <p:cNvGrpSpPr/>
          <p:nvPr/>
        </p:nvGrpSpPr>
        <p:grpSpPr>
          <a:xfrm>
            <a:off x="501452" y="1741855"/>
            <a:ext cx="2304256" cy="4793014"/>
            <a:chOff x="501452" y="1741855"/>
            <a:chExt cx="2304256" cy="4793014"/>
          </a:xfrm>
        </p:grpSpPr>
        <p:sp>
          <p:nvSpPr>
            <p:cNvPr id="2" name="Rectangle : coins arrondis 1">
              <a:extLst>
                <a:ext uri="{FF2B5EF4-FFF2-40B4-BE49-F238E27FC236}">
                  <a16:creationId xmlns:a16="http://schemas.microsoft.com/office/drawing/2014/main" id="{B736D062-27E5-4D6A-28C3-F368A54687C3}"/>
                </a:ext>
              </a:extLst>
            </p:cNvPr>
            <p:cNvSpPr/>
            <p:nvPr/>
          </p:nvSpPr>
          <p:spPr bwMode="auto">
            <a:xfrm>
              <a:off x="501452" y="1741855"/>
              <a:ext cx="2304256" cy="4793014"/>
            </a:xfrm>
            <a:prstGeom prst="roundRect">
              <a:avLst>
                <a:gd name="adj" fmla="val 8046"/>
              </a:avLst>
            </a:prstGeom>
            <a:solidFill>
              <a:srgbClr val="FFF2EF"/>
            </a:solidFill>
            <a:ln w="190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400" b="1" i="0" u="none" strike="noStrike" cap="none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LST Sensors</a:t>
              </a: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200" b="1" i="0" u="none" strike="noStrike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GB" sz="1200" noProof="0" dirty="0"/>
                <a:t>Fuji </a:t>
              </a:r>
              <a:r>
                <a:rPr lang="en-GB" sz="1200" noProof="0" dirty="0" err="1"/>
                <a:t>Hokuroku</a:t>
              </a:r>
              <a:r>
                <a:rPr lang="en-GB" sz="1200" noProof="0" dirty="0"/>
                <a:t> (2025)</a:t>
              </a:r>
            </a:p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200" i="0" u="none" strike="noStrike" cap="none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Litchfield (2025)</a:t>
              </a:r>
            </a:p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GB" sz="1200" noProof="0" dirty="0"/>
                <a:t>…</a:t>
              </a:r>
              <a:endParaRPr kumimoji="0" lang="en-GB" sz="1200" i="0" u="none" strike="noStrike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22" name="Groupe 21">
              <a:extLst>
                <a:ext uri="{FF2B5EF4-FFF2-40B4-BE49-F238E27FC236}">
                  <a16:creationId xmlns:a16="http://schemas.microsoft.com/office/drawing/2014/main" id="{80B9B1BD-233B-2DA9-C1C1-F7BC75867670}"/>
                </a:ext>
              </a:extLst>
            </p:cNvPr>
            <p:cNvGrpSpPr/>
            <p:nvPr/>
          </p:nvGrpSpPr>
          <p:grpSpPr>
            <a:xfrm>
              <a:off x="869399" y="4725144"/>
              <a:ext cx="1758385" cy="1701543"/>
              <a:chOff x="489933" y="4365104"/>
              <a:chExt cx="2361377" cy="2088232"/>
            </a:xfrm>
          </p:grpSpPr>
          <p:pic>
            <p:nvPicPr>
              <p:cNvPr id="11" name="Image 10" descr="Une image contenant plein air, nuage, ciel, avion&#10;&#10;Le contenu généré par l’IA peut être incorrect.">
                <a:extLst>
                  <a:ext uri="{FF2B5EF4-FFF2-40B4-BE49-F238E27FC236}">
                    <a16:creationId xmlns:a16="http://schemas.microsoft.com/office/drawing/2014/main" id="{59F825C3-5EAB-260D-6041-0193A14F7A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783" b="19295"/>
              <a:stretch>
                <a:fillRect/>
              </a:stretch>
            </p:blipFill>
            <p:spPr>
              <a:xfrm>
                <a:off x="489933" y="4365104"/>
                <a:ext cx="2187469" cy="2088232"/>
              </a:xfrm>
              <a:prstGeom prst="rect">
                <a:avLst/>
              </a:prstGeom>
            </p:spPr>
          </p:pic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ADD09A28-64F7-6E52-36AC-F52E53F28F09}"/>
                  </a:ext>
                </a:extLst>
              </p:cNvPr>
              <p:cNvSpPr txBox="1"/>
              <p:nvPr/>
            </p:nvSpPr>
            <p:spPr>
              <a:xfrm>
                <a:off x="1187624" y="4653136"/>
                <a:ext cx="1152128" cy="3347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noProof="0" dirty="0"/>
                  <a:t>Apogee</a:t>
                </a: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242401C0-5ADA-C8A3-E55B-588007E8D72E}"/>
                  </a:ext>
                </a:extLst>
              </p:cNvPr>
              <p:cNvSpPr txBox="1"/>
              <p:nvPr/>
            </p:nvSpPr>
            <p:spPr>
              <a:xfrm>
                <a:off x="1525127" y="5277869"/>
                <a:ext cx="1326183" cy="3347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noProof="0" dirty="0" err="1">
                    <a:solidFill>
                      <a:schemeClr val="bg1"/>
                    </a:solidFill>
                  </a:rPr>
                  <a:t>Heitronics</a:t>
                </a:r>
                <a:endParaRPr lang="en-GB" sz="1200" noProof="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36" name="Image 35" descr="Une image contenant Monde, eau, Terre, carte&#10;&#10;Le contenu généré par l’IA peut être incorrect.">
              <a:extLst>
                <a:ext uri="{FF2B5EF4-FFF2-40B4-BE49-F238E27FC236}">
                  <a16:creationId xmlns:a16="http://schemas.microsoft.com/office/drawing/2014/main" id="{46562FB1-B44E-5770-D655-820635B18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72620" y="3034525"/>
              <a:ext cx="1792410" cy="1591962"/>
            </a:xfrm>
            <a:prstGeom prst="rect">
              <a:avLst/>
            </a:prstGeom>
          </p:spPr>
        </p:pic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778FC726-7475-3CD7-5505-7A6E4B176E88}"/>
              </a:ext>
            </a:extLst>
          </p:cNvPr>
          <p:cNvGrpSpPr/>
          <p:nvPr/>
        </p:nvGrpSpPr>
        <p:grpSpPr>
          <a:xfrm>
            <a:off x="6084168" y="1732330"/>
            <a:ext cx="2455598" cy="4793014"/>
            <a:chOff x="6084168" y="1732330"/>
            <a:chExt cx="2455598" cy="4793014"/>
          </a:xfrm>
        </p:grpSpPr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4D39BE17-15DF-C25D-BF50-A4513C56B05A}"/>
                </a:ext>
              </a:extLst>
            </p:cNvPr>
            <p:cNvSpPr/>
            <p:nvPr/>
          </p:nvSpPr>
          <p:spPr bwMode="auto">
            <a:xfrm>
              <a:off x="6084168" y="1732330"/>
              <a:ext cx="2455598" cy="4793014"/>
            </a:xfrm>
            <a:prstGeom prst="roundRect">
              <a:avLst>
                <a:gd name="adj" fmla="val 8046"/>
              </a:avLst>
            </a:prstGeom>
            <a:solidFill>
              <a:srgbClr val="E1FBE2"/>
            </a:solidFill>
            <a:ln w="19050" cap="flat" cmpd="sng" algn="ctr">
              <a:solidFill>
                <a:srgbClr val="20822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400" b="1" i="0" u="none" strike="noStrike" cap="none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PAR Sensors</a:t>
              </a: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GB" sz="1200" b="1" noProof="0" dirty="0"/>
                <a:t>(development in progress)</a:t>
              </a:r>
              <a:endParaRPr kumimoji="0" lang="en-GB" sz="1100" b="1" i="0" u="none" strike="noStrike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GB" sz="1200" noProof="0" dirty="0"/>
                <a:t>Fuji </a:t>
              </a:r>
              <a:r>
                <a:rPr lang="en-GB" sz="1200" noProof="0" dirty="0" err="1"/>
                <a:t>Hokuroku</a:t>
              </a:r>
              <a:r>
                <a:rPr lang="en-GB" sz="1200" noProof="0" dirty="0"/>
                <a:t> (2024)</a:t>
              </a:r>
            </a:p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GB" sz="1200" noProof="0" dirty="0"/>
                <a:t>Fontainebleau</a:t>
              </a:r>
              <a:r>
                <a:rPr kumimoji="0" lang="en-GB" sz="1200" i="0" u="none" strike="noStrike" cap="none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 (2024)</a:t>
              </a:r>
            </a:p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GB" sz="1200" noProof="0" dirty="0" err="1"/>
                <a:t>Hainich</a:t>
              </a:r>
              <a:r>
                <a:rPr lang="en-GB" sz="1200" noProof="0" dirty="0"/>
                <a:t> (2020)</a:t>
              </a:r>
            </a:p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200" i="0" u="none" strike="noStrike" cap="none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…</a:t>
              </a:r>
            </a:p>
          </p:txBody>
        </p:sp>
        <p:pic>
          <p:nvPicPr>
            <p:cNvPr id="38" name="Image 37" descr="Une image contenant plein air, arbre, plante, végétation&#10;&#10;Le contenu généré par l’IA peut être incorrect.">
              <a:extLst>
                <a:ext uri="{FF2B5EF4-FFF2-40B4-BE49-F238E27FC236}">
                  <a16:creationId xmlns:a16="http://schemas.microsoft.com/office/drawing/2014/main" id="{152561BB-EE22-F64D-55B5-CF8C1500A6C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383" r="10851" b="12803"/>
            <a:stretch>
              <a:fillRect/>
            </a:stretch>
          </p:blipFill>
          <p:spPr>
            <a:xfrm rot="5400000">
              <a:off x="6024562" y="5118634"/>
              <a:ext cx="1559972" cy="1008112"/>
            </a:xfrm>
            <a:prstGeom prst="rect">
              <a:avLst/>
            </a:prstGeom>
          </p:spPr>
        </p:pic>
        <p:pic>
          <p:nvPicPr>
            <p:cNvPr id="40" name="Image 39" descr="Une image contenant plein air, nuage, arbre, ciel&#10;&#10;Le contenu généré par l’IA peut être incorrect.">
              <a:extLst>
                <a:ext uri="{FF2B5EF4-FFF2-40B4-BE49-F238E27FC236}">
                  <a16:creationId xmlns:a16="http://schemas.microsoft.com/office/drawing/2014/main" id="{89290180-E56F-B85E-43FC-41D5F04CF57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02" r="36876" b="10851"/>
            <a:stretch>
              <a:fillRect/>
            </a:stretch>
          </p:blipFill>
          <p:spPr>
            <a:xfrm>
              <a:off x="7390639" y="4842702"/>
              <a:ext cx="1020089" cy="1559972"/>
            </a:xfrm>
            <a:prstGeom prst="rect">
              <a:avLst/>
            </a:prstGeom>
          </p:spPr>
        </p:pic>
        <p:pic>
          <p:nvPicPr>
            <p:cNvPr id="41" name="Image 40">
              <a:extLst>
                <a:ext uri="{FF2B5EF4-FFF2-40B4-BE49-F238E27FC236}">
                  <a16:creationId xmlns:a16="http://schemas.microsoft.com/office/drawing/2014/main" id="{4C317450-C9A0-4F4C-3EFC-01C5BA3DA9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l="28277" t="37464" r="18739" b="15113"/>
            <a:stretch>
              <a:fillRect/>
            </a:stretch>
          </p:blipFill>
          <p:spPr>
            <a:xfrm>
              <a:off x="6506677" y="3278728"/>
              <a:ext cx="1767924" cy="15144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90493456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286481-1AD0-7FF4-20D1-5927CB0F06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86DC78B3-6856-2A12-24D0-5384A8ACB8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452" y="924007"/>
            <a:ext cx="8463160" cy="648072"/>
          </a:xfrm>
        </p:spPr>
        <p:txBody>
          <a:bodyPr/>
          <a:lstStyle/>
          <a:p>
            <a:r>
              <a:rPr lang="en-GB" noProof="0" dirty="0"/>
              <a:t>Funding of the development of a PAR network data processing method</a:t>
            </a:r>
            <a:r>
              <a:rPr lang="en-GB" baseline="30000" noProof="0" dirty="0"/>
              <a:t>1 </a:t>
            </a:r>
            <a:r>
              <a:rPr lang="en-GB" noProof="0" dirty="0"/>
              <a:t>by J. Dash and S. Paramanik from University of Southampton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39D8FBA5-472D-6EB9-C11E-B6A8DE8BC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145" y="282320"/>
            <a:ext cx="6911975" cy="626400"/>
          </a:xfrm>
        </p:spPr>
        <p:txBody>
          <a:bodyPr/>
          <a:lstStyle/>
          <a:p>
            <a:r>
              <a:rPr lang="en-GB" noProof="0" dirty="0"/>
              <a:t>Component 2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B47C14B-361E-AB8E-151C-AFA5A9D12DFD}"/>
              </a:ext>
            </a:extLst>
          </p:cNvPr>
          <p:cNvSpPr txBox="1"/>
          <p:nvPr/>
        </p:nvSpPr>
        <p:spPr>
          <a:xfrm>
            <a:off x="222548" y="6070900"/>
            <a:ext cx="889248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baseline="30000" noProof="0" dirty="0"/>
              <a:t>1</a:t>
            </a:r>
            <a:r>
              <a:rPr lang="en-GB" sz="900" noProof="0" dirty="0"/>
              <a:t>S. Paramanik, H. Morris, R. Grousset, G. Bai, C. Lerebourg, E. Lopez-Baeza, A. Pérez-Hoyos, D. Garcia-Rodriguez, D. Culvenor, A. </a:t>
            </a:r>
            <a:r>
              <a:rPr lang="en-GB" sz="900" noProof="0" dirty="0" err="1"/>
              <a:t>Knohl</a:t>
            </a:r>
            <a:r>
              <a:rPr lang="en-GB" sz="900" noProof="0" dirty="0"/>
              <a:t>, A. Klosterhalfen, F. Tiedemann, C. </a:t>
            </a:r>
            <a:r>
              <a:rPr lang="en-GB" sz="900" noProof="0" dirty="0" err="1"/>
              <a:t>Lanconelli</a:t>
            </a:r>
            <a:r>
              <a:rPr lang="en-GB" sz="900" noProof="0" dirty="0"/>
              <a:t>, M. Clerici, N. Gobron, L. A. Brown, F. James, S. Maier, F. Niro, J. Dash, “Automated and continuous estimation of FAPAR from distributed wireless PAR sensor networks”, Agricultural and Forest Meteorology, Volume 376, 2026, 110904, ISSN 0168-1923, https://doi.org/10.1016/j.agrformet.2025.110904.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674B40DD-E0B4-6D41-4791-A33E1CA763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188640"/>
            <a:ext cx="1512168" cy="461110"/>
          </a:xfrm>
          <a:prstGeom prst="rect">
            <a:avLst/>
          </a:prstGeom>
        </p:spPr>
      </p:pic>
      <p:sp>
        <p:nvSpPr>
          <p:cNvPr id="66" name="Flèche : droite 65">
            <a:extLst>
              <a:ext uri="{FF2B5EF4-FFF2-40B4-BE49-F238E27FC236}">
                <a16:creationId xmlns:a16="http://schemas.microsoft.com/office/drawing/2014/main" id="{4601B507-C0CE-ACAD-B0A5-6AEAF2AB47DB}"/>
              </a:ext>
            </a:extLst>
          </p:cNvPr>
          <p:cNvSpPr/>
          <p:nvPr/>
        </p:nvSpPr>
        <p:spPr bwMode="auto">
          <a:xfrm>
            <a:off x="4325965" y="3583330"/>
            <a:ext cx="432048" cy="300857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noProof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83" name="Groupe 82">
            <a:extLst>
              <a:ext uri="{FF2B5EF4-FFF2-40B4-BE49-F238E27FC236}">
                <a16:creationId xmlns:a16="http://schemas.microsoft.com/office/drawing/2014/main" id="{9C8F3287-1AB8-F483-374A-A07DA6EDCEB0}"/>
              </a:ext>
            </a:extLst>
          </p:cNvPr>
          <p:cNvGrpSpPr/>
          <p:nvPr/>
        </p:nvGrpSpPr>
        <p:grpSpPr>
          <a:xfrm>
            <a:off x="5131326" y="1909307"/>
            <a:ext cx="3576802" cy="3824365"/>
            <a:chOff x="4263856" y="1788109"/>
            <a:chExt cx="3576802" cy="3824365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2F530398-8016-C388-222F-1EA3D0FF5B4F}"/>
                </a:ext>
              </a:extLst>
            </p:cNvPr>
            <p:cNvSpPr/>
            <p:nvPr/>
          </p:nvSpPr>
          <p:spPr bwMode="auto">
            <a:xfrm>
              <a:off x="4263856" y="1788109"/>
              <a:ext cx="3576802" cy="3824365"/>
            </a:xfrm>
            <a:prstGeom prst="rect">
              <a:avLst/>
            </a:prstGeom>
            <a:solidFill>
              <a:srgbClr val="EDF6F7"/>
            </a:solidFill>
            <a:ln w="19050" cap="flat" cmpd="sng" algn="ctr">
              <a:solidFill>
                <a:srgbClr val="00759E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400" b="1" i="0" u="none" strike="noStrike" cap="none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Data processing </a:t>
              </a:r>
              <a:r>
                <a:rPr kumimoji="0" lang="en-GB" sz="1400" b="0" i="0" u="none" strike="noStrike" cap="none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(overview):</a:t>
              </a:r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400" b="0" i="0" u="none" strike="noStrike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  <a:p>
              <a:pPr marL="285750" marR="0" indent="-285750" algn="l" defTabSz="9144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kumimoji="0" lang="en-GB" sz="1400" b="0" i="0" u="none" strike="noStrike" cap="none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Pre-pro</a:t>
              </a:r>
              <a:r>
                <a:rPr lang="en-GB" sz="1400" noProof="0" dirty="0"/>
                <a:t>cessing:</a:t>
              </a:r>
              <a:endParaRPr kumimoji="0" lang="en-GB" sz="1400" b="0" i="0" u="none" strike="noStrike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  <a:p>
              <a:pPr marR="0" algn="l" defTabSz="9144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</a:pPr>
              <a:endParaRPr lang="en-GB" sz="1400" noProof="0" dirty="0"/>
            </a:p>
            <a:p>
              <a:pPr marL="285750" marR="0" indent="-285750" algn="l" defTabSz="9144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kumimoji="0" lang="en-GB" sz="1400" b="0" i="0" u="none" strike="noStrike" cap="none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QC:</a:t>
              </a:r>
            </a:p>
            <a:p>
              <a:pPr marL="285750" marR="0" indent="-285750" algn="l" defTabSz="9144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endParaRPr lang="en-GB" sz="1400" noProof="0" dirty="0"/>
            </a:p>
            <a:p>
              <a:pPr marR="0" algn="l" defTabSz="9144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</a:pPr>
              <a:endParaRPr lang="en-GB" sz="1400" noProof="0" dirty="0"/>
            </a:p>
            <a:p>
              <a:pPr marL="285750" marR="0" indent="-285750" algn="l" defTabSz="914400" rtl="0" eaLnBrk="0" fontAlgn="base" latinLnBrk="0" hangingPunct="0"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kumimoji="0" lang="en-GB" sz="1400" b="0" i="0" u="none" strike="noStrike" cap="none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Resample to 5min and computation of uncertainty</a:t>
              </a:r>
            </a:p>
            <a:p>
              <a:pPr marL="285750" marR="0" indent="-285750" algn="l" defTabSz="9144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lang="en-GB" sz="1400" noProof="0" dirty="0"/>
                <a:t>Cloud flagging</a:t>
              </a:r>
            </a:p>
            <a:p>
              <a:pPr marL="285750" marR="0" indent="-285750" algn="l" defTabSz="9144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kumimoji="0" lang="en-GB" sz="1400" b="0" i="0" u="none" strike="noStrike" cap="none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FAPAR computation:</a:t>
              </a:r>
            </a:p>
            <a:p>
              <a:pPr marL="285750" marR="0" indent="-28575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endParaRPr kumimoji="0" lang="en-GB" sz="1400" b="0" i="0" u="none" strike="noStrike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75" name="Image 74">
              <a:extLst>
                <a:ext uri="{FF2B5EF4-FFF2-40B4-BE49-F238E27FC236}">
                  <a16:creationId xmlns:a16="http://schemas.microsoft.com/office/drawing/2014/main" id="{2F2F8644-F842-851B-1F2A-2F7C11431C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60474" y="2551235"/>
              <a:ext cx="2783565" cy="277366"/>
            </a:xfrm>
            <a:prstGeom prst="rect">
              <a:avLst/>
            </a:prstGeom>
          </p:spPr>
        </p:pic>
        <p:pic>
          <p:nvPicPr>
            <p:cNvPr id="77" name="Image 76">
              <a:extLst>
                <a:ext uri="{FF2B5EF4-FFF2-40B4-BE49-F238E27FC236}">
                  <a16:creationId xmlns:a16="http://schemas.microsoft.com/office/drawing/2014/main" id="{04B08AE7-CF50-E05D-EB2A-49E56ABE78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60474" y="3187196"/>
              <a:ext cx="2783565" cy="579478"/>
            </a:xfrm>
            <a:prstGeom prst="rect">
              <a:avLst/>
            </a:prstGeom>
          </p:spPr>
        </p:pic>
        <p:pic>
          <p:nvPicPr>
            <p:cNvPr id="79" name="Image 78">
              <a:extLst>
                <a:ext uri="{FF2B5EF4-FFF2-40B4-BE49-F238E27FC236}">
                  <a16:creationId xmlns:a16="http://schemas.microsoft.com/office/drawing/2014/main" id="{04BC4CE3-3A6E-C79F-16FB-1AF96983C4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52181" y="5069037"/>
              <a:ext cx="2000150" cy="360467"/>
            </a:xfrm>
            <a:prstGeom prst="rect">
              <a:avLst/>
            </a:prstGeom>
          </p:spPr>
        </p:pic>
      </p:grpSp>
      <p:grpSp>
        <p:nvGrpSpPr>
          <p:cNvPr id="82" name="Groupe 81">
            <a:extLst>
              <a:ext uri="{FF2B5EF4-FFF2-40B4-BE49-F238E27FC236}">
                <a16:creationId xmlns:a16="http://schemas.microsoft.com/office/drawing/2014/main" id="{1D6735E6-F1FA-9E1B-3BB7-5C8BE0DCF62E}"/>
              </a:ext>
            </a:extLst>
          </p:cNvPr>
          <p:cNvGrpSpPr/>
          <p:nvPr/>
        </p:nvGrpSpPr>
        <p:grpSpPr>
          <a:xfrm>
            <a:off x="524347" y="2097262"/>
            <a:ext cx="3563260" cy="3244992"/>
            <a:chOff x="248345" y="1774459"/>
            <a:chExt cx="3563260" cy="3244992"/>
          </a:xfrm>
        </p:grpSpPr>
        <p:sp>
          <p:nvSpPr>
            <p:cNvPr id="73" name="星 5 11">
              <a:extLst>
                <a:ext uri="{FF2B5EF4-FFF2-40B4-BE49-F238E27FC236}">
                  <a16:creationId xmlns:a16="http://schemas.microsoft.com/office/drawing/2014/main" id="{207D64AA-531D-4C0E-261D-203B9DD49559}"/>
                </a:ext>
              </a:extLst>
            </p:cNvPr>
            <p:cNvSpPr/>
            <p:nvPr/>
          </p:nvSpPr>
          <p:spPr>
            <a:xfrm>
              <a:off x="1062453" y="4337388"/>
              <a:ext cx="128755" cy="111048"/>
            </a:xfrm>
            <a:prstGeom prst="star5">
              <a:avLst/>
            </a:prstGeom>
            <a:solidFill>
              <a:srgbClr val="0070C0"/>
            </a:solidFill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GB" noProof="0" dirty="0">
                <a:solidFill>
                  <a:schemeClr val="tx1"/>
                </a:solidFill>
              </a:endParaRPr>
            </a:p>
          </p:txBody>
        </p:sp>
        <p:grpSp>
          <p:nvGrpSpPr>
            <p:cNvPr id="81" name="Groupe 80">
              <a:extLst>
                <a:ext uri="{FF2B5EF4-FFF2-40B4-BE49-F238E27FC236}">
                  <a16:creationId xmlns:a16="http://schemas.microsoft.com/office/drawing/2014/main" id="{63CF1366-5147-1914-4A73-1B282318E950}"/>
                </a:ext>
              </a:extLst>
            </p:cNvPr>
            <p:cNvGrpSpPr/>
            <p:nvPr/>
          </p:nvGrpSpPr>
          <p:grpSpPr>
            <a:xfrm>
              <a:off x="248345" y="1774459"/>
              <a:ext cx="3563260" cy="3244992"/>
              <a:chOff x="248345" y="1774459"/>
              <a:chExt cx="3563260" cy="3244992"/>
            </a:xfrm>
          </p:grpSpPr>
          <p:grpSp>
            <p:nvGrpSpPr>
              <p:cNvPr id="65" name="Groupe 64">
                <a:extLst>
                  <a:ext uri="{FF2B5EF4-FFF2-40B4-BE49-F238E27FC236}">
                    <a16:creationId xmlns:a16="http://schemas.microsoft.com/office/drawing/2014/main" id="{8F3454D8-B78A-A4F5-7CC0-06F6B79B4A24}"/>
                  </a:ext>
                </a:extLst>
              </p:cNvPr>
              <p:cNvGrpSpPr/>
              <p:nvPr/>
            </p:nvGrpSpPr>
            <p:grpSpPr>
              <a:xfrm>
                <a:off x="248345" y="2076519"/>
                <a:ext cx="3563260" cy="2942932"/>
                <a:chOff x="365399" y="2068629"/>
                <a:chExt cx="3563260" cy="2942932"/>
              </a:xfrm>
            </p:grpSpPr>
            <p:sp>
              <p:nvSpPr>
                <p:cNvPr id="19" name="ZoneTexte 18">
                  <a:extLst>
                    <a:ext uri="{FF2B5EF4-FFF2-40B4-BE49-F238E27FC236}">
                      <a16:creationId xmlns:a16="http://schemas.microsoft.com/office/drawing/2014/main" id="{BC33FCCF-B336-B396-F44A-D5CAEAE29788}"/>
                    </a:ext>
                  </a:extLst>
                </p:cNvPr>
                <p:cNvSpPr txBox="1"/>
                <p:nvPr/>
              </p:nvSpPr>
              <p:spPr>
                <a:xfrm>
                  <a:off x="365399" y="4611451"/>
                  <a:ext cx="2781350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1000" noProof="0" dirty="0"/>
                    <a:t>Sensors displayed in Elementary Sampling Unit (</a:t>
                  </a:r>
                  <a:r>
                    <a:rPr lang="en-GB" sz="1000" noProof="0" dirty="0" err="1"/>
                    <a:t>Hainich</a:t>
                  </a:r>
                  <a:r>
                    <a:rPr lang="en-GB" sz="1000" noProof="0" dirty="0"/>
                    <a:t> station)</a:t>
                  </a:r>
                </a:p>
              </p:txBody>
            </p:sp>
            <p:pic>
              <p:nvPicPr>
                <p:cNvPr id="21" name="Image 20">
                  <a:extLst>
                    <a:ext uri="{FF2B5EF4-FFF2-40B4-BE49-F238E27FC236}">
                      <a16:creationId xmlns:a16="http://schemas.microsoft.com/office/drawing/2014/main" id="{68212A77-A8E4-15D5-A31D-05FF9D9323A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rcRect l="10135" r="17216"/>
                <a:stretch>
                  <a:fillRect/>
                </a:stretch>
              </p:blipFill>
              <p:spPr>
                <a:xfrm>
                  <a:off x="501153" y="2100176"/>
                  <a:ext cx="2168325" cy="2010490"/>
                </a:xfrm>
                <a:prstGeom prst="rect">
                  <a:avLst/>
                </a:prstGeom>
              </p:spPr>
            </p:pic>
            <p:sp>
              <p:nvSpPr>
                <p:cNvPr id="24" name="星 5 16">
                  <a:extLst>
                    <a:ext uri="{FF2B5EF4-FFF2-40B4-BE49-F238E27FC236}">
                      <a16:creationId xmlns:a16="http://schemas.microsoft.com/office/drawing/2014/main" id="{1D97F94F-F257-D30E-00A0-0E244BADE85E}"/>
                    </a:ext>
                  </a:extLst>
                </p:cNvPr>
                <p:cNvSpPr/>
                <p:nvPr/>
              </p:nvSpPr>
              <p:spPr>
                <a:xfrm>
                  <a:off x="3725035" y="2271500"/>
                  <a:ext cx="173062" cy="171450"/>
                </a:xfrm>
                <a:prstGeom prst="star5">
                  <a:avLst/>
                </a:prstGeom>
                <a:solidFill>
                  <a:srgbClr val="FFFF00"/>
                </a:solidFill>
                <a:ln w="127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en-GB" noProof="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3" name="星 5 12">
                  <a:extLst>
                    <a:ext uri="{FF2B5EF4-FFF2-40B4-BE49-F238E27FC236}">
                      <a16:creationId xmlns:a16="http://schemas.microsoft.com/office/drawing/2014/main" id="{4A23227C-B89A-5712-3B15-FA1638C254C7}"/>
                    </a:ext>
                  </a:extLst>
                </p:cNvPr>
                <p:cNvSpPr/>
                <p:nvPr/>
              </p:nvSpPr>
              <p:spPr>
                <a:xfrm>
                  <a:off x="3726827" y="2752578"/>
                  <a:ext cx="186134" cy="170164"/>
                </a:xfrm>
                <a:prstGeom prst="star5">
                  <a:avLst/>
                </a:prstGeom>
                <a:solidFill>
                  <a:srgbClr val="C00000"/>
                </a:solidFill>
                <a:ln w="127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en-GB" noProof="0" dirty="0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35" name="Image 34">
                  <a:extLst>
                    <a:ext uri="{FF2B5EF4-FFF2-40B4-BE49-F238E27FC236}">
                      <a16:creationId xmlns:a16="http://schemas.microsoft.com/office/drawing/2014/main" id="{BED1C854-300C-4577-30CF-5F24BA673D7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557437" y="2592726"/>
                  <a:ext cx="987117" cy="437111"/>
                </a:xfrm>
                <a:prstGeom prst="rect">
                  <a:avLst/>
                </a:prstGeom>
              </p:spPr>
            </p:pic>
            <p:pic>
              <p:nvPicPr>
                <p:cNvPr id="46" name="Image 45">
                  <a:extLst>
                    <a:ext uri="{FF2B5EF4-FFF2-40B4-BE49-F238E27FC236}">
                      <a16:creationId xmlns:a16="http://schemas.microsoft.com/office/drawing/2014/main" id="{2EB06BA6-B604-D798-2BA6-EB96BA79D43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546530" y="2068629"/>
                  <a:ext cx="987117" cy="437111"/>
                </a:xfrm>
                <a:prstGeom prst="rect">
                  <a:avLst/>
                </a:prstGeom>
              </p:spPr>
            </p:pic>
            <p:pic>
              <p:nvPicPr>
                <p:cNvPr id="63" name="Image 62">
                  <a:extLst>
                    <a:ext uri="{FF2B5EF4-FFF2-40B4-BE49-F238E27FC236}">
                      <a16:creationId xmlns:a16="http://schemas.microsoft.com/office/drawing/2014/main" id="{ACC7749E-1C54-4EF9-78DA-604E3DC65A8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546530" y="3165504"/>
                  <a:ext cx="998024" cy="1463881"/>
                </a:xfrm>
                <a:prstGeom prst="rect">
                  <a:avLst/>
                </a:prstGeom>
              </p:spPr>
            </p:pic>
            <p:sp>
              <p:nvSpPr>
                <p:cNvPr id="64" name="星 5 11">
                  <a:extLst>
                    <a:ext uri="{FF2B5EF4-FFF2-40B4-BE49-F238E27FC236}">
                      <a16:creationId xmlns:a16="http://schemas.microsoft.com/office/drawing/2014/main" id="{D43CC79C-76C4-5A1B-8ADE-C35C1467DD4F}"/>
                    </a:ext>
                  </a:extLst>
                </p:cNvPr>
                <p:cNvSpPr/>
                <p:nvPr/>
              </p:nvSpPr>
              <p:spPr>
                <a:xfrm>
                  <a:off x="3728895" y="3828301"/>
                  <a:ext cx="199764" cy="183674"/>
                </a:xfrm>
                <a:prstGeom prst="star5">
                  <a:avLst/>
                </a:prstGeom>
                <a:solidFill>
                  <a:srgbClr val="0070C0"/>
                </a:solidFill>
                <a:ln w="127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en-GB" noProof="0" dirty="0">
                    <a:solidFill>
                      <a:schemeClr val="tx1"/>
                    </a:solidFill>
                  </a:endParaRPr>
                </a:p>
              </p:txBody>
            </p:sp>
          </p:grpSp>
          <p:pic>
            <p:nvPicPr>
              <p:cNvPr id="80" name="Image 79">
                <a:extLst>
                  <a:ext uri="{FF2B5EF4-FFF2-40B4-BE49-F238E27FC236}">
                    <a16:creationId xmlns:a16="http://schemas.microsoft.com/office/drawing/2014/main" id="{F9C7631D-D0D2-B70F-A0C8-A9038B41D0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 r="90682"/>
              <a:stretch>
                <a:fillRect/>
              </a:stretch>
            </p:blipFill>
            <p:spPr>
              <a:xfrm rot="5400000">
                <a:off x="1250471" y="800767"/>
                <a:ext cx="312634" cy="2260018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37090446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7CCE0F-0316-07E6-7349-41447684B3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62140ECE-0DA0-1166-10B1-CAF8E717AC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1" y="986417"/>
            <a:ext cx="8784974" cy="648072"/>
          </a:xfrm>
        </p:spPr>
        <p:txBody>
          <a:bodyPr/>
          <a:lstStyle/>
          <a:p>
            <a:r>
              <a:rPr lang="en-GB" noProof="0" dirty="0"/>
              <a:t>Development and maintenance of a data portal</a:t>
            </a:r>
          </a:p>
        </p:txBody>
      </p: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BE78D6E9-A80D-B0A1-5436-034F7671A4FB}"/>
              </a:ext>
            </a:extLst>
          </p:cNvPr>
          <p:cNvGrpSpPr/>
          <p:nvPr/>
        </p:nvGrpSpPr>
        <p:grpSpPr>
          <a:xfrm>
            <a:off x="2774495" y="5228180"/>
            <a:ext cx="5787899" cy="1081140"/>
            <a:chOff x="2898221" y="4854605"/>
            <a:chExt cx="5787899" cy="1081140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E61866B-F0D6-4219-24B8-2D99946945F6}"/>
                </a:ext>
              </a:extLst>
            </p:cNvPr>
            <p:cNvSpPr/>
            <p:nvPr/>
          </p:nvSpPr>
          <p:spPr bwMode="auto">
            <a:xfrm>
              <a:off x="2898221" y="4854605"/>
              <a:ext cx="5787899" cy="1081140"/>
            </a:xfrm>
            <a:prstGeom prst="rect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5" name="Image 14" descr="Une image contenant texte, capture d’écran, Police, conception&#10;&#10;Le contenu généré par l’IA peut être incorrect.">
              <a:extLst>
                <a:ext uri="{FF2B5EF4-FFF2-40B4-BE49-F238E27FC236}">
                  <a16:creationId xmlns:a16="http://schemas.microsoft.com/office/drawing/2014/main" id="{6547DA14-DEEC-B84D-7463-21CAEF773E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b="62009"/>
            <a:stretch>
              <a:fillRect/>
            </a:stretch>
          </p:blipFill>
          <p:spPr>
            <a:xfrm>
              <a:off x="2958134" y="4921477"/>
              <a:ext cx="2460843" cy="967645"/>
            </a:xfrm>
            <a:prstGeom prst="rect">
              <a:avLst/>
            </a:prstGeom>
          </p:spPr>
        </p:pic>
        <p:pic>
          <p:nvPicPr>
            <p:cNvPr id="29" name="Image 28" descr="Une image contenant texte, capture d’écran, Police, conception&#10;&#10;Le contenu généré par l’IA peut être incorrect.">
              <a:extLst>
                <a:ext uri="{FF2B5EF4-FFF2-40B4-BE49-F238E27FC236}">
                  <a16:creationId xmlns:a16="http://schemas.microsoft.com/office/drawing/2014/main" id="{2ABDC08A-3338-E846-B6D6-2FDF1741DB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922" t="38509" r="-922" b="26657"/>
            <a:stretch>
              <a:fillRect/>
            </a:stretch>
          </p:blipFill>
          <p:spPr>
            <a:xfrm>
              <a:off x="5225930" y="4961679"/>
              <a:ext cx="2460843" cy="887240"/>
            </a:xfrm>
            <a:prstGeom prst="rect">
              <a:avLst/>
            </a:prstGeom>
          </p:spPr>
        </p:pic>
        <p:pic>
          <p:nvPicPr>
            <p:cNvPr id="30" name="Image 29" descr="Une image contenant texte, capture d’écran, Police, conception&#10;&#10;Le contenu généré par l’IA peut être incorrect.">
              <a:extLst>
                <a:ext uri="{FF2B5EF4-FFF2-40B4-BE49-F238E27FC236}">
                  <a16:creationId xmlns:a16="http://schemas.microsoft.com/office/drawing/2014/main" id="{14D42C03-E5FB-DBA8-08FA-767BB91E37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1" t="74556" r="65912"/>
            <a:stretch>
              <a:fillRect/>
            </a:stretch>
          </p:blipFill>
          <p:spPr>
            <a:xfrm>
              <a:off x="7702425" y="5121466"/>
              <a:ext cx="838865" cy="648072"/>
            </a:xfrm>
            <a:prstGeom prst="rect">
              <a:avLst/>
            </a:prstGeom>
          </p:spPr>
        </p:pic>
      </p:grp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F4E522C2-CDB2-4131-AD18-118BB51CE83D}"/>
              </a:ext>
            </a:extLst>
          </p:cNvPr>
          <p:cNvCxnSpPr/>
          <p:nvPr/>
        </p:nvCxnSpPr>
        <p:spPr bwMode="auto">
          <a:xfrm>
            <a:off x="5295251" y="2340996"/>
            <a:ext cx="0" cy="223147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7" name="Titre 3">
            <a:extLst>
              <a:ext uri="{FF2B5EF4-FFF2-40B4-BE49-F238E27FC236}">
                <a16:creationId xmlns:a16="http://schemas.microsoft.com/office/drawing/2014/main" id="{89F19056-992F-8FF5-E0FD-C156B9AEB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145" y="282320"/>
            <a:ext cx="6911975" cy="626400"/>
          </a:xfrm>
        </p:spPr>
        <p:txBody>
          <a:bodyPr/>
          <a:lstStyle/>
          <a:p>
            <a:r>
              <a:rPr lang="en-GB" noProof="0" dirty="0"/>
              <a:t>Component 3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F4B15DD2-ACE9-8D97-1E0D-95AA8FC8C648}"/>
              </a:ext>
            </a:extLst>
          </p:cNvPr>
          <p:cNvGrpSpPr/>
          <p:nvPr/>
        </p:nvGrpSpPr>
        <p:grpSpPr>
          <a:xfrm>
            <a:off x="5759965" y="1966086"/>
            <a:ext cx="2335088" cy="2995458"/>
            <a:chOff x="5759965" y="1641540"/>
            <a:chExt cx="2335088" cy="2995458"/>
          </a:xfrm>
        </p:grpSpPr>
        <p:grpSp>
          <p:nvGrpSpPr>
            <p:cNvPr id="35" name="Groupe 34">
              <a:extLst>
                <a:ext uri="{FF2B5EF4-FFF2-40B4-BE49-F238E27FC236}">
                  <a16:creationId xmlns:a16="http://schemas.microsoft.com/office/drawing/2014/main" id="{B8197AE3-0115-9520-680F-BCAE20B18E2F}"/>
                </a:ext>
              </a:extLst>
            </p:cNvPr>
            <p:cNvGrpSpPr/>
            <p:nvPr/>
          </p:nvGrpSpPr>
          <p:grpSpPr>
            <a:xfrm>
              <a:off x="5802479" y="1641540"/>
              <a:ext cx="2292574" cy="2995458"/>
              <a:chOff x="5418977" y="1533902"/>
              <a:chExt cx="2292574" cy="2995458"/>
            </a:xfrm>
          </p:grpSpPr>
          <p:pic>
            <p:nvPicPr>
              <p:cNvPr id="10" name="Image 9" descr="Une image contenant texte, capture d’écran, logiciel, Page web&#10;&#10;Le contenu généré par l’IA peut être incorrect.">
                <a:extLst>
                  <a:ext uri="{FF2B5EF4-FFF2-40B4-BE49-F238E27FC236}">
                    <a16:creationId xmlns:a16="http://schemas.microsoft.com/office/drawing/2014/main" id="{7731B961-2AA3-51C5-CDF0-0AA195659E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418977" y="1533902"/>
                <a:ext cx="2292574" cy="2995458"/>
              </a:xfrm>
              <a:prstGeom prst="rect">
                <a:avLst/>
              </a:prstGeom>
            </p:spPr>
          </p:pic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DE431D1D-4A47-405F-E0F9-7C6EF7F90224}"/>
                  </a:ext>
                </a:extLst>
              </p:cNvPr>
              <p:cNvSpPr/>
              <p:nvPr/>
            </p:nvSpPr>
            <p:spPr bwMode="auto">
              <a:xfrm>
                <a:off x="5449213" y="1750434"/>
                <a:ext cx="160536" cy="158378"/>
              </a:xfrm>
              <a:prstGeom prst="rect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pic>
          <p:nvPicPr>
            <p:cNvPr id="39" name="Image 38" descr="Une image contenant capture d’écran, Rectangle, Graphique, ligne&#10;&#10;Le contenu généré par l’IA peut être incorrect.">
              <a:extLst>
                <a:ext uri="{FF2B5EF4-FFF2-40B4-BE49-F238E27FC236}">
                  <a16:creationId xmlns:a16="http://schemas.microsoft.com/office/drawing/2014/main" id="{D673EDDB-AE35-FF17-2CD4-2DD5A4518D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0732" t="10387" r="13470" b="12319"/>
            <a:stretch>
              <a:fillRect/>
            </a:stretch>
          </p:blipFill>
          <p:spPr>
            <a:xfrm>
              <a:off x="5759965" y="1856801"/>
              <a:ext cx="233286" cy="224854"/>
            </a:xfrm>
            <a:prstGeom prst="rect">
              <a:avLst/>
            </a:prstGeom>
            <a:ln w="57150">
              <a:solidFill>
                <a:srgbClr val="FF0000"/>
              </a:solidFill>
            </a:ln>
          </p:spPr>
        </p:pic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B657EC03-EC92-20CF-4462-32044309BF98}"/>
              </a:ext>
            </a:extLst>
          </p:cNvPr>
          <p:cNvGrpSpPr/>
          <p:nvPr/>
        </p:nvGrpSpPr>
        <p:grpSpPr>
          <a:xfrm>
            <a:off x="369424" y="1912260"/>
            <a:ext cx="4418600" cy="4469068"/>
            <a:chOff x="369424" y="1597544"/>
            <a:chExt cx="4418600" cy="4469068"/>
          </a:xfrm>
        </p:grpSpPr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9796CCE1-6BD0-5663-69AE-076479D0BBA6}"/>
                </a:ext>
              </a:extLst>
            </p:cNvPr>
            <p:cNvGrpSpPr/>
            <p:nvPr/>
          </p:nvGrpSpPr>
          <p:grpSpPr>
            <a:xfrm>
              <a:off x="395536" y="1597544"/>
              <a:ext cx="4392488" cy="4469068"/>
              <a:chOff x="1259632" y="1628800"/>
              <a:chExt cx="3672408" cy="3788120"/>
            </a:xfrm>
          </p:grpSpPr>
          <p:pic>
            <p:nvPicPr>
              <p:cNvPr id="8" name="Image 7" descr="Une image contenant texte, capture d’écran, logiciel, Logiciel multimédia&#10;&#10;Le contenu généré par l’IA peut être incorrect.">
                <a:extLst>
                  <a:ext uri="{FF2B5EF4-FFF2-40B4-BE49-F238E27FC236}">
                    <a16:creationId xmlns:a16="http://schemas.microsoft.com/office/drawing/2014/main" id="{9FC1CA96-8996-C922-202A-6F41E5AC8D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59632" y="1628800"/>
                <a:ext cx="3672408" cy="2570082"/>
              </a:xfrm>
              <a:prstGeom prst="rect">
                <a:avLst/>
              </a:prstGeom>
            </p:spPr>
          </p:pic>
          <p:pic>
            <p:nvPicPr>
              <p:cNvPr id="12" name="Image 11" descr="Une image contenant texte, capture d’écran, logiciel, Page web&#10;&#10;Le contenu généré par l’IA peut être incorrect.">
                <a:extLst>
                  <a:ext uri="{FF2B5EF4-FFF2-40B4-BE49-F238E27FC236}">
                    <a16:creationId xmlns:a16="http://schemas.microsoft.com/office/drawing/2014/main" id="{D55D23DB-8860-8EA9-D962-E9FED8287F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32843" y="3387105"/>
                <a:ext cx="1521605" cy="2029815"/>
              </a:xfrm>
              <a:prstGeom prst="rect">
                <a:avLst/>
              </a:prstGeom>
            </p:spPr>
          </p:pic>
        </p:grpSp>
        <p:pic>
          <p:nvPicPr>
            <p:cNvPr id="40" name="Image 39" descr="Une image contenant capture d’écran, Rectangle, Graphique, ligne&#10;&#10;Le contenu généré par l’IA peut être incorrect.">
              <a:extLst>
                <a:ext uri="{FF2B5EF4-FFF2-40B4-BE49-F238E27FC236}">
                  <a16:creationId xmlns:a16="http://schemas.microsoft.com/office/drawing/2014/main" id="{94B0C59D-13F4-1BDA-4115-63322CE25F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0732" t="10387" r="13470" b="12319"/>
            <a:stretch>
              <a:fillRect/>
            </a:stretch>
          </p:blipFill>
          <p:spPr>
            <a:xfrm>
              <a:off x="369424" y="1801577"/>
              <a:ext cx="233286" cy="224854"/>
            </a:xfrm>
            <a:prstGeom prst="rect">
              <a:avLst/>
            </a:prstGeom>
            <a:ln w="57150">
              <a:solidFill>
                <a:srgbClr val="FF0000"/>
              </a:solidFill>
            </a:ln>
          </p:spPr>
        </p:pic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CAC66623-A171-6C03-DA89-114007B0C014}"/>
              </a:ext>
            </a:extLst>
          </p:cNvPr>
          <p:cNvSpPr txBox="1"/>
          <p:nvPr/>
        </p:nvSpPr>
        <p:spPr>
          <a:xfrm>
            <a:off x="251521" y="1445908"/>
            <a:ext cx="458628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u="sng" noProof="0" dirty="0">
                <a:hlinkClick r:id="rId7"/>
              </a:rPr>
              <a:t>https://gbov.land.copernicus.eu/products</a:t>
            </a:r>
            <a:endParaRPr lang="en-GB" sz="1200" u="sng" noProof="0" dirty="0"/>
          </a:p>
        </p:txBody>
      </p:sp>
    </p:spTree>
    <p:extLst>
      <p:ext uri="{BB962C8B-B14F-4D97-AF65-F5344CB8AC3E}">
        <p14:creationId xmlns:p14="http://schemas.microsoft.com/office/powerpoint/2010/main" val="2190778790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acri-ST">
  <a:themeElements>
    <a:clrScheme name="Standard_ACRI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_ACRI">
      <a:majorFont>
        <a:latin typeface="Palatino Linotype"/>
        <a:ea typeface=""/>
        <a:cs typeface=""/>
      </a:majorFont>
      <a:minorFont>
        <a:latin typeface="Palatino Linotyp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rd_ACRI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_ACRI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_ACRI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_ACRI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_ACRI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_ACRI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_ACRI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_ACRI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_ACRI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_ACRI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_ACRI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_ACRI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FA4131FFA5AFF428E9821CB033E3D5D" ma:contentTypeVersion="14" ma:contentTypeDescription="Create a new document." ma:contentTypeScope="" ma:versionID="913b1f8d8a232dabc2cd50cbfdb1660f">
  <xsd:schema xmlns:xsd="http://www.w3.org/2001/XMLSchema" xmlns:xs="http://www.w3.org/2001/XMLSchema" xmlns:p="http://schemas.microsoft.com/office/2006/metadata/properties" xmlns:ns2="3723c246-e7af-4886-8308-1f7e854bc8b2" xmlns:ns3="7c9941d5-36d3-4378-9959-f46da06a8023" targetNamespace="http://schemas.microsoft.com/office/2006/metadata/properties" ma:root="true" ma:fieldsID="4b98dd8d657772e243b49a7f7382766c" ns2:_="" ns3:_="">
    <xsd:import namespace="3723c246-e7af-4886-8308-1f7e854bc8b2"/>
    <xsd:import namespace="7c9941d5-36d3-4378-9959-f46da06a80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Info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BillingMetadata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23c246-e7af-4886-8308-1f7e854bc8b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Info" ma:index="11" nillable="true" ma:displayName="Info" ma:format="Dropdown" ma:internalName="Info">
      <xsd:simpleType>
        <xsd:restriction base="dms:Text">
          <xsd:maxLength value="255"/>
        </xsd:restriction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c82bccc2-81de-48e5-8e7d-e3401e24a5f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BillingMetadata" ma:index="19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9941d5-36d3-4378-9959-f46da06a8023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36a57b1d-b192-4b90-88e7-b6f10f4c242f}" ma:internalName="TaxCatchAll" ma:showField="CatchAllData" ma:web="7c9941d5-36d3-4378-9959-f46da06a80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nfo xmlns="3723c246-e7af-4886-8308-1f7e854bc8b2" xsi:nil="true"/>
    <lcf76f155ced4ddcb4097134ff3c332f xmlns="3723c246-e7af-4886-8308-1f7e854bc8b2">
      <Terms xmlns="http://schemas.microsoft.com/office/infopath/2007/PartnerControls"/>
    </lcf76f155ced4ddcb4097134ff3c332f>
    <TaxCatchAll xmlns="7c9941d5-36d3-4378-9959-f46da06a8023" xsi:nil="true"/>
  </documentManagement>
</p:properties>
</file>

<file path=customXml/itemProps1.xml><?xml version="1.0" encoding="utf-8"?>
<ds:datastoreItem xmlns:ds="http://schemas.openxmlformats.org/officeDocument/2006/customXml" ds:itemID="{4A968788-FDB8-49D4-BD7A-5E640114007A}"/>
</file>

<file path=customXml/itemProps2.xml><?xml version="1.0" encoding="utf-8"?>
<ds:datastoreItem xmlns:ds="http://schemas.openxmlformats.org/officeDocument/2006/customXml" ds:itemID="{0144B1B7-EA30-467F-BBF2-27DF93530551}"/>
</file>

<file path=customXml/itemProps3.xml><?xml version="1.0" encoding="utf-8"?>
<ds:datastoreItem xmlns:ds="http://schemas.openxmlformats.org/officeDocument/2006/customXml" ds:itemID="{EC962A23-0602-4393-9F2B-18939E9429CD}"/>
</file>

<file path=docProps/app.xml><?xml version="1.0" encoding="utf-8"?>
<Properties xmlns="http://schemas.openxmlformats.org/officeDocument/2006/extended-properties" xmlns:vt="http://schemas.openxmlformats.org/officeDocument/2006/docPropsVTypes">
  <Template>ST-2011-modèle_V1</Template>
  <TotalTime>128083</TotalTime>
  <Words>1201</Words>
  <Application>Microsoft Office PowerPoint</Application>
  <PresentationFormat>Affichage à l'écran (4:3)</PresentationFormat>
  <Paragraphs>218</Paragraphs>
  <Slides>10</Slides>
  <Notes>5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7" baseType="lpstr">
      <vt:lpstr>Arial</vt:lpstr>
      <vt:lpstr>Calibri</vt:lpstr>
      <vt:lpstr>Cambria Math</vt:lpstr>
      <vt:lpstr>Ebrima</vt:lpstr>
      <vt:lpstr>Palatino Linotype</vt:lpstr>
      <vt:lpstr>Wingdings</vt:lpstr>
      <vt:lpstr>acri-ST</vt:lpstr>
      <vt:lpstr>Ground-Based Observation For Validation</vt:lpstr>
      <vt:lpstr>Présentation PowerPoint</vt:lpstr>
      <vt:lpstr>Component 1</vt:lpstr>
      <vt:lpstr>Component 1</vt:lpstr>
      <vt:lpstr>Component 1: focus on LAI LP uncertainties</vt:lpstr>
      <vt:lpstr>Component 1: focus on LAI LP uncertainties</vt:lpstr>
      <vt:lpstr>Component 2</vt:lpstr>
      <vt:lpstr>Component 2</vt:lpstr>
      <vt:lpstr>Component 3</vt:lpstr>
      <vt:lpstr>Scientific Partners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Anne VALLETTE</dc:creator>
  <cp:lastModifiedBy>Rémi Grousset</cp:lastModifiedBy>
  <cp:revision>1070</cp:revision>
  <cp:lastPrinted>2011-06-21T09:07:54Z</cp:lastPrinted>
  <dcterms:created xsi:type="dcterms:W3CDTF">2012-01-04T13:19:09Z</dcterms:created>
  <dcterms:modified xsi:type="dcterms:W3CDTF">2026-05-18T07:18:01Z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0x010100DFA4131FFA5AFF428E9821CB033E3D5D</vt:lpwstr>
  </property>
</Properties>
</file>