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5.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handoutMasterIdLst>
    <p:handoutMasterId r:id="rId35"/>
  </p:handoutMasterIdLst>
  <p:sldIdLst>
    <p:sldId id="288" r:id="rId2"/>
    <p:sldId id="459" r:id="rId3"/>
    <p:sldId id="530" r:id="rId4"/>
    <p:sldId id="535" r:id="rId5"/>
    <p:sldId id="463" r:id="rId6"/>
    <p:sldId id="540" r:id="rId7"/>
    <p:sldId id="464" r:id="rId8"/>
    <p:sldId id="476" r:id="rId9"/>
    <p:sldId id="477" r:id="rId10"/>
    <p:sldId id="536" r:id="rId11"/>
    <p:sldId id="546" r:id="rId12"/>
    <p:sldId id="547" r:id="rId13"/>
    <p:sldId id="558" r:id="rId14"/>
    <p:sldId id="488" r:id="rId15"/>
    <p:sldId id="489" r:id="rId16"/>
    <p:sldId id="502" r:id="rId17"/>
    <p:sldId id="473" r:id="rId18"/>
    <p:sldId id="559" r:id="rId19"/>
    <p:sldId id="492" r:id="rId20"/>
    <p:sldId id="560" r:id="rId21"/>
    <p:sldId id="556" r:id="rId22"/>
    <p:sldId id="500" r:id="rId23"/>
    <p:sldId id="561" r:id="rId24"/>
    <p:sldId id="555" r:id="rId25"/>
    <p:sldId id="495" r:id="rId26"/>
    <p:sldId id="564" r:id="rId27"/>
    <p:sldId id="562" r:id="rId28"/>
    <p:sldId id="563" r:id="rId29"/>
    <p:sldId id="550" r:id="rId30"/>
    <p:sldId id="527" r:id="rId31"/>
    <p:sldId id="565" r:id="rId32"/>
    <p:sldId id="50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A30D"/>
    <a:srgbClr val="4C35F7"/>
    <a:srgbClr val="00D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00" autoAdjust="0"/>
    <p:restoredTop sz="94660"/>
  </p:normalViewPr>
  <p:slideViewPr>
    <p:cSldViewPr snapToGrid="0">
      <p:cViewPr varScale="1">
        <p:scale>
          <a:sx n="62" d="100"/>
          <a:sy n="62" d="100"/>
        </p:scale>
        <p:origin x="90" y="1506"/>
      </p:cViewPr>
      <p:guideLst>
        <p:guide orient="horz" pos="2183"/>
        <p:guide pos="3840"/>
      </p:guideLst>
    </p:cSldViewPr>
  </p:slideViewPr>
  <p:notesTextViewPr>
    <p:cViewPr>
      <p:scale>
        <a:sx n="1" d="1"/>
        <a:sy n="1" d="1"/>
      </p:scale>
      <p:origin x="0" y="0"/>
    </p:cViewPr>
  </p:notesTextViewPr>
  <p:sorterViewPr>
    <p:cViewPr>
      <p:scale>
        <a:sx n="100" d="100"/>
        <a:sy n="100" d="100"/>
      </p:scale>
      <p:origin x="0" y="-3524"/>
    </p:cViewPr>
  </p:sorterViewPr>
  <p:notesViewPr>
    <p:cSldViewPr snapToGrid="0">
      <p:cViewPr varScale="1">
        <p:scale>
          <a:sx n="58" d="100"/>
          <a:sy n="58" d="100"/>
        </p:scale>
        <p:origin x="247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2C93F5D-B8A5-42B6-A715-854175ECF2F8}" type="datetimeFigureOut">
              <a:rPr lang="nl-BE" smtClean="0"/>
              <a:t>19/05/2026</a:t>
            </a:fld>
            <a:endParaRPr lang="nl-B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63B87C-4A10-4448-9ABE-11F010F7CED8}" type="slidenum">
              <a:rPr lang="nl-BE" smtClean="0"/>
              <a:t>‹#›</a:t>
            </a:fld>
            <a:endParaRPr lang="nl-BE"/>
          </a:p>
        </p:txBody>
      </p:sp>
    </p:spTree>
    <p:extLst>
      <p:ext uri="{BB962C8B-B14F-4D97-AF65-F5344CB8AC3E}">
        <p14:creationId xmlns:p14="http://schemas.microsoft.com/office/powerpoint/2010/main" val="8940081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1AD0FA-ECED-43C3-8E24-6D20F5599DC0}"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3D6CC-EA0E-4D0A-A853-CCE2247744F7}" type="slidenum">
              <a:rPr lang="en-US" smtClean="0"/>
              <a:t>‹#›</a:t>
            </a:fld>
            <a:endParaRPr lang="en-US"/>
          </a:p>
        </p:txBody>
      </p:sp>
    </p:spTree>
    <p:extLst>
      <p:ext uri="{BB962C8B-B14F-4D97-AF65-F5344CB8AC3E}">
        <p14:creationId xmlns:p14="http://schemas.microsoft.com/office/powerpoint/2010/main" val="33819581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latin typeface="Arial" pitchFamily="34" charset="0"/>
            </a:endParaRPr>
          </a:p>
        </p:txBody>
      </p:sp>
      <p:sp>
        <p:nvSpPr>
          <p:cNvPr id="4" name="Slide Number Placeholder 3"/>
          <p:cNvSpPr>
            <a:spLocks noGrp="1"/>
          </p:cNvSpPr>
          <p:nvPr>
            <p:ph type="sldNum" sz="quarter" idx="5"/>
          </p:nvPr>
        </p:nvSpPr>
        <p:spPr/>
        <p:txBody>
          <a:bodyPr/>
          <a:lstStyle/>
          <a:p>
            <a:pPr>
              <a:defRPr/>
            </a:pPr>
            <a:fld id="{DFCE6624-036D-4519-B981-92418E6A6175}" type="slidenum">
              <a:rPr lang="fr-BE" smtClean="0"/>
              <a:pPr>
                <a:defRPr/>
              </a:pPr>
              <a:t>1</a:t>
            </a:fld>
            <a:endParaRPr lang="fr-B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10</a:t>
            </a:fld>
            <a:endParaRPr lang="en-US"/>
          </a:p>
        </p:txBody>
      </p:sp>
    </p:spTree>
    <p:extLst>
      <p:ext uri="{BB962C8B-B14F-4D97-AF65-F5344CB8AC3E}">
        <p14:creationId xmlns:p14="http://schemas.microsoft.com/office/powerpoint/2010/main" val="2706376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11</a:t>
            </a:fld>
            <a:endParaRPr lang="en-US"/>
          </a:p>
        </p:txBody>
      </p:sp>
    </p:spTree>
    <p:extLst>
      <p:ext uri="{BB962C8B-B14F-4D97-AF65-F5344CB8AC3E}">
        <p14:creationId xmlns:p14="http://schemas.microsoft.com/office/powerpoint/2010/main" val="2811981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12</a:t>
            </a:fld>
            <a:endParaRPr lang="en-US"/>
          </a:p>
        </p:txBody>
      </p:sp>
    </p:spTree>
    <p:extLst>
      <p:ext uri="{BB962C8B-B14F-4D97-AF65-F5344CB8AC3E}">
        <p14:creationId xmlns:p14="http://schemas.microsoft.com/office/powerpoint/2010/main" val="2054737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D6574-6730-BAD7-EA4C-997CB17AA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A21DC-B790-C422-8F5B-E752938F5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017C5-5E84-1787-8700-F269DFBA16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AE8A7D-D24D-E3B0-716B-61F03368653B}"/>
              </a:ext>
            </a:extLst>
          </p:cNvPr>
          <p:cNvSpPr>
            <a:spLocks noGrp="1"/>
          </p:cNvSpPr>
          <p:nvPr>
            <p:ph type="sldNum" sz="quarter" idx="10"/>
          </p:nvPr>
        </p:nvSpPr>
        <p:spPr/>
        <p:txBody>
          <a:bodyPr/>
          <a:lstStyle/>
          <a:p>
            <a:fld id="{8073D6CC-EA0E-4D0A-A853-CCE2247744F7}" type="slidenum">
              <a:rPr lang="en-US" smtClean="0"/>
              <a:t>13</a:t>
            </a:fld>
            <a:endParaRPr lang="en-US"/>
          </a:p>
        </p:txBody>
      </p:sp>
    </p:spTree>
    <p:extLst>
      <p:ext uri="{BB962C8B-B14F-4D97-AF65-F5344CB8AC3E}">
        <p14:creationId xmlns:p14="http://schemas.microsoft.com/office/powerpoint/2010/main" val="2941162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14</a:t>
            </a:fld>
            <a:endParaRPr lang="en-US"/>
          </a:p>
        </p:txBody>
      </p:sp>
    </p:spTree>
    <p:extLst>
      <p:ext uri="{BB962C8B-B14F-4D97-AF65-F5344CB8AC3E}">
        <p14:creationId xmlns:p14="http://schemas.microsoft.com/office/powerpoint/2010/main" val="1291326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15</a:t>
            </a:fld>
            <a:endParaRPr lang="en-US"/>
          </a:p>
        </p:txBody>
      </p:sp>
    </p:spTree>
    <p:extLst>
      <p:ext uri="{BB962C8B-B14F-4D97-AF65-F5344CB8AC3E}">
        <p14:creationId xmlns:p14="http://schemas.microsoft.com/office/powerpoint/2010/main" val="315527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16</a:t>
            </a:fld>
            <a:endParaRPr lang="en-US"/>
          </a:p>
        </p:txBody>
      </p:sp>
    </p:spTree>
    <p:extLst>
      <p:ext uri="{BB962C8B-B14F-4D97-AF65-F5344CB8AC3E}">
        <p14:creationId xmlns:p14="http://schemas.microsoft.com/office/powerpoint/2010/main" val="647108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17</a:t>
            </a:fld>
            <a:endParaRPr lang="en-US"/>
          </a:p>
        </p:txBody>
      </p:sp>
    </p:spTree>
    <p:extLst>
      <p:ext uri="{BB962C8B-B14F-4D97-AF65-F5344CB8AC3E}">
        <p14:creationId xmlns:p14="http://schemas.microsoft.com/office/powerpoint/2010/main" val="2773503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CEB9D-2F6B-2243-3D66-9466A8BFE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861A8-7570-E8DF-C563-F9C2448D3C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F288A-06B0-404E-86E4-1F8BDA6D0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464DB2-AB86-27AE-D658-4BA2F2866403}"/>
              </a:ext>
            </a:extLst>
          </p:cNvPr>
          <p:cNvSpPr>
            <a:spLocks noGrp="1"/>
          </p:cNvSpPr>
          <p:nvPr>
            <p:ph type="sldNum" sz="quarter" idx="10"/>
          </p:nvPr>
        </p:nvSpPr>
        <p:spPr/>
        <p:txBody>
          <a:bodyPr/>
          <a:lstStyle/>
          <a:p>
            <a:fld id="{8073D6CC-EA0E-4D0A-A853-CCE2247744F7}" type="slidenum">
              <a:rPr lang="en-US" smtClean="0"/>
              <a:t>18</a:t>
            </a:fld>
            <a:endParaRPr lang="en-US"/>
          </a:p>
        </p:txBody>
      </p:sp>
    </p:spTree>
    <p:extLst>
      <p:ext uri="{BB962C8B-B14F-4D97-AF65-F5344CB8AC3E}">
        <p14:creationId xmlns:p14="http://schemas.microsoft.com/office/powerpoint/2010/main" val="3904445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19</a:t>
            </a:fld>
            <a:endParaRPr lang="en-US"/>
          </a:p>
        </p:txBody>
      </p:sp>
    </p:spTree>
    <p:extLst>
      <p:ext uri="{BB962C8B-B14F-4D97-AF65-F5344CB8AC3E}">
        <p14:creationId xmlns:p14="http://schemas.microsoft.com/office/powerpoint/2010/main" val="111694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2</a:t>
            </a:fld>
            <a:endParaRPr lang="en-US"/>
          </a:p>
        </p:txBody>
      </p:sp>
    </p:spTree>
    <p:extLst>
      <p:ext uri="{BB962C8B-B14F-4D97-AF65-F5344CB8AC3E}">
        <p14:creationId xmlns:p14="http://schemas.microsoft.com/office/powerpoint/2010/main" val="3366137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C41DF-98B2-C5B1-8424-482A9FBF4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50A21-D19B-4A86-D1D0-487057537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02A81-8E3E-1DCD-E9C8-EFCE96DBD2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0CFA87-5ACD-5A59-3FF3-BF380EB407FB}"/>
              </a:ext>
            </a:extLst>
          </p:cNvPr>
          <p:cNvSpPr>
            <a:spLocks noGrp="1"/>
          </p:cNvSpPr>
          <p:nvPr>
            <p:ph type="sldNum" sz="quarter" idx="10"/>
          </p:nvPr>
        </p:nvSpPr>
        <p:spPr/>
        <p:txBody>
          <a:bodyPr/>
          <a:lstStyle/>
          <a:p>
            <a:fld id="{8073D6CC-EA0E-4D0A-A853-CCE2247744F7}" type="slidenum">
              <a:rPr lang="en-US" smtClean="0"/>
              <a:t>20</a:t>
            </a:fld>
            <a:endParaRPr lang="en-US"/>
          </a:p>
        </p:txBody>
      </p:sp>
    </p:spTree>
    <p:extLst>
      <p:ext uri="{BB962C8B-B14F-4D97-AF65-F5344CB8AC3E}">
        <p14:creationId xmlns:p14="http://schemas.microsoft.com/office/powerpoint/2010/main" val="1587945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36A22-B20E-39D0-28BD-379801528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74900-E862-7D38-78F8-135566435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B15C6-CC39-45F3-DC84-2EEA55C7D0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E6A7E7-2BC2-0B5E-9673-0C2EBA92667B}"/>
              </a:ext>
            </a:extLst>
          </p:cNvPr>
          <p:cNvSpPr>
            <a:spLocks noGrp="1"/>
          </p:cNvSpPr>
          <p:nvPr>
            <p:ph type="sldNum" sz="quarter" idx="10"/>
          </p:nvPr>
        </p:nvSpPr>
        <p:spPr/>
        <p:txBody>
          <a:bodyPr/>
          <a:lstStyle/>
          <a:p>
            <a:fld id="{8073D6CC-EA0E-4D0A-A853-CCE2247744F7}" type="slidenum">
              <a:rPr lang="en-US" smtClean="0"/>
              <a:t>21</a:t>
            </a:fld>
            <a:endParaRPr lang="en-US"/>
          </a:p>
        </p:txBody>
      </p:sp>
    </p:spTree>
    <p:extLst>
      <p:ext uri="{BB962C8B-B14F-4D97-AF65-F5344CB8AC3E}">
        <p14:creationId xmlns:p14="http://schemas.microsoft.com/office/powerpoint/2010/main" val="1986257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22</a:t>
            </a:fld>
            <a:endParaRPr lang="en-US"/>
          </a:p>
        </p:txBody>
      </p:sp>
    </p:spTree>
    <p:extLst>
      <p:ext uri="{BB962C8B-B14F-4D97-AF65-F5344CB8AC3E}">
        <p14:creationId xmlns:p14="http://schemas.microsoft.com/office/powerpoint/2010/main" val="2798448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551E3-44F0-F8C2-DD4D-506A4CA51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F9325-6D6B-A1C8-5B2C-DE074375C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D385D-C11D-BDCB-B4A5-B158C1D371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823E8C-C933-CB2E-24BE-CF2C21C5D226}"/>
              </a:ext>
            </a:extLst>
          </p:cNvPr>
          <p:cNvSpPr>
            <a:spLocks noGrp="1"/>
          </p:cNvSpPr>
          <p:nvPr>
            <p:ph type="sldNum" sz="quarter" idx="10"/>
          </p:nvPr>
        </p:nvSpPr>
        <p:spPr/>
        <p:txBody>
          <a:bodyPr/>
          <a:lstStyle/>
          <a:p>
            <a:fld id="{8073D6CC-EA0E-4D0A-A853-CCE2247744F7}" type="slidenum">
              <a:rPr lang="en-US" smtClean="0"/>
              <a:t>23</a:t>
            </a:fld>
            <a:endParaRPr lang="en-US"/>
          </a:p>
        </p:txBody>
      </p:sp>
    </p:spTree>
    <p:extLst>
      <p:ext uri="{BB962C8B-B14F-4D97-AF65-F5344CB8AC3E}">
        <p14:creationId xmlns:p14="http://schemas.microsoft.com/office/powerpoint/2010/main" val="758053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24</a:t>
            </a:fld>
            <a:endParaRPr lang="en-US"/>
          </a:p>
        </p:txBody>
      </p:sp>
    </p:spTree>
    <p:extLst>
      <p:ext uri="{BB962C8B-B14F-4D97-AF65-F5344CB8AC3E}">
        <p14:creationId xmlns:p14="http://schemas.microsoft.com/office/powerpoint/2010/main" val="4065606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25</a:t>
            </a:fld>
            <a:endParaRPr lang="en-US"/>
          </a:p>
        </p:txBody>
      </p:sp>
    </p:spTree>
    <p:extLst>
      <p:ext uri="{BB962C8B-B14F-4D97-AF65-F5344CB8AC3E}">
        <p14:creationId xmlns:p14="http://schemas.microsoft.com/office/powerpoint/2010/main" val="1327910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52938-5493-FDA2-E20E-FAD3D729E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AB655-05BE-3B91-6173-1F38152AE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B4228-4DA4-E2B6-46F3-D66260E9C0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CC4DF4-22B3-A562-71DF-0CC006C8A8E7}"/>
              </a:ext>
            </a:extLst>
          </p:cNvPr>
          <p:cNvSpPr>
            <a:spLocks noGrp="1"/>
          </p:cNvSpPr>
          <p:nvPr>
            <p:ph type="sldNum" sz="quarter" idx="10"/>
          </p:nvPr>
        </p:nvSpPr>
        <p:spPr/>
        <p:txBody>
          <a:bodyPr/>
          <a:lstStyle/>
          <a:p>
            <a:fld id="{8073D6CC-EA0E-4D0A-A853-CCE2247744F7}" type="slidenum">
              <a:rPr lang="en-US" smtClean="0"/>
              <a:t>26</a:t>
            </a:fld>
            <a:endParaRPr lang="en-US"/>
          </a:p>
        </p:txBody>
      </p:sp>
    </p:spTree>
    <p:extLst>
      <p:ext uri="{BB962C8B-B14F-4D97-AF65-F5344CB8AC3E}">
        <p14:creationId xmlns:p14="http://schemas.microsoft.com/office/powerpoint/2010/main" val="1672651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A008A-52A8-3788-7687-01A46DC2A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847B4-DA69-B56E-6294-4317C8986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CB9D0-FE2B-82CF-022E-53A8FB3906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FA4FC5-3545-E4E5-5C19-6C58B10AB0B8}"/>
              </a:ext>
            </a:extLst>
          </p:cNvPr>
          <p:cNvSpPr>
            <a:spLocks noGrp="1"/>
          </p:cNvSpPr>
          <p:nvPr>
            <p:ph type="sldNum" sz="quarter" idx="10"/>
          </p:nvPr>
        </p:nvSpPr>
        <p:spPr/>
        <p:txBody>
          <a:bodyPr/>
          <a:lstStyle/>
          <a:p>
            <a:fld id="{8073D6CC-EA0E-4D0A-A853-CCE2247744F7}" type="slidenum">
              <a:rPr lang="en-US" smtClean="0"/>
              <a:t>27</a:t>
            </a:fld>
            <a:endParaRPr lang="en-US"/>
          </a:p>
        </p:txBody>
      </p:sp>
    </p:spTree>
    <p:extLst>
      <p:ext uri="{BB962C8B-B14F-4D97-AF65-F5344CB8AC3E}">
        <p14:creationId xmlns:p14="http://schemas.microsoft.com/office/powerpoint/2010/main" val="19337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C1B86-5187-F637-C13D-37FBB502E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E9712-583F-3E80-A8EE-FD7773D6C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7AAF4-16D1-BD6C-82DB-5D23A5AFA8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7BC340-37E0-EF85-1293-D3EA8A5D1E99}"/>
              </a:ext>
            </a:extLst>
          </p:cNvPr>
          <p:cNvSpPr>
            <a:spLocks noGrp="1"/>
          </p:cNvSpPr>
          <p:nvPr>
            <p:ph type="sldNum" sz="quarter" idx="10"/>
          </p:nvPr>
        </p:nvSpPr>
        <p:spPr/>
        <p:txBody>
          <a:bodyPr/>
          <a:lstStyle/>
          <a:p>
            <a:fld id="{8073D6CC-EA0E-4D0A-A853-CCE2247744F7}" type="slidenum">
              <a:rPr lang="en-US" smtClean="0"/>
              <a:t>28</a:t>
            </a:fld>
            <a:endParaRPr lang="en-US"/>
          </a:p>
        </p:txBody>
      </p:sp>
    </p:spTree>
    <p:extLst>
      <p:ext uri="{BB962C8B-B14F-4D97-AF65-F5344CB8AC3E}">
        <p14:creationId xmlns:p14="http://schemas.microsoft.com/office/powerpoint/2010/main" val="1677159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29</a:t>
            </a:fld>
            <a:endParaRPr lang="en-US"/>
          </a:p>
        </p:txBody>
      </p:sp>
    </p:spTree>
    <p:extLst>
      <p:ext uri="{BB962C8B-B14F-4D97-AF65-F5344CB8AC3E}">
        <p14:creationId xmlns:p14="http://schemas.microsoft.com/office/powerpoint/2010/main" val="242127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3</a:t>
            </a:fld>
            <a:endParaRPr lang="en-US"/>
          </a:p>
        </p:txBody>
      </p:sp>
    </p:spTree>
    <p:extLst>
      <p:ext uri="{BB962C8B-B14F-4D97-AF65-F5344CB8AC3E}">
        <p14:creationId xmlns:p14="http://schemas.microsoft.com/office/powerpoint/2010/main" val="1323330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30</a:t>
            </a:fld>
            <a:endParaRPr lang="en-US"/>
          </a:p>
        </p:txBody>
      </p:sp>
    </p:spTree>
    <p:extLst>
      <p:ext uri="{BB962C8B-B14F-4D97-AF65-F5344CB8AC3E}">
        <p14:creationId xmlns:p14="http://schemas.microsoft.com/office/powerpoint/2010/main" val="2052232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9D9C4-7903-7BC3-F6DE-C05CD74DB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35030-C0CA-FFB7-E404-1BAEAE58C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FB6DE-5F57-A9A9-76F5-FE11572F93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204380-5ACE-B3C3-34EB-6ED61E7DF5B4}"/>
              </a:ext>
            </a:extLst>
          </p:cNvPr>
          <p:cNvSpPr>
            <a:spLocks noGrp="1"/>
          </p:cNvSpPr>
          <p:nvPr>
            <p:ph type="sldNum" sz="quarter" idx="10"/>
          </p:nvPr>
        </p:nvSpPr>
        <p:spPr/>
        <p:txBody>
          <a:bodyPr/>
          <a:lstStyle/>
          <a:p>
            <a:fld id="{8073D6CC-EA0E-4D0A-A853-CCE2247744F7}" type="slidenum">
              <a:rPr lang="en-US" smtClean="0"/>
              <a:t>31</a:t>
            </a:fld>
            <a:endParaRPr lang="en-US"/>
          </a:p>
        </p:txBody>
      </p:sp>
    </p:spTree>
    <p:extLst>
      <p:ext uri="{BB962C8B-B14F-4D97-AF65-F5344CB8AC3E}">
        <p14:creationId xmlns:p14="http://schemas.microsoft.com/office/powerpoint/2010/main" val="3892007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32</a:t>
            </a:fld>
            <a:endParaRPr lang="en-US"/>
          </a:p>
        </p:txBody>
      </p:sp>
    </p:spTree>
    <p:extLst>
      <p:ext uri="{BB962C8B-B14F-4D97-AF65-F5344CB8AC3E}">
        <p14:creationId xmlns:p14="http://schemas.microsoft.com/office/powerpoint/2010/main" val="211762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4</a:t>
            </a:fld>
            <a:endParaRPr lang="en-US"/>
          </a:p>
        </p:txBody>
      </p:sp>
    </p:spTree>
    <p:extLst>
      <p:ext uri="{BB962C8B-B14F-4D97-AF65-F5344CB8AC3E}">
        <p14:creationId xmlns:p14="http://schemas.microsoft.com/office/powerpoint/2010/main" val="759141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5</a:t>
            </a:fld>
            <a:endParaRPr lang="en-US"/>
          </a:p>
        </p:txBody>
      </p:sp>
    </p:spTree>
    <p:extLst>
      <p:ext uri="{BB962C8B-B14F-4D97-AF65-F5344CB8AC3E}">
        <p14:creationId xmlns:p14="http://schemas.microsoft.com/office/powerpoint/2010/main" val="2591357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6</a:t>
            </a:fld>
            <a:endParaRPr lang="en-US"/>
          </a:p>
        </p:txBody>
      </p:sp>
    </p:spTree>
    <p:extLst>
      <p:ext uri="{BB962C8B-B14F-4D97-AF65-F5344CB8AC3E}">
        <p14:creationId xmlns:p14="http://schemas.microsoft.com/office/powerpoint/2010/main" val="249515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7</a:t>
            </a:fld>
            <a:endParaRPr lang="en-US"/>
          </a:p>
        </p:txBody>
      </p:sp>
    </p:spTree>
    <p:extLst>
      <p:ext uri="{BB962C8B-B14F-4D97-AF65-F5344CB8AC3E}">
        <p14:creationId xmlns:p14="http://schemas.microsoft.com/office/powerpoint/2010/main" val="1963117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8</a:t>
            </a:fld>
            <a:endParaRPr lang="en-US"/>
          </a:p>
        </p:txBody>
      </p:sp>
    </p:spTree>
    <p:extLst>
      <p:ext uri="{BB962C8B-B14F-4D97-AF65-F5344CB8AC3E}">
        <p14:creationId xmlns:p14="http://schemas.microsoft.com/office/powerpoint/2010/main" val="567195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3D6CC-EA0E-4D0A-A853-CCE2247744F7}" type="slidenum">
              <a:rPr lang="en-US" smtClean="0"/>
              <a:t>9</a:t>
            </a:fld>
            <a:endParaRPr lang="en-US"/>
          </a:p>
        </p:txBody>
      </p:sp>
    </p:spTree>
    <p:extLst>
      <p:ext uri="{BB962C8B-B14F-4D97-AF65-F5344CB8AC3E}">
        <p14:creationId xmlns:p14="http://schemas.microsoft.com/office/powerpoint/2010/main" val="2845031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821660" y="-5821658"/>
            <a:ext cx="548681" cy="121920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sp>
        <p:nvSpPr>
          <p:cNvPr id="3" name="Title 1"/>
          <p:cNvSpPr>
            <a:spLocks noGrp="1"/>
          </p:cNvSpPr>
          <p:nvPr>
            <p:ph type="title"/>
          </p:nvPr>
        </p:nvSpPr>
        <p:spPr>
          <a:xfrm>
            <a:off x="1298208" y="-9330"/>
            <a:ext cx="10558432" cy="466812"/>
          </a:xfrm>
        </p:spPr>
        <p:txBody>
          <a:bodyPr/>
          <a:lstStyle>
            <a:lvl1pPr>
              <a:defRPr sz="2800"/>
            </a:lvl1pPr>
          </a:lstStyle>
          <a:p>
            <a:endParaRPr lang="en-US" altLang="en-US" sz="3200" dirty="0"/>
          </a:p>
        </p:txBody>
      </p:sp>
      <p:sp>
        <p:nvSpPr>
          <p:cNvPr id="4" name="Content Placeholder 2"/>
          <p:cNvSpPr>
            <a:spLocks noGrp="1"/>
          </p:cNvSpPr>
          <p:nvPr>
            <p:ph idx="1"/>
          </p:nvPr>
        </p:nvSpPr>
        <p:spPr>
          <a:xfrm>
            <a:off x="335360" y="574085"/>
            <a:ext cx="11521280" cy="5779607"/>
          </a:xfrm>
        </p:spPr>
        <p:txBody>
          <a:bodyPr/>
          <a:lstStyle>
            <a:lvl1pPr>
              <a:defRPr sz="1800">
                <a:latin typeface="+mn-lt"/>
              </a:defRPr>
            </a:lvl1pPr>
          </a:lstStyle>
          <a:p>
            <a:endParaRPr lang="en-US" altLang="en-US" sz="2000" dirty="0"/>
          </a:p>
        </p:txBody>
      </p:sp>
      <p:pic>
        <p:nvPicPr>
          <p:cNvPr id="5" name="Picture 4" descr="Logo"/>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74929" y="25402"/>
            <a:ext cx="550047" cy="513441"/>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850996" y="511705"/>
            <a:ext cx="479425" cy="12219517"/>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pic>
        <p:nvPicPr>
          <p:cNvPr id="7" name="Picture 3" descr="Ligne_orange"/>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83" y="6391276"/>
            <a:ext cx="12192001" cy="17463"/>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sp>
        <p:nvSpPr>
          <p:cNvPr id="8" name="Rectangle 7"/>
          <p:cNvSpPr/>
          <p:nvPr userDrawn="1"/>
        </p:nvSpPr>
        <p:spPr>
          <a:xfrm>
            <a:off x="2704841" y="6427273"/>
            <a:ext cx="6089231" cy="307777"/>
          </a:xfrm>
          <a:prstGeom prst="rect">
            <a:avLst/>
          </a:prstGeom>
        </p:spPr>
        <p:txBody>
          <a:bodyPr wrap="none">
            <a:spAutoFit/>
          </a:bodyPr>
          <a:lstStyle/>
          <a:p>
            <a:r>
              <a:rPr lang="en-US" sz="1400" b="0" noProof="0" dirty="0">
                <a:solidFill>
                  <a:schemeClr val="accent2">
                    <a:lumMod val="75000"/>
                  </a:schemeClr>
                </a:solidFill>
              </a:rPr>
              <a:t>Mahesh Kumar Sha, ESA FRM Workshop, IQST, NPL, Teddington</a:t>
            </a:r>
            <a:r>
              <a:rPr lang="en-US" sz="1400" b="0" baseline="0" noProof="0" dirty="0">
                <a:solidFill>
                  <a:schemeClr val="accent2">
                    <a:lumMod val="75000"/>
                  </a:schemeClr>
                </a:solidFill>
              </a:rPr>
              <a:t>         19 May 2026</a:t>
            </a:r>
            <a:endParaRPr lang="en-US" sz="1400" b="0" noProof="0" dirty="0">
              <a:solidFill>
                <a:schemeClr val="accent2">
                  <a:lumMod val="75000"/>
                </a:schemeClr>
              </a:solidFill>
            </a:endParaRPr>
          </a:p>
        </p:txBody>
      </p:sp>
      <p:sp>
        <p:nvSpPr>
          <p:cNvPr id="9" name="TextBox 8"/>
          <p:cNvSpPr txBox="1"/>
          <p:nvPr userDrawn="1"/>
        </p:nvSpPr>
        <p:spPr>
          <a:xfrm>
            <a:off x="9662985" y="6436798"/>
            <a:ext cx="2518434" cy="307777"/>
          </a:xfrm>
          <a:prstGeom prst="rect">
            <a:avLst/>
          </a:prstGeom>
          <a:noFill/>
        </p:spPr>
        <p:txBody>
          <a:bodyPr wrap="square" rtlCol="0">
            <a:spAutoFit/>
          </a:bodyPr>
          <a:lstStyle/>
          <a:p>
            <a:pPr algn="l" rtl="0" fontAlgn="base">
              <a:spcBef>
                <a:spcPct val="0"/>
              </a:spcBef>
              <a:spcAft>
                <a:spcPct val="0"/>
              </a:spcAft>
            </a:pPr>
            <a:r>
              <a:rPr lang="fr-BE" sz="1400" b="0" kern="1200" dirty="0">
                <a:solidFill>
                  <a:schemeClr val="accent2">
                    <a:lumMod val="75000"/>
                  </a:schemeClr>
                </a:solidFill>
                <a:latin typeface="Calibri" panose="020F0502020204030204" pitchFamily="34" charset="0"/>
                <a:ea typeface="+mn-ea"/>
                <a:cs typeface="Arial" panose="020B0604020202020204" pitchFamily="34" charset="0"/>
              </a:rPr>
              <a:t>		    </a:t>
            </a:r>
            <a:fld id="{CE33C972-C757-4836-9780-0E5872FB371E}" type="slidenum">
              <a:rPr lang="fr-BE" sz="1400" b="0" kern="1200" smtClean="0">
                <a:solidFill>
                  <a:schemeClr val="accent2">
                    <a:lumMod val="75000"/>
                  </a:schemeClr>
                </a:solidFill>
                <a:latin typeface="Calibri" panose="020F0502020204030204" pitchFamily="34" charset="0"/>
                <a:ea typeface="+mn-ea"/>
                <a:cs typeface="Arial" panose="020B0604020202020204" pitchFamily="34" charset="0"/>
              </a:rPr>
              <a:t>‹#›</a:t>
            </a:fld>
            <a:endParaRPr lang="en-US" sz="1400" b="0" kern="1200" dirty="0">
              <a:solidFill>
                <a:schemeClr val="accent2">
                  <a:lumMod val="75000"/>
                </a:schemeClr>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9846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755650"/>
          </a:xfrm>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426533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38944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5" name="Picture Placeholder 14"/>
          <p:cNvSpPr>
            <a:spLocks noGrp="1"/>
          </p:cNvSpPr>
          <p:nvPr>
            <p:ph type="pic" sz="quarter" idx="15"/>
          </p:nvPr>
        </p:nvSpPr>
        <p:spPr>
          <a:xfrm>
            <a:off x="735584" y="6077712"/>
            <a:ext cx="853440" cy="640080"/>
          </a:xfrm>
        </p:spPr>
        <p:txBody>
          <a:bodyPr rtlCol="0">
            <a:normAutofit/>
          </a:bodyPr>
          <a:lstStyle>
            <a:lvl1pPr marL="0" indent="0">
              <a:buNone/>
              <a:defRPr sz="105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icon to add picture</a:t>
            </a:r>
            <a:endParaRPr lang="en-US" noProof="0" dirty="0"/>
          </a:p>
        </p:txBody>
      </p:sp>
      <p:sp>
        <p:nvSpPr>
          <p:cNvPr id="17" name="Picture Placeholder 14"/>
          <p:cNvSpPr>
            <a:spLocks noGrp="1"/>
          </p:cNvSpPr>
          <p:nvPr>
            <p:ph type="pic" sz="quarter" idx="16"/>
          </p:nvPr>
        </p:nvSpPr>
        <p:spPr>
          <a:xfrm>
            <a:off x="1751584" y="6083808"/>
            <a:ext cx="853440" cy="640080"/>
          </a:xfrm>
        </p:spPr>
        <p:txBody>
          <a:bodyPr rtlCol="0">
            <a:normAutofit/>
          </a:bodyPr>
          <a:lstStyle>
            <a:lvl1pPr marL="0" indent="0">
              <a:buNone/>
              <a:defRPr sz="105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icon to add picture</a:t>
            </a:r>
            <a:endParaRPr lang="en-US" noProof="0" dirty="0"/>
          </a:p>
        </p:txBody>
      </p:sp>
      <p:sp>
        <p:nvSpPr>
          <p:cNvPr id="18" name="Picture Placeholder 14"/>
          <p:cNvSpPr>
            <a:spLocks noGrp="1"/>
          </p:cNvSpPr>
          <p:nvPr>
            <p:ph type="pic" sz="quarter" idx="17"/>
          </p:nvPr>
        </p:nvSpPr>
        <p:spPr>
          <a:xfrm>
            <a:off x="2767584" y="6080760"/>
            <a:ext cx="853440" cy="640080"/>
          </a:xfrm>
        </p:spPr>
        <p:txBody>
          <a:bodyPr rtlCol="0">
            <a:normAutofit/>
          </a:bodyPr>
          <a:lstStyle>
            <a:lvl1pPr marL="0" indent="0">
              <a:buNone/>
              <a:defRPr sz="105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icon to add picture</a:t>
            </a:r>
            <a:endParaRPr lang="en-US" noProof="0" dirty="0"/>
          </a:p>
        </p:txBody>
      </p:sp>
      <p:sp>
        <p:nvSpPr>
          <p:cNvPr id="6" name="Slide Number Placeholder 5"/>
          <p:cNvSpPr>
            <a:spLocks noGrp="1"/>
          </p:cNvSpPr>
          <p:nvPr>
            <p:ph type="sldNum" sz="quarter" idx="18"/>
          </p:nvPr>
        </p:nvSpPr>
        <p:spPr>
          <a:xfrm>
            <a:off x="5645152" y="4038600"/>
            <a:ext cx="6242049" cy="685800"/>
          </a:xfrm>
          <a:prstGeom prst="rect">
            <a:avLst/>
          </a:prstGeom>
        </p:spPr>
        <p:txBody>
          <a:bodyPr/>
          <a:lstStyle>
            <a:lvl1pPr algn="l" fontAlgn="base">
              <a:spcBef>
                <a:spcPct val="0"/>
              </a:spcBef>
              <a:spcAft>
                <a:spcPct val="0"/>
              </a:spcAft>
              <a:defRPr sz="1900">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SUBTITLE</a:t>
            </a:r>
          </a:p>
          <a:p>
            <a:pPr>
              <a:defRPr/>
            </a:pPr>
            <a:r>
              <a:rPr lang="nl-BE" sz="1200"/>
              <a:t>Authors</a:t>
            </a:r>
            <a:endParaRPr lang="en-US" sz="120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3762" y="5976845"/>
            <a:ext cx="882165" cy="881155"/>
          </a:xfrm>
          <a:prstGeom prst="rect">
            <a:avLst/>
          </a:prstGeom>
        </p:spPr>
      </p:pic>
    </p:spTree>
    <p:extLst>
      <p:ext uri="{BB962C8B-B14F-4D97-AF65-F5344CB8AC3E}">
        <p14:creationId xmlns:p14="http://schemas.microsoft.com/office/powerpoint/2010/main" val="2208698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endParaRPr lang="nl-BE"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a:p>
        </p:txBody>
      </p:sp>
    </p:spTree>
    <p:extLst>
      <p:ext uri="{BB962C8B-B14F-4D97-AF65-F5344CB8AC3E}">
        <p14:creationId xmlns:p14="http://schemas.microsoft.com/office/powerpoint/2010/main" val="4053309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055019" cy="755650"/>
          </a:xfrm>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Box 3"/>
          <p:cNvSpPr txBox="1"/>
          <p:nvPr userDrawn="1"/>
        </p:nvSpPr>
        <p:spPr>
          <a:xfrm>
            <a:off x="239349" y="6451600"/>
            <a:ext cx="3552395" cy="369332"/>
          </a:xfrm>
          <a:prstGeom prst="rect">
            <a:avLst/>
          </a:prstGeom>
          <a:noFill/>
        </p:spPr>
        <p:txBody>
          <a:bodyPr wrap="square" rtlCol="0">
            <a:spAutoFit/>
          </a:bodyPr>
          <a:lstStyle/>
          <a:p>
            <a:r>
              <a:rPr lang="fr-BE" sz="1800" b="1" dirty="0" err="1">
                <a:solidFill>
                  <a:srgbClr val="002060"/>
                </a:solidFill>
              </a:rPr>
              <a:t>February</a:t>
            </a:r>
            <a:r>
              <a:rPr lang="fr-BE" sz="1800" b="1" dirty="0">
                <a:solidFill>
                  <a:srgbClr val="002060"/>
                </a:solidFill>
              </a:rPr>
              <a:t> 1, 2019</a:t>
            </a:r>
            <a:endParaRPr lang="en-US" sz="1800" b="1" dirty="0">
              <a:solidFill>
                <a:srgbClr val="002060"/>
              </a:solidFill>
            </a:endParaRPr>
          </a:p>
        </p:txBody>
      </p:sp>
    </p:spTree>
    <p:extLst>
      <p:ext uri="{BB962C8B-B14F-4D97-AF65-F5344CB8AC3E}">
        <p14:creationId xmlns:p14="http://schemas.microsoft.com/office/powerpoint/2010/main" val="3787281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9233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755650"/>
          </a:xfrm>
        </p:spPr>
        <p:txBody>
          <a:bodyPr/>
          <a:lstStyle/>
          <a:p>
            <a:r>
              <a:rPr lang="en-US"/>
              <a:t>Click to edit Master title style</a:t>
            </a:r>
            <a:endParaRPr lang="nl-B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53622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755650"/>
          </a:xfrm>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424700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755650"/>
          </a:xfrm>
        </p:spPr>
        <p:txBody>
          <a:bodyPr/>
          <a:lstStyle/>
          <a:p>
            <a:r>
              <a:rPr lang="en-US"/>
              <a:t>Click to edit Master title style</a:t>
            </a:r>
            <a:endParaRPr lang="nl-BE"/>
          </a:p>
        </p:txBody>
      </p:sp>
    </p:spTree>
    <p:extLst>
      <p:ext uri="{BB962C8B-B14F-4D97-AF65-F5344CB8AC3E}">
        <p14:creationId xmlns:p14="http://schemas.microsoft.com/office/powerpoint/2010/main" val="233265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7352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4490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1" y="274638"/>
            <a:ext cx="11055351"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endParaRPr lang="nl-BE" altLang="nl-BE"/>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endParaRPr lang="nl-BE" altLang="nl-BE"/>
          </a:p>
        </p:txBody>
      </p:sp>
    </p:spTree>
    <p:extLst>
      <p:ext uri="{BB962C8B-B14F-4D97-AF65-F5344CB8AC3E}">
        <p14:creationId xmlns:p14="http://schemas.microsoft.com/office/powerpoint/2010/main" val="2376667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0" fontAlgn="base" hangingPunct="0">
        <a:spcBef>
          <a:spcPct val="0"/>
        </a:spcBef>
        <a:spcAft>
          <a:spcPct val="0"/>
        </a:spcAft>
        <a:defRPr sz="4000"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sz="4000">
          <a:solidFill>
            <a:srgbClr val="002060"/>
          </a:solidFill>
          <a:latin typeface="Open Sans" pitchFamily="34" charset="0"/>
          <a:cs typeface="Open Sans" pitchFamily="34" charset="0"/>
        </a:defRPr>
      </a:lvl2pPr>
      <a:lvl3pPr algn="l" rtl="0" eaLnBrk="0" fontAlgn="base" hangingPunct="0">
        <a:spcBef>
          <a:spcPct val="0"/>
        </a:spcBef>
        <a:spcAft>
          <a:spcPct val="0"/>
        </a:spcAft>
        <a:defRPr sz="4000">
          <a:solidFill>
            <a:srgbClr val="002060"/>
          </a:solidFill>
          <a:latin typeface="Open Sans" pitchFamily="34" charset="0"/>
          <a:cs typeface="Open Sans" pitchFamily="34" charset="0"/>
        </a:defRPr>
      </a:lvl3pPr>
      <a:lvl4pPr algn="l" rtl="0" eaLnBrk="0" fontAlgn="base" hangingPunct="0">
        <a:spcBef>
          <a:spcPct val="0"/>
        </a:spcBef>
        <a:spcAft>
          <a:spcPct val="0"/>
        </a:spcAft>
        <a:defRPr sz="4000">
          <a:solidFill>
            <a:srgbClr val="002060"/>
          </a:solidFill>
          <a:latin typeface="Open Sans" pitchFamily="34" charset="0"/>
          <a:cs typeface="Open Sans" pitchFamily="34" charset="0"/>
        </a:defRPr>
      </a:lvl4pPr>
      <a:lvl5pPr algn="l" rtl="0" eaLnBrk="0" fontAlgn="base" hangingPunct="0">
        <a:spcBef>
          <a:spcPct val="0"/>
        </a:spcBef>
        <a:spcAft>
          <a:spcPct val="0"/>
        </a:spcAft>
        <a:defRPr sz="4000">
          <a:solidFill>
            <a:srgbClr val="002060"/>
          </a:solidFill>
          <a:latin typeface="Open Sans" pitchFamily="34" charset="0"/>
          <a:cs typeface="Open Sans" pitchFamily="34" charset="0"/>
        </a:defRPr>
      </a:lvl5pPr>
      <a:lvl6pPr marL="457200" algn="l" rtl="0" fontAlgn="base">
        <a:spcBef>
          <a:spcPct val="0"/>
        </a:spcBef>
        <a:spcAft>
          <a:spcPct val="0"/>
        </a:spcAft>
        <a:defRPr sz="4400">
          <a:solidFill>
            <a:srgbClr val="002060"/>
          </a:solidFill>
          <a:latin typeface="Gill Sans MT" pitchFamily="34" charset="0"/>
        </a:defRPr>
      </a:lvl6pPr>
      <a:lvl7pPr marL="914400" algn="l" rtl="0" fontAlgn="base">
        <a:spcBef>
          <a:spcPct val="0"/>
        </a:spcBef>
        <a:spcAft>
          <a:spcPct val="0"/>
        </a:spcAft>
        <a:defRPr sz="4400">
          <a:solidFill>
            <a:srgbClr val="002060"/>
          </a:solidFill>
          <a:latin typeface="Gill Sans MT" pitchFamily="34" charset="0"/>
        </a:defRPr>
      </a:lvl7pPr>
      <a:lvl8pPr marL="1371600" algn="l" rtl="0" fontAlgn="base">
        <a:spcBef>
          <a:spcPct val="0"/>
        </a:spcBef>
        <a:spcAft>
          <a:spcPct val="0"/>
        </a:spcAft>
        <a:defRPr sz="4400">
          <a:solidFill>
            <a:srgbClr val="002060"/>
          </a:solidFill>
          <a:latin typeface="Gill Sans MT" pitchFamily="34" charset="0"/>
        </a:defRPr>
      </a:lvl8pPr>
      <a:lvl9pPr marL="1828800" algn="l" rtl="0" fontAlgn="base">
        <a:spcBef>
          <a:spcPct val="0"/>
        </a:spcBef>
        <a:spcAft>
          <a:spcPct val="0"/>
        </a:spcAft>
        <a:defRPr sz="4400">
          <a:solidFill>
            <a:srgbClr val="002060"/>
          </a:solidFill>
          <a:latin typeface="Gill Sans MT"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11" Type="http://schemas.openxmlformats.org/officeDocument/2006/relationships/image" Target="../media/image12.jpeg"/><Relationship Id="rId5" Type="http://schemas.openxmlformats.org/officeDocument/2006/relationships/image" Target="../media/image7.jpeg"/><Relationship Id="rId10" Type="http://schemas.openxmlformats.org/officeDocument/2006/relationships/hyperlink" Target="mailto:mahesh.sha@aeronomie.be" TargetMode="External"/><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doi.org/10.5194/essd-14-325-2022" TargetMode="Externa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https://www2.acom.ucar.edu/irwg" TargetMode="External"/><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05%20Folder%20to%20Share%20with%20ESA/Met4EO%20FRM%20and%20uncertainties%20workshop/Presentations/1-%20ESA-FRM%20workshop/tccon.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frm4ghg.aeronomie.b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frm4ghg.aeronomie.b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image" Target="../media/image33.png"/><Relationship Id="rId5" Type="http://schemas.openxmlformats.org/officeDocument/2006/relationships/image" Target="../media/image37.jpg"/><Relationship Id="rId10" Type="http://schemas.openxmlformats.org/officeDocument/2006/relationships/hyperlink" Target="https://doi.org/10.5194/amt-13-4791-2020" TargetMode="External"/><Relationship Id="rId4" Type="http://schemas.openxmlformats.org/officeDocument/2006/relationships/image" Target="../media/image36.jpeg"/><Relationship Id="rId9" Type="http://schemas.openxmlformats.org/officeDocument/2006/relationships/hyperlink" Target="https://frm4ghg.aeronomie.b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doi.org/10.3390/rs16183525"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doi.org/10.5194/amt-12-1513-201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doi.org/10.3390/rs16183525"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coccon.kit.edu/" TargetMode="External"/><Relationship Id="rId7"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3.png"/><Relationship Id="rId7" Type="http://schemas.openxmlformats.org/officeDocument/2006/relationships/hyperlink" Target="https://doi.org/10.3390/rs16183525"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doi.org/10.5194/egusphere-2023-3089" TargetMode="External"/><Relationship Id="rId5" Type="http://schemas.openxmlformats.org/officeDocument/2006/relationships/image" Target="../media/image50.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mailto:darko.dubravica@kit.edu"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mailto:frank.hase@kit.edu"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34.png"/><Relationship Id="rId4" Type="http://schemas.openxmlformats.org/officeDocument/2006/relationships/image" Target="../media/image55.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jpe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image" Target="../media/image61.jpeg"/><Relationship Id="rId9" Type="http://schemas.openxmlformats.org/officeDocument/2006/relationships/hyperlink" Target="https://doi.org/10.3390/rs1618352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s://www2.acom.ucar.edu/irwg" TargetMode="External"/><Relationship Id="rId7"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hyperlink" Target="http://www.imk-asf.kit.edu/english/COCCON.php" TargetMode="External"/><Relationship Id="rId4" Type="http://schemas.openxmlformats.org/officeDocument/2006/relationships/hyperlink" Target="../../../../05%20Folder%20to%20Share%20with%20ESA/Met4EO%20FRM%20and%20uncertainties%20workshop/Presentations/1-%20ESA-FRM%20workshop/tccon.org" TargetMode="External"/><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hyperlink" Target="https://data.icos-cp.eu/"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icos-cp.eu/" TargetMode="External"/><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hyperlink" Target="mailto:mahesh.sha@aeronomie.be"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5194/acp-19-3271-2019" TargetMode="External"/><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hyperlink" Target="https://www.ecmwf.int/en/research/climate-reanalysis/cams-reanalysis"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1.jpg"/><Relationship Id="rId4" Type="http://schemas.openxmlformats.org/officeDocument/2006/relationships/image" Target="../media/image70.jpg"/></Relationships>
</file>

<file path=ppt/slides/_rels/slide32.xml.rels><?xml version="1.0" encoding="UTF-8" standalone="yes"?>
<Relationships xmlns="http://schemas.openxmlformats.org/package/2006/relationships"><Relationship Id="rId3" Type="http://schemas.openxmlformats.org/officeDocument/2006/relationships/hyperlink" Target="mailto:mahesh.sha@aeronomie.be"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mailto:mahesh.sha@aeronomie.be"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hyperlink" Target="https://tccon-wiki.caltech.edu/" TargetMode="External"/><Relationship Id="rId3" Type="http://schemas.openxmlformats.org/officeDocument/2006/relationships/image" Target="../media/image13.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doi.org/10.5194/acp-18-13881-2018" TargetMode="Externa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gaw.kishou.go.jp/satellite/" TargetMode="Externa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p:cNvPicPr>
          <p:nvPr/>
        </p:nvPicPr>
        <p:blipFill>
          <a:blip r:embed="rId3">
            <a:extLst>
              <a:ext uri="{28A0092B-C50C-407E-A947-70E740481C1C}">
                <a14:useLocalDpi xmlns:a14="http://schemas.microsoft.com/office/drawing/2010/main" val="0"/>
              </a:ext>
            </a:extLst>
          </a:blip>
          <a:srcRect t="14955" b="6671"/>
          <a:stretch>
            <a:fillRect/>
          </a:stretch>
        </p:blipFill>
        <p:spPr bwMode="auto">
          <a:xfrm>
            <a:off x="-19051" y="1"/>
            <a:ext cx="12204701" cy="360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67" y="2338991"/>
            <a:ext cx="3314471"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Placeholder 10"/>
          <p:cNvSpPr txBox="1">
            <a:spLocks/>
          </p:cNvSpPr>
          <p:nvPr/>
        </p:nvSpPr>
        <p:spPr bwMode="auto">
          <a:xfrm>
            <a:off x="262174" y="3225800"/>
            <a:ext cx="280487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Open Sans" pitchFamily="34" charset="0"/>
                <a:cs typeface="Open Sans" pitchFamily="34" charset="0"/>
              </a:defRPr>
            </a:lvl1pPr>
            <a:lvl2pPr marL="742950" indent="-285750" eaLnBrk="0" hangingPunct="0">
              <a:spcBef>
                <a:spcPct val="20000"/>
              </a:spcBef>
              <a:buFont typeface="Arial" pitchFamily="34" charset="0"/>
              <a:buChar char="–"/>
              <a:defRPr sz="2800">
                <a:solidFill>
                  <a:schemeClr val="tx1"/>
                </a:solidFill>
                <a:latin typeface="Open Sans" pitchFamily="34" charset="0"/>
                <a:cs typeface="Open Sans" pitchFamily="34" charset="0"/>
              </a:defRPr>
            </a:lvl2pPr>
            <a:lvl3pPr marL="1143000" indent="-228600" eaLnBrk="0" hangingPunct="0">
              <a:spcBef>
                <a:spcPct val="20000"/>
              </a:spcBef>
              <a:buFont typeface="Arial" pitchFamily="34" charset="0"/>
              <a:buChar char="•"/>
              <a:defRPr sz="2400">
                <a:solidFill>
                  <a:schemeClr val="tx1"/>
                </a:solidFill>
                <a:latin typeface="Open Sans" pitchFamily="34" charset="0"/>
                <a:cs typeface="Open Sans" pitchFamily="34" charset="0"/>
              </a:defRPr>
            </a:lvl3pPr>
            <a:lvl4pPr marL="1600200" indent="-228600" eaLnBrk="0" hangingPunct="0">
              <a:spcBef>
                <a:spcPct val="20000"/>
              </a:spcBef>
              <a:buFont typeface="Arial" pitchFamily="34" charset="0"/>
              <a:buChar char="–"/>
              <a:defRPr sz="2000">
                <a:solidFill>
                  <a:schemeClr val="tx1"/>
                </a:solidFill>
                <a:latin typeface="Open Sans" pitchFamily="34" charset="0"/>
                <a:cs typeface="Open Sans" pitchFamily="34" charset="0"/>
              </a:defRPr>
            </a:lvl4pPr>
            <a:lvl5pPr marL="2057400" indent="-228600" eaLnBrk="0" hangingPunct="0">
              <a:spcBef>
                <a:spcPct val="20000"/>
              </a:spcBef>
              <a:buFont typeface="Arial" pitchFamily="34" charset="0"/>
              <a:buChar char="»"/>
              <a:defRPr sz="2000">
                <a:solidFill>
                  <a:schemeClr val="tx1"/>
                </a:solidFill>
                <a:latin typeface="Open Sans" pitchFamily="34" charset="0"/>
                <a:cs typeface="Open Sans"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9pPr>
          </a:lstStyle>
          <a:p>
            <a:pPr algn="ctr" eaLnBrk="1" hangingPunct="1">
              <a:buFont typeface="Arial" pitchFamily="34" charset="0"/>
              <a:buNone/>
            </a:pPr>
            <a:r>
              <a:rPr lang="en-US" altLang="en-US" sz="2400" dirty="0">
                <a:solidFill>
                  <a:srgbClr val="FFFFFF"/>
                </a:solidFill>
                <a:latin typeface="Open Sans SemiBold" pitchFamily="34" charset="0"/>
              </a:rPr>
              <a:t>FRM4GHG </a:t>
            </a:r>
          </a:p>
          <a:p>
            <a:pPr algn="ctr" eaLnBrk="1" hangingPunct="1">
              <a:buFont typeface="Arial" pitchFamily="34" charset="0"/>
              <a:buNone/>
            </a:pPr>
            <a:r>
              <a:rPr lang="en-US" altLang="en-US" sz="2400" dirty="0">
                <a:solidFill>
                  <a:srgbClr val="FFFFFF"/>
                </a:solidFill>
                <a:latin typeface="Open Sans SemiBold" pitchFamily="34" charset="0"/>
              </a:rPr>
              <a:t>to </a:t>
            </a:r>
          </a:p>
          <a:p>
            <a:pPr algn="ctr" eaLnBrk="1" hangingPunct="1">
              <a:buFont typeface="Arial" pitchFamily="34" charset="0"/>
              <a:buNone/>
            </a:pPr>
            <a:r>
              <a:rPr lang="en-US" altLang="en-US" sz="2400" dirty="0">
                <a:solidFill>
                  <a:srgbClr val="FFFFFF"/>
                </a:solidFill>
                <a:latin typeface="Open Sans SemiBold" pitchFamily="34" charset="0"/>
              </a:rPr>
              <a:t>COCCON</a:t>
            </a:r>
          </a:p>
        </p:txBody>
      </p:sp>
      <p:sp>
        <p:nvSpPr>
          <p:cNvPr id="12296" name="Slide Number Placeholder 5"/>
          <p:cNvSpPr>
            <a:spLocks noGrp="1"/>
          </p:cNvSpPr>
          <p:nvPr>
            <p:ph type="sldNum" sz="quarter" idx="18"/>
          </p:nvPr>
        </p:nvSpPr>
        <p:spPr bwMode="auto">
          <a:xfrm>
            <a:off x="3576645" y="3821831"/>
            <a:ext cx="8615355" cy="7917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Open Sans" pitchFamily="34" charset="0"/>
                <a:cs typeface="Open Sans" pitchFamily="34" charset="0"/>
              </a:defRPr>
            </a:lvl1pPr>
            <a:lvl2pPr marL="742950" indent="-285750" eaLnBrk="0" hangingPunct="0">
              <a:spcBef>
                <a:spcPct val="20000"/>
              </a:spcBef>
              <a:buFont typeface="Arial" pitchFamily="34" charset="0"/>
              <a:buChar char="–"/>
              <a:defRPr sz="2800">
                <a:solidFill>
                  <a:schemeClr val="tx1"/>
                </a:solidFill>
                <a:latin typeface="Open Sans" pitchFamily="34" charset="0"/>
                <a:cs typeface="Open Sans" pitchFamily="34" charset="0"/>
              </a:defRPr>
            </a:lvl2pPr>
            <a:lvl3pPr marL="1143000" indent="-228600" eaLnBrk="0" hangingPunct="0">
              <a:spcBef>
                <a:spcPct val="20000"/>
              </a:spcBef>
              <a:buFont typeface="Arial" pitchFamily="34" charset="0"/>
              <a:buChar char="•"/>
              <a:defRPr sz="2400">
                <a:solidFill>
                  <a:schemeClr val="tx1"/>
                </a:solidFill>
                <a:latin typeface="Open Sans" pitchFamily="34" charset="0"/>
                <a:cs typeface="Open Sans" pitchFamily="34" charset="0"/>
              </a:defRPr>
            </a:lvl3pPr>
            <a:lvl4pPr marL="1600200" indent="-228600" eaLnBrk="0" hangingPunct="0">
              <a:spcBef>
                <a:spcPct val="20000"/>
              </a:spcBef>
              <a:buFont typeface="Arial" pitchFamily="34" charset="0"/>
              <a:buChar char="–"/>
              <a:defRPr sz="2000">
                <a:solidFill>
                  <a:schemeClr val="tx1"/>
                </a:solidFill>
                <a:latin typeface="Open Sans" pitchFamily="34" charset="0"/>
                <a:cs typeface="Open Sans" pitchFamily="34" charset="0"/>
              </a:defRPr>
            </a:lvl4pPr>
            <a:lvl5pPr marL="2057400" indent="-228600" eaLnBrk="0" hangingPunct="0">
              <a:spcBef>
                <a:spcPct val="20000"/>
              </a:spcBef>
              <a:buFont typeface="Arial" pitchFamily="34" charset="0"/>
              <a:buChar char="»"/>
              <a:defRPr sz="2000">
                <a:solidFill>
                  <a:schemeClr val="tx1"/>
                </a:solidFill>
                <a:latin typeface="Open Sans" pitchFamily="34" charset="0"/>
                <a:cs typeface="Open Sans"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9pPr>
          </a:lstStyle>
          <a:p>
            <a:pPr eaLnBrk="1" hangingPunct="1">
              <a:spcBef>
                <a:spcPct val="0"/>
              </a:spcBef>
              <a:buFont typeface="Arial" pitchFamily="34" charset="0"/>
              <a:buNone/>
            </a:pPr>
            <a:r>
              <a:rPr lang="en-US" altLang="nl-BE" sz="1900" dirty="0">
                <a:solidFill>
                  <a:srgbClr val="1F497D"/>
                </a:solidFill>
              </a:rPr>
              <a:t>Fiducial Reference Measurements for Greenhouse Gases to COllaborative Carbon Column Observing Network experience and evolution</a:t>
            </a:r>
            <a:endParaRPr lang="en-US" altLang="en-US" sz="1900" dirty="0">
              <a:solidFill>
                <a:srgbClr val="254F77"/>
              </a:solidFill>
              <a:latin typeface="Open Sans Light" pitchFamily="34" charset="0"/>
              <a:cs typeface="Open Sans Light" pitchFamily="34" charset="0"/>
            </a:endParaRPr>
          </a:p>
        </p:txBody>
      </p:sp>
      <p:sp>
        <p:nvSpPr>
          <p:cNvPr id="12299" name="Slide Number Placeholder 5"/>
          <p:cNvSpPr txBox="1">
            <a:spLocks/>
          </p:cNvSpPr>
          <p:nvPr/>
        </p:nvSpPr>
        <p:spPr bwMode="auto">
          <a:xfrm>
            <a:off x="3576645" y="4613560"/>
            <a:ext cx="8337245" cy="131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Open Sans" pitchFamily="34" charset="0"/>
                <a:cs typeface="Open Sans" pitchFamily="34" charset="0"/>
              </a:defRPr>
            </a:lvl1pPr>
            <a:lvl2pPr marL="742950" indent="-285750" eaLnBrk="0" hangingPunct="0">
              <a:spcBef>
                <a:spcPct val="20000"/>
              </a:spcBef>
              <a:buFont typeface="Arial" pitchFamily="34" charset="0"/>
              <a:buChar char="–"/>
              <a:defRPr sz="2800">
                <a:solidFill>
                  <a:schemeClr val="tx1"/>
                </a:solidFill>
                <a:latin typeface="Open Sans" pitchFamily="34" charset="0"/>
                <a:cs typeface="Open Sans" pitchFamily="34" charset="0"/>
              </a:defRPr>
            </a:lvl2pPr>
            <a:lvl3pPr marL="1143000" indent="-228600" eaLnBrk="0" hangingPunct="0">
              <a:spcBef>
                <a:spcPct val="20000"/>
              </a:spcBef>
              <a:buFont typeface="Arial" pitchFamily="34" charset="0"/>
              <a:buChar char="•"/>
              <a:defRPr sz="2400">
                <a:solidFill>
                  <a:schemeClr val="tx1"/>
                </a:solidFill>
                <a:latin typeface="Open Sans" pitchFamily="34" charset="0"/>
                <a:cs typeface="Open Sans" pitchFamily="34" charset="0"/>
              </a:defRPr>
            </a:lvl3pPr>
            <a:lvl4pPr marL="1600200" indent="-228600" eaLnBrk="0" hangingPunct="0">
              <a:spcBef>
                <a:spcPct val="20000"/>
              </a:spcBef>
              <a:buFont typeface="Arial" pitchFamily="34" charset="0"/>
              <a:buChar char="–"/>
              <a:defRPr sz="2000">
                <a:solidFill>
                  <a:schemeClr val="tx1"/>
                </a:solidFill>
                <a:latin typeface="Open Sans" pitchFamily="34" charset="0"/>
                <a:cs typeface="Open Sans" pitchFamily="34" charset="0"/>
              </a:defRPr>
            </a:lvl4pPr>
            <a:lvl5pPr marL="2057400" indent="-228600" eaLnBrk="0" hangingPunct="0">
              <a:spcBef>
                <a:spcPct val="20000"/>
              </a:spcBef>
              <a:buFont typeface="Arial" pitchFamily="34" charset="0"/>
              <a:buChar char="»"/>
              <a:defRPr sz="2000">
                <a:solidFill>
                  <a:schemeClr val="tx1"/>
                </a:solidFill>
                <a:latin typeface="Open Sans" pitchFamily="34" charset="0"/>
                <a:cs typeface="Open Sans"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9pPr>
          </a:lstStyle>
          <a:p>
            <a:pPr algn="just" eaLnBrk="1" hangingPunct="1">
              <a:buNone/>
            </a:pPr>
            <a:r>
              <a:rPr lang="en-US" altLang="en-US" sz="1600" b="1" dirty="0">
                <a:solidFill>
                  <a:srgbClr val="254F77"/>
                </a:solidFill>
                <a:latin typeface="Open Sans Light" pitchFamily="34" charset="0"/>
                <a:cs typeface="Open Sans Light" pitchFamily="34" charset="0"/>
              </a:rPr>
              <a:t>Mahesh Kumar Sha</a:t>
            </a:r>
            <a:r>
              <a:rPr lang="en-US" altLang="en-US" sz="1600" dirty="0">
                <a:solidFill>
                  <a:srgbClr val="254F77"/>
                </a:solidFill>
                <a:latin typeface="Open Sans Light" pitchFamily="34" charset="0"/>
                <a:cs typeface="Open Sans Light" pitchFamily="34" charset="0"/>
              </a:rPr>
              <a:t>*, Justus </a:t>
            </a:r>
            <a:r>
              <a:rPr lang="en-US" altLang="en-US" sz="1600" dirty="0" err="1">
                <a:solidFill>
                  <a:srgbClr val="254F77"/>
                </a:solidFill>
                <a:latin typeface="Open Sans Light" pitchFamily="34" charset="0"/>
                <a:cs typeface="Open Sans Light" pitchFamily="34" charset="0"/>
              </a:rPr>
              <a:t>Notholt</a:t>
            </a:r>
            <a:r>
              <a:rPr lang="en-US" altLang="en-US" sz="1600" dirty="0">
                <a:solidFill>
                  <a:srgbClr val="254F77"/>
                </a:solidFill>
                <a:latin typeface="Open Sans Light" pitchFamily="34" charset="0"/>
                <a:cs typeface="Open Sans Light" pitchFamily="34" charset="0"/>
              </a:rPr>
              <a:t>, Martine De Mazière, Filip Desmet, Nicolas Kumps, Bavo </a:t>
            </a:r>
            <a:r>
              <a:rPr lang="en-US" altLang="en-US" sz="1600" dirty="0" err="1">
                <a:solidFill>
                  <a:srgbClr val="254F77"/>
                </a:solidFill>
                <a:latin typeface="Open Sans Light" pitchFamily="34" charset="0"/>
                <a:cs typeface="Open Sans Light" pitchFamily="34" charset="0"/>
              </a:rPr>
              <a:t>Langerock</a:t>
            </a:r>
            <a:r>
              <a:rPr lang="en-US" altLang="en-US" sz="1600" dirty="0">
                <a:solidFill>
                  <a:srgbClr val="254F77"/>
                </a:solidFill>
                <a:latin typeface="Open Sans Light" pitchFamily="34" charset="0"/>
                <a:cs typeface="Open Sans Light" pitchFamily="34" charset="0"/>
              </a:rPr>
              <a:t>, Corinne Vigouroux, Christof Petri, Jamal </a:t>
            </a:r>
            <a:r>
              <a:rPr lang="en-US" altLang="en-US" sz="1600" dirty="0" err="1">
                <a:solidFill>
                  <a:srgbClr val="254F77"/>
                </a:solidFill>
                <a:latin typeface="Open Sans Light" pitchFamily="34" charset="0"/>
                <a:cs typeface="Open Sans Light" pitchFamily="34" charset="0"/>
              </a:rPr>
              <a:t>Makkor</a:t>
            </a:r>
            <a:r>
              <a:rPr lang="en-US" altLang="en-US" sz="1600" dirty="0">
                <a:solidFill>
                  <a:srgbClr val="254F77"/>
                </a:solidFill>
                <a:latin typeface="Open Sans Light" pitchFamily="34" charset="0"/>
                <a:cs typeface="Open Sans Light" pitchFamily="34" charset="0"/>
              </a:rPr>
              <a:t>, Winfried Markert, Huilin Chen, Steven van Heuven, David W. T. Griffith, Nicholas Jones, </a:t>
            </a:r>
            <a:r>
              <a:rPr lang="en-US" altLang="en-US" sz="1600" b="1" dirty="0">
                <a:solidFill>
                  <a:srgbClr val="254F77"/>
                </a:solidFill>
                <a:latin typeface="Open Sans Light" pitchFamily="34" charset="0"/>
                <a:cs typeface="Open Sans Light" pitchFamily="34" charset="0"/>
              </a:rPr>
              <a:t>Frank Hase</a:t>
            </a:r>
            <a:r>
              <a:rPr lang="en-US" altLang="en-US" sz="1600" dirty="0">
                <a:solidFill>
                  <a:srgbClr val="254F77"/>
                </a:solidFill>
                <a:latin typeface="Open Sans Light" pitchFamily="34" charset="0"/>
                <a:cs typeface="Open Sans Light" pitchFamily="34" charset="0"/>
              </a:rPr>
              <a:t>, Benedikt Herkommer, Darko </a:t>
            </a:r>
            <a:r>
              <a:rPr lang="en-US" altLang="en-US" sz="1600" dirty="0" err="1">
                <a:solidFill>
                  <a:srgbClr val="254F77"/>
                </a:solidFill>
                <a:latin typeface="Open Sans Light" pitchFamily="34" charset="0"/>
                <a:cs typeface="Open Sans Light" pitchFamily="34" charset="0"/>
              </a:rPr>
              <a:t>Dubravica</a:t>
            </a:r>
            <a:r>
              <a:rPr lang="en-US" altLang="en-US" sz="1600" dirty="0">
                <a:solidFill>
                  <a:srgbClr val="254F77"/>
                </a:solidFill>
                <a:latin typeface="Open Sans Light" pitchFamily="34" charset="0"/>
                <a:cs typeface="Open Sans Light" pitchFamily="34" charset="0"/>
              </a:rPr>
              <a:t>, Rigel Kivi, Tomi Karppinen, </a:t>
            </a:r>
            <a:r>
              <a:rPr lang="en-US" altLang="en-US" sz="1600" dirty="0" err="1">
                <a:solidFill>
                  <a:srgbClr val="254F77"/>
                </a:solidFill>
                <a:latin typeface="Open Sans Light" pitchFamily="34" charset="0"/>
                <a:cs typeface="Open Sans Light" pitchFamily="34" charset="0"/>
              </a:rPr>
              <a:t>Hannakaisa</a:t>
            </a:r>
            <a:r>
              <a:rPr lang="en-US" altLang="en-US" sz="1600" dirty="0">
                <a:solidFill>
                  <a:srgbClr val="254F77"/>
                </a:solidFill>
                <a:latin typeface="Open Sans Light" pitchFamily="34" charset="0"/>
                <a:cs typeface="Open Sans Light" pitchFamily="34" charset="0"/>
              </a:rPr>
              <a:t> Lindqvist, Damien Weidmann, Neil A. </a:t>
            </a:r>
            <a:r>
              <a:rPr lang="en-US" altLang="en-US" sz="1600" dirty="0" err="1">
                <a:solidFill>
                  <a:srgbClr val="254F77"/>
                </a:solidFill>
                <a:latin typeface="Open Sans Light" pitchFamily="34" charset="0"/>
                <a:cs typeface="Open Sans Light" pitchFamily="34" charset="0"/>
              </a:rPr>
              <a:t>Macload</a:t>
            </a:r>
            <a:r>
              <a:rPr lang="en-US" altLang="en-US" sz="1600" dirty="0">
                <a:solidFill>
                  <a:srgbClr val="254F77"/>
                </a:solidFill>
                <a:latin typeface="Open Sans Light" pitchFamily="34" charset="0"/>
                <a:cs typeface="Open Sans Light" pitchFamily="34" charset="0"/>
              </a:rPr>
              <a:t>, Angelika Dehn</a:t>
            </a:r>
          </a:p>
        </p:txBody>
      </p:sp>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71" r="21871"/>
          <a:stretch/>
        </p:blipFill>
        <p:spPr bwMode="auto">
          <a:xfrm rot="21600000">
            <a:off x="10382858" y="318112"/>
            <a:ext cx="1614297" cy="1368151"/>
          </a:xfrm>
          <a:prstGeom prst="ellipse">
            <a:avLst/>
          </a:prstGeom>
          <a:noFill/>
          <a:ln w="28575" algn="in">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9465"/>
          <a:stretch/>
        </p:blipFill>
        <p:spPr bwMode="auto">
          <a:xfrm>
            <a:off x="9105417" y="325303"/>
            <a:ext cx="1476374" cy="1343024"/>
          </a:xfrm>
          <a:prstGeom prst="ellipse">
            <a:avLst/>
          </a:prstGeom>
          <a:noFill/>
          <a:ln w="28575" algn="in">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22" name="Picture 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445369" y="1421160"/>
            <a:ext cx="2471350" cy="1512168"/>
          </a:xfrm>
          <a:prstGeom prst="ellipse">
            <a:avLst/>
          </a:prstGeom>
          <a:noFill/>
          <a:ln w="28575" algn="in">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0524" y="6035790"/>
            <a:ext cx="804862" cy="80671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5074" y="6054822"/>
            <a:ext cx="1590674" cy="787679"/>
          </a:xfrm>
          <a:prstGeom prst="rect">
            <a:avLst/>
          </a:prstGeom>
        </p:spPr>
      </p:pic>
      <p:sp>
        <p:nvSpPr>
          <p:cNvPr id="2" name="Slide Number Placeholder 5">
            <a:extLst>
              <a:ext uri="{FF2B5EF4-FFF2-40B4-BE49-F238E27FC236}">
                <a16:creationId xmlns:a16="http://schemas.microsoft.com/office/drawing/2014/main" id="{37FF3BE7-65A8-F31C-053A-3D739B1D5423}"/>
              </a:ext>
            </a:extLst>
          </p:cNvPr>
          <p:cNvSpPr txBox="1">
            <a:spLocks/>
          </p:cNvSpPr>
          <p:nvPr/>
        </p:nvSpPr>
        <p:spPr bwMode="auto">
          <a:xfrm>
            <a:off x="573445" y="6491626"/>
            <a:ext cx="8289809" cy="3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Open Sans" pitchFamily="34" charset="0"/>
                <a:cs typeface="Open Sans" pitchFamily="34" charset="0"/>
              </a:defRPr>
            </a:lvl1pPr>
            <a:lvl2pPr marL="742950" indent="-285750" eaLnBrk="0" hangingPunct="0">
              <a:spcBef>
                <a:spcPct val="20000"/>
              </a:spcBef>
              <a:buFont typeface="Arial" pitchFamily="34" charset="0"/>
              <a:buChar char="–"/>
              <a:defRPr sz="2800">
                <a:solidFill>
                  <a:schemeClr val="tx1"/>
                </a:solidFill>
                <a:latin typeface="Open Sans" pitchFamily="34" charset="0"/>
                <a:cs typeface="Open Sans" pitchFamily="34" charset="0"/>
              </a:defRPr>
            </a:lvl2pPr>
            <a:lvl3pPr marL="1143000" indent="-228600" eaLnBrk="0" hangingPunct="0">
              <a:spcBef>
                <a:spcPct val="20000"/>
              </a:spcBef>
              <a:buFont typeface="Arial" pitchFamily="34" charset="0"/>
              <a:buChar char="•"/>
              <a:defRPr sz="2400">
                <a:solidFill>
                  <a:schemeClr val="tx1"/>
                </a:solidFill>
                <a:latin typeface="Open Sans" pitchFamily="34" charset="0"/>
                <a:cs typeface="Open Sans" pitchFamily="34" charset="0"/>
              </a:defRPr>
            </a:lvl3pPr>
            <a:lvl4pPr marL="1600200" indent="-228600" eaLnBrk="0" hangingPunct="0">
              <a:spcBef>
                <a:spcPct val="20000"/>
              </a:spcBef>
              <a:buFont typeface="Arial" pitchFamily="34" charset="0"/>
              <a:buChar char="–"/>
              <a:defRPr sz="2000">
                <a:solidFill>
                  <a:schemeClr val="tx1"/>
                </a:solidFill>
                <a:latin typeface="Open Sans" pitchFamily="34" charset="0"/>
                <a:cs typeface="Open Sans" pitchFamily="34" charset="0"/>
              </a:defRPr>
            </a:lvl4pPr>
            <a:lvl5pPr marL="2057400" indent="-228600" eaLnBrk="0" hangingPunct="0">
              <a:spcBef>
                <a:spcPct val="20000"/>
              </a:spcBef>
              <a:buFont typeface="Arial" pitchFamily="34" charset="0"/>
              <a:buChar char="»"/>
              <a:defRPr sz="2000">
                <a:solidFill>
                  <a:schemeClr val="tx1"/>
                </a:solidFill>
                <a:latin typeface="Open Sans" pitchFamily="34" charset="0"/>
                <a:cs typeface="Open Sans"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Open Sans" pitchFamily="34" charset="0"/>
                <a:cs typeface="Open Sans" pitchFamily="34" charset="0"/>
              </a:defRPr>
            </a:lvl9pPr>
          </a:lstStyle>
          <a:p>
            <a:pPr algn="just" eaLnBrk="1" hangingPunct="1">
              <a:buNone/>
            </a:pPr>
            <a:r>
              <a:rPr lang="en-US" altLang="en-US" sz="1600" dirty="0">
                <a:solidFill>
                  <a:srgbClr val="254F77"/>
                </a:solidFill>
                <a:latin typeface="Open Sans Light" pitchFamily="34" charset="0"/>
                <a:cs typeface="Open Sans Light" pitchFamily="34" charset="0"/>
              </a:rPr>
              <a:t>*Royal Belgian Institute for Space Aeronomy (BIRA-IASB); </a:t>
            </a:r>
            <a:r>
              <a:rPr lang="en-US" altLang="en-US" sz="1600" dirty="0">
                <a:solidFill>
                  <a:srgbClr val="254F77"/>
                </a:solidFill>
                <a:latin typeface="Open Sans Light" pitchFamily="34" charset="0"/>
                <a:cs typeface="Open Sans Light" pitchFamily="34" charset="0"/>
                <a:hlinkClick r:id="rId10"/>
              </a:rPr>
              <a:t>mahesh.sha@aeronomie.be</a:t>
            </a:r>
            <a:endParaRPr lang="en-US" altLang="en-US" sz="1600" dirty="0">
              <a:solidFill>
                <a:srgbClr val="254F77"/>
              </a:solidFill>
              <a:latin typeface="Open Sans Light" pitchFamily="34" charset="0"/>
              <a:cs typeface="Open Sans Light" pitchFamily="34" charset="0"/>
            </a:endParaRPr>
          </a:p>
        </p:txBody>
      </p:sp>
      <p:pic>
        <p:nvPicPr>
          <p:cNvPr id="4" name="Picture 3">
            <a:extLst>
              <a:ext uri="{FF2B5EF4-FFF2-40B4-BE49-F238E27FC236}">
                <a16:creationId xmlns:a16="http://schemas.microsoft.com/office/drawing/2014/main" id="{5C2AB5EE-943E-EDE6-0BBA-41E444DFEF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354" y="113498"/>
            <a:ext cx="2243894" cy="636977"/>
          </a:xfrm>
          <a:prstGeom prst="rect">
            <a:avLst/>
          </a:prstGeom>
        </p:spPr>
      </p:pic>
    </p:spTree>
    <p:extLst>
      <p:ext uri="{BB962C8B-B14F-4D97-AF65-F5344CB8AC3E}">
        <p14:creationId xmlns:p14="http://schemas.microsoft.com/office/powerpoint/2010/main" val="1735077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9330"/>
            <a:ext cx="11856640" cy="466812"/>
          </a:xfrm>
        </p:spPr>
        <p:txBody>
          <a:bodyPr/>
          <a:lstStyle/>
          <a:p>
            <a:r>
              <a:rPr lang="en-US" dirty="0">
                <a:latin typeface="+mj-lt"/>
              </a:rPr>
              <a:t>Satellite data product – challenges – CO</a:t>
            </a:r>
            <a:r>
              <a:rPr lang="en-US" baseline="-25000" dirty="0">
                <a:latin typeface="+mj-lt"/>
              </a:rPr>
              <a:t>2</a:t>
            </a:r>
            <a:r>
              <a:rPr lang="en-US" dirty="0">
                <a:latin typeface="+mj-lt"/>
              </a:rPr>
              <a:t> from GOSAT &amp; OCO-2</a:t>
            </a:r>
          </a:p>
        </p:txBody>
      </p:sp>
      <p:pic>
        <p:nvPicPr>
          <p:cNvPr id="3" name="Picture 2"/>
          <p:cNvPicPr>
            <a:picLocks noChangeAspect="1"/>
          </p:cNvPicPr>
          <p:nvPr/>
        </p:nvPicPr>
        <p:blipFill>
          <a:blip r:embed="rId3"/>
          <a:stretch>
            <a:fillRect/>
          </a:stretch>
        </p:blipFill>
        <p:spPr>
          <a:xfrm>
            <a:off x="6282619" y="701655"/>
            <a:ext cx="5909381" cy="3992051"/>
          </a:xfrm>
          <a:prstGeom prst="rect">
            <a:avLst/>
          </a:prstGeom>
        </p:spPr>
      </p:pic>
      <p:pic>
        <p:nvPicPr>
          <p:cNvPr id="5" name="Picture 4"/>
          <p:cNvPicPr>
            <a:picLocks noChangeAspect="1"/>
          </p:cNvPicPr>
          <p:nvPr/>
        </p:nvPicPr>
        <p:blipFill>
          <a:blip r:embed="rId4"/>
          <a:stretch>
            <a:fillRect/>
          </a:stretch>
        </p:blipFill>
        <p:spPr>
          <a:xfrm>
            <a:off x="0" y="854062"/>
            <a:ext cx="6276622" cy="4193433"/>
          </a:xfrm>
          <a:prstGeom prst="rect">
            <a:avLst/>
          </a:prstGeom>
        </p:spPr>
      </p:pic>
      <p:sp>
        <p:nvSpPr>
          <p:cNvPr id="6" name="TextBox 5"/>
          <p:cNvSpPr txBox="1"/>
          <p:nvPr/>
        </p:nvSpPr>
        <p:spPr>
          <a:xfrm>
            <a:off x="0" y="6009613"/>
            <a:ext cx="6660444" cy="369332"/>
          </a:xfrm>
          <a:prstGeom prst="rect">
            <a:avLst/>
          </a:prstGeom>
          <a:noFill/>
        </p:spPr>
        <p:txBody>
          <a:bodyPr wrap="square" rtlCol="0">
            <a:spAutoFit/>
          </a:bodyPr>
          <a:lstStyle/>
          <a:p>
            <a:r>
              <a:rPr lang="en-US" sz="1600" dirty="0">
                <a:latin typeface="Garamond" panose="02020404030301010803" pitchFamily="18" charset="0"/>
              </a:rPr>
              <a:t>Taylor et al., ESSD 2022; </a:t>
            </a:r>
            <a:r>
              <a:rPr lang="en-US" dirty="0">
                <a:hlinkClick r:id="rId5"/>
              </a:rPr>
              <a:t>https://doi.org/10.5194/essd-14-325-2022</a:t>
            </a:r>
            <a:r>
              <a:rPr lang="en-US" dirty="0"/>
              <a:t> </a:t>
            </a:r>
            <a:endParaRPr lang="en-US" sz="1600" dirty="0">
              <a:latin typeface="Garamond" panose="02020404030301010803" pitchFamily="18" charset="0"/>
            </a:endParaRPr>
          </a:p>
        </p:txBody>
      </p:sp>
    </p:spTree>
    <p:extLst>
      <p:ext uri="{BB962C8B-B14F-4D97-AF65-F5344CB8AC3E}">
        <p14:creationId xmlns:p14="http://schemas.microsoft.com/office/powerpoint/2010/main" val="78188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ruker 120HR/125HR…"/>
          <p:cNvSpPr txBox="1">
            <a:spLocks/>
          </p:cNvSpPr>
          <p:nvPr/>
        </p:nvSpPr>
        <p:spPr>
          <a:xfrm>
            <a:off x="105405" y="605294"/>
            <a:ext cx="3865317" cy="5869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2000"/>
            </a:pPr>
            <a:r>
              <a:rPr lang="en-US" sz="1600" dirty="0"/>
              <a:t>Bruker IFS 120HR/125HR</a:t>
            </a:r>
          </a:p>
          <a:p>
            <a:pPr>
              <a:defRPr sz="2000"/>
            </a:pPr>
            <a:r>
              <a:rPr lang="en-US" sz="1600" dirty="0"/>
              <a:t>Resolution 0.0036cm</a:t>
            </a:r>
            <a:r>
              <a:rPr lang="en-US" sz="1600" baseline="30000" dirty="0"/>
              <a:t>-1</a:t>
            </a:r>
          </a:p>
          <a:p>
            <a:pPr>
              <a:defRPr sz="2000"/>
            </a:pPr>
            <a:r>
              <a:rPr lang="en-US" sz="1600" dirty="0"/>
              <a:t>Spectral range: SWIR, MIR and TIR</a:t>
            </a:r>
          </a:p>
          <a:p>
            <a:pPr>
              <a:defRPr sz="2000"/>
            </a:pPr>
            <a:r>
              <a:rPr lang="en-US" sz="1600" dirty="0"/>
              <a:t>Profile retrievals (DOF 1 to 5 depending on the species, independent atmospheric altitude layers)</a:t>
            </a:r>
          </a:p>
          <a:p>
            <a:pPr>
              <a:defRPr sz="2000"/>
            </a:pPr>
            <a:r>
              <a:rPr lang="en-US" sz="1600" dirty="0">
                <a:hlinkClick r:id="rId3"/>
              </a:rPr>
              <a:t>https://www2.acom.ucar.edu/irwg</a:t>
            </a:r>
            <a:r>
              <a:rPr lang="en-US" sz="1600" dirty="0"/>
              <a:t>  </a:t>
            </a:r>
          </a:p>
        </p:txBody>
      </p:sp>
      <p:sp>
        <p:nvSpPr>
          <p:cNvPr id="29" name="Bruker 125HR…"/>
          <p:cNvSpPr txBox="1"/>
          <p:nvPr/>
        </p:nvSpPr>
        <p:spPr>
          <a:xfrm>
            <a:off x="4104633" y="596659"/>
            <a:ext cx="3865317"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2000"/>
            </a:pPr>
            <a:r>
              <a:rPr sz="1600" dirty="0"/>
              <a:t>Bruker </a:t>
            </a:r>
            <a:r>
              <a:rPr lang="en-US" sz="1600" dirty="0"/>
              <a:t>IFS </a:t>
            </a:r>
            <a:r>
              <a:rPr sz="1600" dirty="0"/>
              <a:t>125HR </a:t>
            </a:r>
          </a:p>
          <a:p>
            <a:pPr marL="228600" indent="-228600">
              <a:lnSpc>
                <a:spcPct val="90000"/>
              </a:lnSpc>
              <a:spcBef>
                <a:spcPts val="1000"/>
              </a:spcBef>
              <a:buSzPct val="100000"/>
              <a:buFont typeface="Arial" panose="020B0604020202020204" pitchFamily="34" charset="0"/>
              <a:buChar char="•"/>
              <a:defRPr sz="2000"/>
            </a:pPr>
            <a:r>
              <a:rPr sz="1600" dirty="0"/>
              <a:t>Resolution 0.02cm</a:t>
            </a:r>
            <a:r>
              <a:rPr sz="1600" baseline="30000" dirty="0"/>
              <a:t>-1</a:t>
            </a:r>
          </a:p>
          <a:p>
            <a:pPr marL="228600" indent="-228600">
              <a:lnSpc>
                <a:spcPct val="90000"/>
              </a:lnSpc>
              <a:spcBef>
                <a:spcPts val="1000"/>
              </a:spcBef>
              <a:buSzPct val="100000"/>
              <a:buFont typeface="Arial"/>
              <a:buChar char="•"/>
              <a:defRPr sz="2000"/>
            </a:pPr>
            <a:r>
              <a:rPr lang="en-US" sz="1600" dirty="0"/>
              <a:t>Spectral range: SWIR</a:t>
            </a:r>
          </a:p>
          <a:p>
            <a:pPr marL="228600" indent="-228600">
              <a:lnSpc>
                <a:spcPct val="90000"/>
              </a:lnSpc>
              <a:spcBef>
                <a:spcPts val="1000"/>
              </a:spcBef>
              <a:buSzPct val="100000"/>
              <a:buFont typeface="Arial"/>
              <a:buChar char="•"/>
              <a:defRPr sz="2000"/>
            </a:pPr>
            <a:r>
              <a:rPr lang="en-US" sz="1600" dirty="0"/>
              <a:t>Profile scaling </a:t>
            </a:r>
            <a:r>
              <a:rPr sz="1600" dirty="0"/>
              <a:t>retrievals</a:t>
            </a:r>
            <a:endParaRPr lang="en-US" sz="1600" dirty="0"/>
          </a:p>
          <a:p>
            <a:pPr marL="228600" indent="-228600">
              <a:lnSpc>
                <a:spcPct val="90000"/>
              </a:lnSpc>
              <a:spcBef>
                <a:spcPts val="1000"/>
              </a:spcBef>
              <a:buSzPct val="100000"/>
              <a:buFont typeface="Arial"/>
              <a:buChar char="•"/>
              <a:defRPr sz="2000"/>
            </a:pPr>
            <a:endParaRPr lang="en-US" sz="1600" u="sng" dirty="0">
              <a:solidFill>
                <a:srgbClr val="0563C1"/>
              </a:solidFill>
              <a:uFill>
                <a:solidFill>
                  <a:srgbClr val="0563C1"/>
                </a:solidFill>
              </a:uFill>
              <a:hlinkClick r:id="rId4" action="ppaction://hlinkfile"/>
            </a:endParaRPr>
          </a:p>
          <a:p>
            <a:pPr marL="228600" indent="-228600">
              <a:lnSpc>
                <a:spcPct val="90000"/>
              </a:lnSpc>
              <a:spcBef>
                <a:spcPts val="1000"/>
              </a:spcBef>
              <a:buSzPct val="100000"/>
              <a:buFont typeface="Arial"/>
              <a:buChar char="•"/>
              <a:defRPr sz="2000"/>
            </a:pPr>
            <a:r>
              <a:rPr lang="en-US" sz="1600" u="sng" dirty="0">
                <a:solidFill>
                  <a:srgbClr val="0563C1"/>
                </a:solidFill>
                <a:uFill>
                  <a:solidFill>
                    <a:srgbClr val="0563C1"/>
                  </a:solidFill>
                </a:uFill>
                <a:hlinkClick r:id="rId4" action="ppaction://hlinkfile"/>
              </a:rPr>
              <a:t>tccon.org</a:t>
            </a:r>
            <a:r>
              <a:rPr sz="1600" dirty="0"/>
              <a:t> </a:t>
            </a:r>
          </a:p>
        </p:txBody>
      </p:sp>
      <p:sp>
        <p:nvSpPr>
          <p:cNvPr id="31" name="NDACC IRWG"/>
          <p:cNvSpPr txBox="1"/>
          <p:nvPr/>
        </p:nvSpPr>
        <p:spPr>
          <a:xfrm>
            <a:off x="341058" y="3104"/>
            <a:ext cx="17518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NDACC IRWG</a:t>
            </a:r>
          </a:p>
        </p:txBody>
      </p:sp>
      <p:sp>
        <p:nvSpPr>
          <p:cNvPr id="33" name="TCCON"/>
          <p:cNvSpPr txBox="1"/>
          <p:nvPr/>
        </p:nvSpPr>
        <p:spPr>
          <a:xfrm>
            <a:off x="4332472" y="3104"/>
            <a:ext cx="967345"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TCCON</a:t>
            </a:r>
          </a:p>
        </p:txBody>
      </p:sp>
      <p:grpSp>
        <p:nvGrpSpPr>
          <p:cNvPr id="35" name="Group 34"/>
          <p:cNvGrpSpPr/>
          <p:nvPr/>
        </p:nvGrpSpPr>
        <p:grpSpPr>
          <a:xfrm>
            <a:off x="2654838" y="2469362"/>
            <a:ext cx="3469958" cy="3665000"/>
            <a:chOff x="4499992" y="1537745"/>
            <a:chExt cx="4531846" cy="4946655"/>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3674606"/>
              <a:ext cx="4531846" cy="2809794"/>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r="2911"/>
            <a:stretch/>
          </p:blipFill>
          <p:spPr>
            <a:xfrm>
              <a:off x="6133011" y="1813046"/>
              <a:ext cx="2887006" cy="1843649"/>
            </a:xfrm>
            <a:prstGeom prst="rect">
              <a:avLst/>
            </a:prstGeom>
          </p:spPr>
        </p:pic>
        <p:sp>
          <p:nvSpPr>
            <p:cNvPr id="38" name="Down Arrow 37"/>
            <p:cNvSpPr/>
            <p:nvPr/>
          </p:nvSpPr>
          <p:spPr>
            <a:xfrm rot="1500000">
              <a:off x="8127659" y="1537745"/>
              <a:ext cx="87516" cy="1511523"/>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Down Arrow 38"/>
            <p:cNvSpPr/>
            <p:nvPr/>
          </p:nvSpPr>
          <p:spPr>
            <a:xfrm>
              <a:off x="8123717" y="3212871"/>
              <a:ext cx="70205" cy="39431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Right Arrow 39"/>
            <p:cNvSpPr/>
            <p:nvPr/>
          </p:nvSpPr>
          <p:spPr>
            <a:xfrm>
              <a:off x="7913102" y="3015715"/>
              <a:ext cx="210614" cy="657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Down Arrow 40"/>
            <p:cNvSpPr/>
            <p:nvPr/>
          </p:nvSpPr>
          <p:spPr>
            <a:xfrm>
              <a:off x="8079479" y="4362493"/>
              <a:ext cx="88476" cy="197155"/>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 name="Right Arrow 41"/>
            <p:cNvSpPr/>
            <p:nvPr/>
          </p:nvSpPr>
          <p:spPr>
            <a:xfrm flipH="1">
              <a:off x="7755381" y="4625367"/>
              <a:ext cx="210614" cy="657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4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1984" y="2146814"/>
            <a:ext cx="347879" cy="33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315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ruker 120HR/125HR…"/>
          <p:cNvSpPr txBox="1">
            <a:spLocks/>
          </p:cNvSpPr>
          <p:nvPr/>
        </p:nvSpPr>
        <p:spPr>
          <a:xfrm>
            <a:off x="105405" y="605294"/>
            <a:ext cx="3865317" cy="5869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1600"/>
            </a:pPr>
            <a:r>
              <a:rPr lang="en-US" sz="1500" dirty="0"/>
              <a:t>Bruker IFS 120HR/125HR</a:t>
            </a:r>
          </a:p>
          <a:p>
            <a:pPr>
              <a:defRPr sz="1600"/>
            </a:pPr>
            <a:r>
              <a:rPr lang="en-US" sz="1500" dirty="0"/>
              <a:t>Resolution 0.0036cm</a:t>
            </a:r>
            <a:r>
              <a:rPr lang="en-US" sz="1500" baseline="30000" dirty="0"/>
              <a:t>-1</a:t>
            </a:r>
          </a:p>
          <a:p>
            <a:pPr>
              <a:defRPr sz="1600"/>
            </a:pPr>
            <a:r>
              <a:rPr lang="en-US" sz="1500" dirty="0"/>
              <a:t>Spectral range: SWIR, MIR and thermal IR</a:t>
            </a:r>
          </a:p>
          <a:p>
            <a:pPr>
              <a:defRPr sz="1600"/>
            </a:pPr>
            <a:r>
              <a:rPr lang="en-US" sz="1500" dirty="0"/>
              <a:t>Profile retrievals (DOF 1 to 5 depending on the species, independent atmospheric altitude layers)</a:t>
            </a:r>
          </a:p>
          <a:p>
            <a:pPr>
              <a:defRPr sz="1600"/>
            </a:pPr>
            <a:r>
              <a:rPr lang="en-US" sz="1500" dirty="0"/>
              <a:t>Targets: O3, CH4, N2O,</a:t>
            </a:r>
            <a:br>
              <a:rPr lang="en-US" sz="1500" dirty="0"/>
            </a:br>
            <a:r>
              <a:rPr lang="en-US" sz="1500" dirty="0"/>
              <a:t>(CO2, HCHO, SF6, CFCs, HCFCs, H2O, HDO not official)</a:t>
            </a:r>
            <a:br>
              <a:rPr lang="en-US" sz="1500" dirty="0"/>
            </a:br>
            <a:r>
              <a:rPr lang="en-US" sz="1500" dirty="0"/>
              <a:t>CO, HNO3, </a:t>
            </a:r>
            <a:r>
              <a:rPr lang="en-US" sz="1500" dirty="0" err="1"/>
              <a:t>HCl</a:t>
            </a:r>
            <a:r>
              <a:rPr lang="en-US" sz="1500" dirty="0"/>
              <a:t>, HF, HCN, C2H6, CLONO2</a:t>
            </a:r>
            <a:br>
              <a:rPr lang="en-US" sz="1500" dirty="0"/>
            </a:br>
            <a:r>
              <a:rPr lang="en-US" sz="1500" dirty="0"/>
              <a:t>(C2H2, PAN, OCS, CH3OH, NH3, HCOOH, NO2 not official)</a:t>
            </a:r>
          </a:p>
          <a:p>
            <a:pPr>
              <a:defRPr sz="1600"/>
            </a:pPr>
            <a:r>
              <a:rPr lang="en-US" sz="1500" dirty="0"/>
              <a:t>Retrieval software: SFIT or PROFFIT</a:t>
            </a:r>
          </a:p>
          <a:p>
            <a:pPr>
              <a:defRPr sz="1600"/>
            </a:pPr>
            <a:r>
              <a:rPr lang="en-US" sz="1500" dirty="0"/>
              <a:t>Measurements every ±10’</a:t>
            </a:r>
          </a:p>
          <a:p>
            <a:pPr>
              <a:defRPr sz="1600"/>
            </a:pPr>
            <a:r>
              <a:rPr lang="en-US" sz="1500" dirty="0"/>
              <a:t>~ 26 stations worldwide</a:t>
            </a:r>
          </a:p>
          <a:p>
            <a:pPr>
              <a:defRPr sz="1600"/>
            </a:pPr>
            <a:r>
              <a:rPr lang="en-US" sz="1500" dirty="0"/>
              <a:t>Measurement protocol, no central processing, QA/QC for selected targets in CAMS operational validation</a:t>
            </a:r>
          </a:p>
        </p:txBody>
      </p:sp>
      <p:sp>
        <p:nvSpPr>
          <p:cNvPr id="10" name="Bruker 125HR…"/>
          <p:cNvSpPr txBox="1"/>
          <p:nvPr/>
        </p:nvSpPr>
        <p:spPr>
          <a:xfrm>
            <a:off x="4104633" y="596659"/>
            <a:ext cx="3948504"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1600"/>
            </a:pPr>
            <a:r>
              <a:rPr sz="1500" dirty="0"/>
              <a:t>Bruker </a:t>
            </a:r>
            <a:r>
              <a:rPr lang="en-US" sz="1500" dirty="0"/>
              <a:t>IFS </a:t>
            </a:r>
            <a:r>
              <a:rPr sz="1500" dirty="0"/>
              <a:t>125HR </a:t>
            </a:r>
          </a:p>
          <a:p>
            <a:pPr marL="228600" indent="-228600">
              <a:lnSpc>
                <a:spcPct val="90000"/>
              </a:lnSpc>
              <a:spcBef>
                <a:spcPts val="1000"/>
              </a:spcBef>
              <a:buSzPct val="100000"/>
              <a:buFont typeface="Arial"/>
              <a:buChar char="•"/>
              <a:defRPr sz="1600"/>
            </a:pPr>
            <a:r>
              <a:rPr sz="1500" dirty="0"/>
              <a:t>Resolution 0.02cm</a:t>
            </a:r>
            <a:r>
              <a:rPr sz="1500" baseline="30000" dirty="0"/>
              <a:t>-1</a:t>
            </a:r>
          </a:p>
          <a:p>
            <a:pPr marL="228600" indent="-228600">
              <a:lnSpc>
                <a:spcPct val="90000"/>
              </a:lnSpc>
              <a:spcBef>
                <a:spcPts val="1000"/>
              </a:spcBef>
              <a:buSzPct val="100000"/>
              <a:buFont typeface="Arial"/>
              <a:buChar char="•"/>
              <a:defRPr sz="1600"/>
            </a:pPr>
            <a:r>
              <a:rPr lang="en-US" sz="1500" dirty="0"/>
              <a:t>Spectral range: SWIR</a:t>
            </a:r>
          </a:p>
          <a:p>
            <a:pPr marL="228600" indent="-228600">
              <a:lnSpc>
                <a:spcPct val="90000"/>
              </a:lnSpc>
              <a:spcBef>
                <a:spcPts val="1000"/>
              </a:spcBef>
              <a:buSzPct val="100000"/>
              <a:buFont typeface="Arial"/>
              <a:buChar char="•"/>
              <a:defRPr sz="1600"/>
            </a:pPr>
            <a:r>
              <a:rPr lang="en-US" sz="1500" dirty="0">
                <a:solidFill>
                  <a:schemeClr val="tx1"/>
                </a:solidFill>
              </a:rPr>
              <a:t>Profile scaling</a:t>
            </a:r>
            <a:r>
              <a:rPr sz="1500" dirty="0">
                <a:solidFill>
                  <a:schemeClr val="accent4"/>
                </a:solidFill>
              </a:rPr>
              <a:t> </a:t>
            </a:r>
            <a:r>
              <a:rPr sz="1500" dirty="0"/>
              <a:t>retrievals </a:t>
            </a:r>
            <a:br>
              <a:rPr sz="1500" dirty="0"/>
            </a:br>
            <a:r>
              <a:rPr sz="1500" dirty="0"/>
              <a:t>(profile retrievals are in development)</a:t>
            </a:r>
            <a:br>
              <a:rPr sz="1500" dirty="0"/>
            </a:br>
            <a:endParaRPr lang="en-US" sz="1500" dirty="0"/>
          </a:p>
          <a:p>
            <a:pPr marL="228600" indent="-228600">
              <a:lnSpc>
                <a:spcPct val="90000"/>
              </a:lnSpc>
              <a:spcBef>
                <a:spcPts val="1000"/>
              </a:spcBef>
              <a:buSzPct val="100000"/>
              <a:buFont typeface="Arial"/>
              <a:buChar char="•"/>
              <a:defRPr sz="1600"/>
            </a:pPr>
            <a:r>
              <a:rPr sz="1500" dirty="0"/>
              <a:t>Targets: CO2, CH4, N2O, H</a:t>
            </a:r>
            <a:r>
              <a:rPr lang="en-US" sz="1500" dirty="0"/>
              <a:t>2</a:t>
            </a:r>
            <a:r>
              <a:rPr sz="1500" dirty="0"/>
              <a:t>O, H</a:t>
            </a:r>
            <a:r>
              <a:rPr lang="en-US" sz="1500" dirty="0"/>
              <a:t>DO, CO, HF</a:t>
            </a:r>
            <a:br>
              <a:rPr sz="1500" dirty="0"/>
            </a:br>
            <a:endParaRPr lang="en-US" sz="1500" dirty="0"/>
          </a:p>
          <a:p>
            <a:pPr>
              <a:lnSpc>
                <a:spcPct val="90000"/>
              </a:lnSpc>
              <a:spcBef>
                <a:spcPts val="1000"/>
              </a:spcBef>
              <a:buSzPct val="100000"/>
              <a:defRPr sz="1600"/>
            </a:pPr>
            <a:br>
              <a:rPr sz="1500" dirty="0"/>
            </a:br>
            <a:br>
              <a:rPr lang="en-US" sz="1500" dirty="0"/>
            </a:br>
            <a:endParaRPr sz="1500" dirty="0"/>
          </a:p>
          <a:p>
            <a:pPr marL="228600" indent="-228600">
              <a:lnSpc>
                <a:spcPct val="90000"/>
              </a:lnSpc>
              <a:spcBef>
                <a:spcPts val="1000"/>
              </a:spcBef>
              <a:buSzPct val="100000"/>
              <a:buFont typeface="Arial"/>
              <a:buChar char="•"/>
              <a:defRPr sz="1600"/>
            </a:pPr>
            <a:r>
              <a:rPr sz="1500" dirty="0"/>
              <a:t>Retrieval software GGG</a:t>
            </a:r>
          </a:p>
          <a:p>
            <a:pPr marL="228600" indent="-228600">
              <a:lnSpc>
                <a:spcPct val="90000"/>
              </a:lnSpc>
              <a:spcBef>
                <a:spcPts val="1000"/>
              </a:spcBef>
              <a:buSzPct val="100000"/>
              <a:buFont typeface="Arial"/>
              <a:buChar char="•"/>
              <a:defRPr sz="1600"/>
            </a:pPr>
            <a:r>
              <a:rPr sz="1500" dirty="0"/>
              <a:t>Measurements every </a:t>
            </a:r>
            <a:r>
              <a:rPr lang="en-US" sz="1500" dirty="0"/>
              <a:t>~ 3</a:t>
            </a:r>
            <a:r>
              <a:rPr sz="1500" dirty="0"/>
              <a:t>’</a:t>
            </a:r>
          </a:p>
          <a:p>
            <a:pPr marL="228600" indent="-228600">
              <a:lnSpc>
                <a:spcPct val="90000"/>
              </a:lnSpc>
              <a:spcBef>
                <a:spcPts val="1000"/>
              </a:spcBef>
              <a:buSzPct val="100000"/>
              <a:buFont typeface="Arial"/>
              <a:buChar char="•"/>
              <a:defRPr sz="1600"/>
            </a:pPr>
            <a:r>
              <a:rPr lang="en-GB" sz="1500" dirty="0"/>
              <a:t>~ 30</a:t>
            </a:r>
            <a:r>
              <a:rPr sz="1500" dirty="0"/>
              <a:t> stations worldwide</a:t>
            </a:r>
          </a:p>
          <a:p>
            <a:pPr marL="228600" indent="-228600">
              <a:lnSpc>
                <a:spcPct val="90000"/>
              </a:lnSpc>
              <a:spcBef>
                <a:spcPts val="1000"/>
              </a:spcBef>
              <a:buSzPct val="100000"/>
              <a:buFont typeface="Arial"/>
              <a:buChar char="•"/>
              <a:defRPr sz="1600"/>
            </a:pPr>
            <a:r>
              <a:rPr sz="1500" dirty="0"/>
              <a:t>central QA/QC</a:t>
            </a:r>
            <a:endParaRPr lang="en-US" sz="1500" dirty="0"/>
          </a:p>
        </p:txBody>
      </p:sp>
      <p:sp>
        <p:nvSpPr>
          <p:cNvPr id="12" name="NDACC IRWG"/>
          <p:cNvSpPr txBox="1"/>
          <p:nvPr/>
        </p:nvSpPr>
        <p:spPr>
          <a:xfrm>
            <a:off x="341058" y="3104"/>
            <a:ext cx="17518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NDACC IRWG</a:t>
            </a:r>
          </a:p>
        </p:txBody>
      </p:sp>
      <p:sp>
        <p:nvSpPr>
          <p:cNvPr id="15" name="TCCON"/>
          <p:cNvSpPr txBox="1"/>
          <p:nvPr/>
        </p:nvSpPr>
        <p:spPr>
          <a:xfrm>
            <a:off x="4332472" y="3104"/>
            <a:ext cx="967345"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TCCON</a:t>
            </a:r>
          </a:p>
        </p:txBody>
      </p:sp>
    </p:spTree>
    <p:extLst>
      <p:ext uri="{BB962C8B-B14F-4D97-AF65-F5344CB8AC3E}">
        <p14:creationId xmlns:p14="http://schemas.microsoft.com/office/powerpoint/2010/main" val="4166507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87258-DA5E-DEF6-CDCC-FD6354E09E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2110AC-5400-40BC-1B7D-A051601A5C81}"/>
              </a:ext>
            </a:extLst>
          </p:cNvPr>
          <p:cNvSpPr>
            <a:spLocks noGrp="1"/>
          </p:cNvSpPr>
          <p:nvPr>
            <p:ph type="title"/>
          </p:nvPr>
        </p:nvSpPr>
        <p:spPr>
          <a:xfrm>
            <a:off x="651641" y="-9330"/>
            <a:ext cx="11204999" cy="466812"/>
          </a:xfrm>
        </p:spPr>
        <p:txBody>
          <a:bodyPr/>
          <a:lstStyle/>
          <a:p>
            <a:r>
              <a:rPr lang="en-US" dirty="0">
                <a:latin typeface="+mj-lt"/>
              </a:rPr>
              <a:t>What are FRM and what is FRM4GHG (</a:t>
            </a:r>
            <a:r>
              <a:rPr lang="en-US" dirty="0">
                <a:latin typeface="+mj-lt"/>
                <a:hlinkClick r:id="rId3">
                  <a:extLst>
                    <a:ext uri="{A12FA001-AC4F-418D-AE19-62706E023703}">
                      <ahyp:hlinkClr xmlns:ahyp="http://schemas.microsoft.com/office/drawing/2018/hyperlinkcolor" val="tx"/>
                    </a:ext>
                  </a:extLst>
                </a:hlinkClick>
              </a:rPr>
              <a:t>https://frm4ghg.aeronomie.be/</a:t>
            </a:r>
            <a:r>
              <a:rPr lang="en-US" dirty="0">
                <a:latin typeface="+mj-lt"/>
              </a:rPr>
              <a:t>)</a:t>
            </a:r>
          </a:p>
        </p:txBody>
      </p:sp>
      <p:sp>
        <p:nvSpPr>
          <p:cNvPr id="9" name="TextBox 8">
            <a:extLst>
              <a:ext uri="{FF2B5EF4-FFF2-40B4-BE49-F238E27FC236}">
                <a16:creationId xmlns:a16="http://schemas.microsoft.com/office/drawing/2014/main" id="{9FDD82B8-27A4-11C9-727B-D1CBA9C1B94B}"/>
              </a:ext>
            </a:extLst>
          </p:cNvPr>
          <p:cNvSpPr txBox="1"/>
          <p:nvPr/>
        </p:nvSpPr>
        <p:spPr>
          <a:xfrm>
            <a:off x="68315" y="764704"/>
            <a:ext cx="12040266" cy="5324535"/>
          </a:xfrm>
          <a:prstGeom prst="rect">
            <a:avLst/>
          </a:prstGeom>
          <a:noFill/>
        </p:spPr>
        <p:txBody>
          <a:bodyPr wrap="square" rtlCol="0">
            <a:spAutoFit/>
          </a:bodyPr>
          <a:lstStyle/>
          <a:p>
            <a:pPr marL="285750" indent="-285750">
              <a:buFont typeface="Wingdings" panose="05000000000000000000"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Fiducial Reference Measurements (FRM) </a:t>
            </a:r>
            <a:r>
              <a:rPr lang="en-GB" sz="2000" dirty="0">
                <a:latin typeface="Calibri" panose="020F0502020204030204" pitchFamily="34" charset="0"/>
                <a:ea typeface="Calibri" panose="020F0502020204030204" pitchFamily="34" charset="0"/>
                <a:cs typeface="Calibri" panose="020F0502020204030204" pitchFamily="34" charset="0"/>
              </a:rPr>
              <a:t>are a suite of </a:t>
            </a:r>
            <a:r>
              <a:rPr lang="en-GB" sz="2000" b="1" dirty="0">
                <a:latin typeface="Calibri" panose="020F0502020204030204" pitchFamily="34" charset="0"/>
                <a:ea typeface="Calibri" panose="020F0502020204030204" pitchFamily="34" charset="0"/>
                <a:cs typeface="Calibri" panose="020F0502020204030204" pitchFamily="34" charset="0"/>
              </a:rPr>
              <a:t>independent</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b="1" dirty="0">
                <a:latin typeface="Calibri" panose="020F0502020204030204" pitchFamily="34" charset="0"/>
                <a:ea typeface="Calibri" panose="020F0502020204030204" pitchFamily="34" charset="0"/>
                <a:cs typeface="Calibri" panose="020F0502020204030204" pitchFamily="34" charset="0"/>
              </a:rPr>
              <a:t>fully characterized</a:t>
            </a:r>
            <a:r>
              <a:rPr lang="en-GB" sz="2000" dirty="0">
                <a:latin typeface="Calibri" panose="020F0502020204030204" pitchFamily="34" charset="0"/>
                <a:ea typeface="Calibri" panose="020F0502020204030204" pitchFamily="34" charset="0"/>
                <a:cs typeface="Calibri" panose="020F0502020204030204" pitchFamily="34" charset="0"/>
              </a:rPr>
              <a:t>, and </a:t>
            </a:r>
            <a:r>
              <a:rPr lang="en-GB" sz="2000" b="1" dirty="0">
                <a:latin typeface="Calibri" panose="020F0502020204030204" pitchFamily="34" charset="0"/>
                <a:ea typeface="Calibri" panose="020F0502020204030204" pitchFamily="34" charset="0"/>
                <a:cs typeface="Calibri" panose="020F0502020204030204" pitchFamily="34" charset="0"/>
              </a:rPr>
              <a:t>traceable</a:t>
            </a:r>
            <a:r>
              <a:rPr lang="en-GB" sz="2000" dirty="0">
                <a:latin typeface="Calibri" panose="020F0502020204030204" pitchFamily="34" charset="0"/>
                <a:ea typeface="Calibri" panose="020F0502020204030204" pitchFamily="34" charset="0"/>
                <a:cs typeface="Calibri" panose="020F0502020204030204" pitchFamily="34" charset="0"/>
              </a:rPr>
              <a:t> (to a community agreed reference, ideally SI) measurement of a </a:t>
            </a:r>
            <a:r>
              <a:rPr lang="en-GB" sz="2000" b="1" dirty="0">
                <a:latin typeface="Calibri" panose="020F0502020204030204" pitchFamily="34" charset="0"/>
                <a:ea typeface="Calibri" panose="020F0502020204030204" pitchFamily="34" charset="0"/>
                <a:cs typeface="Calibri" panose="020F0502020204030204" pitchFamily="34" charset="0"/>
              </a:rPr>
              <a:t>satellite relevant measurand</a:t>
            </a:r>
            <a:r>
              <a:rPr lang="en-GB" sz="2000" dirty="0">
                <a:latin typeface="Calibri" panose="020F0502020204030204" pitchFamily="34" charset="0"/>
                <a:ea typeface="Calibri" panose="020F0502020204030204" pitchFamily="34" charset="0"/>
                <a:cs typeface="Calibri" panose="020F0502020204030204" pitchFamily="34" charset="0"/>
              </a:rPr>
              <a:t>, tailored specifically to address the </a:t>
            </a:r>
            <a:r>
              <a:rPr lang="en-GB" sz="2000" b="1" dirty="0">
                <a:latin typeface="Calibri" panose="020F0502020204030204" pitchFamily="34" charset="0"/>
                <a:ea typeface="Calibri" panose="020F0502020204030204" pitchFamily="34" charset="0"/>
                <a:cs typeface="Calibri" panose="020F0502020204030204" pitchFamily="34" charset="0"/>
              </a:rPr>
              <a:t>calibration/validation</a:t>
            </a:r>
            <a:r>
              <a:rPr lang="en-GB" sz="2000" dirty="0">
                <a:latin typeface="Calibri" panose="020F0502020204030204" pitchFamily="34" charset="0"/>
                <a:ea typeface="Calibri" panose="020F0502020204030204" pitchFamily="34" charset="0"/>
                <a:cs typeface="Calibri" panose="020F0502020204030204" pitchFamily="34" charset="0"/>
              </a:rPr>
              <a:t> needs of a class of </a:t>
            </a:r>
            <a:r>
              <a:rPr lang="en-GB" sz="2000" b="1" dirty="0">
                <a:latin typeface="Calibri" panose="020F0502020204030204" pitchFamily="34" charset="0"/>
                <a:ea typeface="Calibri" panose="020F0502020204030204" pitchFamily="34" charset="0"/>
                <a:cs typeface="Calibri" panose="020F0502020204030204" pitchFamily="34" charset="0"/>
              </a:rPr>
              <a:t>satellite borne sensor</a:t>
            </a:r>
            <a:r>
              <a:rPr lang="en-GB" sz="2000" dirty="0">
                <a:latin typeface="Calibri" panose="020F0502020204030204" pitchFamily="34" charset="0"/>
                <a:ea typeface="Calibri" panose="020F0502020204030204" pitchFamily="34" charset="0"/>
                <a:cs typeface="Calibri" panose="020F0502020204030204" pitchFamily="34" charset="0"/>
              </a:rPr>
              <a:t> and that follow the guidelines outlined by the </a:t>
            </a:r>
            <a:r>
              <a:rPr lang="en-GB" sz="2000" b="1" dirty="0">
                <a:latin typeface="Calibri" panose="020F0502020204030204" pitchFamily="34" charset="0"/>
                <a:ea typeface="Calibri" panose="020F0502020204030204" pitchFamily="34" charset="0"/>
                <a:cs typeface="Calibri" panose="020F0502020204030204" pitchFamily="34" charset="0"/>
              </a:rPr>
              <a:t>GEO/CEOS Quality Assurance framework for Earth Observation (QA4EO) </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b="1" dirty="0">
                <a:latin typeface="Calibri" panose="020F0502020204030204" pitchFamily="34" charset="0"/>
                <a:ea typeface="Calibri" panose="020F0502020204030204" pitchFamily="34" charset="0"/>
                <a:cs typeface="Calibri" panose="020F0502020204030204" pitchFamily="34" charset="0"/>
              </a:rPr>
              <a:t>CEOS-FRM definition</a:t>
            </a:r>
            <a:r>
              <a:rPr lang="en-GB" sz="2000" dirty="0">
                <a:latin typeface="Calibri" panose="020F0502020204030204" pitchFamily="34" charset="0"/>
                <a:ea typeface="Calibri" panose="020F0502020204030204" pitchFamily="34" charset="0"/>
                <a:cs typeface="Calibri" panose="020F0502020204030204" pitchFamily="34" charset="0"/>
              </a:rPr>
              <a:t>, Goryl et. al., 2023</a:t>
            </a:r>
          </a:p>
          <a:p>
            <a:pPr marL="285750" indent="-285750">
              <a:buFont typeface="Wingdings" panose="05000000000000000000" pitchFamily="2" charset="2"/>
              <a:buChar char="Ø"/>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GB" sz="2000" dirty="0">
                <a:latin typeface="+mj-lt"/>
              </a:rPr>
              <a:t>E</a:t>
            </a:r>
            <a:r>
              <a:rPr lang="en-GB" sz="2000" dirty="0">
                <a:latin typeface="Calibri" panose="020F0502020204030204" pitchFamily="34" charset="0"/>
                <a:ea typeface="Calibri" panose="020F0502020204030204" pitchFamily="34" charset="0"/>
                <a:cs typeface="Calibri" panose="020F0502020204030204" pitchFamily="34" charset="0"/>
              </a:rPr>
              <a:t>uropean Space Agency (ESA) initiated the FRM for GreenHouse Gases (</a:t>
            </a:r>
            <a:r>
              <a:rPr lang="en-GB" sz="2000" b="1" dirty="0">
                <a:latin typeface="Calibri" panose="020F0502020204030204" pitchFamily="34" charset="0"/>
                <a:ea typeface="Calibri" panose="020F0502020204030204" pitchFamily="34" charset="0"/>
                <a:cs typeface="Calibri" panose="020F0502020204030204" pitchFamily="34" charset="0"/>
              </a:rPr>
              <a:t>FRM4GHG</a:t>
            </a:r>
            <a:r>
              <a:rPr lang="en-GB" sz="2000" dirty="0">
                <a:latin typeface="Calibri" panose="020F0502020204030204" pitchFamily="34" charset="0"/>
                <a:ea typeface="Calibri" panose="020F0502020204030204" pitchFamily="34" charset="0"/>
                <a:cs typeface="Calibri" panose="020F0502020204030204" pitchFamily="34" charset="0"/>
              </a:rPr>
              <a:t>) project in </a:t>
            </a:r>
            <a:r>
              <a:rPr lang="en-GB" sz="2000" b="1" dirty="0">
                <a:latin typeface="Calibri" panose="020F0502020204030204" pitchFamily="34" charset="0"/>
                <a:ea typeface="Calibri" panose="020F0502020204030204" pitchFamily="34" charset="0"/>
                <a:cs typeface="Calibri" panose="020F0502020204030204" pitchFamily="34" charset="0"/>
              </a:rPr>
              <a:t>2016</a:t>
            </a:r>
            <a:r>
              <a:rPr lang="en-GB" sz="2000" dirty="0">
                <a:latin typeface="Calibri" panose="020F0502020204030204" pitchFamily="34" charset="0"/>
                <a:ea typeface="Calibri" panose="020F0502020204030204" pitchFamily="34" charset="0"/>
                <a:cs typeface="Calibri" panose="020F0502020204030204" pitchFamily="34" charset="0"/>
              </a:rPr>
              <a:t> with the aim to create </a:t>
            </a:r>
            <a:r>
              <a:rPr lang="en-GB" sz="2000" b="1" dirty="0">
                <a:latin typeface="Calibri" panose="020F0502020204030204" pitchFamily="34" charset="0"/>
                <a:ea typeface="Calibri" panose="020F0502020204030204" pitchFamily="34" charset="0"/>
                <a:cs typeface="Calibri" panose="020F0502020204030204" pitchFamily="34" charset="0"/>
              </a:rPr>
              <a:t>high quality reference measurements </a:t>
            </a:r>
            <a:r>
              <a:rPr lang="en-GB" sz="2000" dirty="0">
                <a:latin typeface="Calibri" panose="020F0502020204030204" pitchFamily="34" charset="0"/>
                <a:ea typeface="Calibri" panose="020F0502020204030204" pitchFamily="34" charset="0"/>
                <a:cs typeface="Calibri" panose="020F0502020204030204" pitchFamily="34" charset="0"/>
              </a:rPr>
              <a:t>of greenhouse gases for </a:t>
            </a:r>
            <a:r>
              <a:rPr lang="en-GB" sz="2000" b="1" dirty="0">
                <a:latin typeface="Calibri" panose="020F0502020204030204" pitchFamily="34" charset="0"/>
                <a:ea typeface="Calibri" panose="020F0502020204030204" pitchFamily="34" charset="0"/>
                <a:cs typeface="Calibri" panose="020F0502020204030204" pitchFamily="34" charset="0"/>
              </a:rPr>
              <a:t>supporting satellite validation</a:t>
            </a:r>
            <a:endParaRPr lang="en-GB" sz="2000" b="1" dirty="0">
              <a:latin typeface="+mj-lt"/>
            </a:endParaRPr>
          </a:p>
          <a:p>
            <a:pPr marL="285750" indent="-285750">
              <a:buFont typeface="Wingdings" panose="05000000000000000000" pitchFamily="2" charset="2"/>
              <a:buChar char="Ø"/>
            </a:pPr>
            <a:endParaRPr lang="en-GB" sz="2000" b="1" dirty="0">
              <a:latin typeface="+mj-lt"/>
            </a:endParaRPr>
          </a:p>
          <a:p>
            <a:pPr marL="285750" indent="-285750">
              <a:buFont typeface="Wingdings" panose="05000000000000000000" pitchFamily="2" charset="2"/>
              <a:buChar char="Ø"/>
            </a:pPr>
            <a:r>
              <a:rPr lang="en-GB" sz="2000" dirty="0">
                <a:latin typeface="Calibri" panose="020F0502020204030204" pitchFamily="34" charset="0"/>
                <a:ea typeface="Calibri" panose="020F0502020204030204" pitchFamily="34" charset="0"/>
                <a:cs typeface="Calibri" panose="020F0502020204030204" pitchFamily="34" charset="0"/>
              </a:rPr>
              <a:t>As part of this project </a:t>
            </a:r>
            <a:r>
              <a:rPr lang="en-GB" sz="2000" b="1" dirty="0">
                <a:latin typeface="Calibri" panose="020F0502020204030204" pitchFamily="34" charset="0"/>
                <a:ea typeface="Calibri" panose="020F0502020204030204" pitchFamily="34" charset="0"/>
                <a:cs typeface="Calibri" panose="020F0502020204030204" pitchFamily="34" charset="0"/>
              </a:rPr>
              <a:t>several portable low-cost instruments</a:t>
            </a:r>
            <a:r>
              <a:rPr lang="en-GB" sz="2000" dirty="0">
                <a:latin typeface="Calibri" panose="020F0502020204030204" pitchFamily="34" charset="0"/>
                <a:ea typeface="Calibri" panose="020F0502020204030204" pitchFamily="34" charset="0"/>
                <a:cs typeface="Calibri" panose="020F0502020204030204" pitchFamily="34" charset="0"/>
              </a:rPr>
              <a:t> have been </a:t>
            </a:r>
            <a:r>
              <a:rPr lang="en-GB" sz="2000" b="1" dirty="0">
                <a:latin typeface="Calibri" panose="020F0502020204030204" pitchFamily="34" charset="0"/>
                <a:ea typeface="Calibri" panose="020F0502020204030204" pitchFamily="34" charset="0"/>
                <a:cs typeface="Calibri" panose="020F0502020204030204" pitchFamily="34" charset="0"/>
              </a:rPr>
              <a:t>tested</a:t>
            </a:r>
            <a:r>
              <a:rPr lang="en-GB" sz="2000" dirty="0">
                <a:latin typeface="Calibri" panose="020F0502020204030204" pitchFamily="34" charset="0"/>
                <a:ea typeface="Calibri" panose="020F0502020204030204" pitchFamily="34" charset="0"/>
                <a:cs typeface="Calibri" panose="020F0502020204030204" pitchFamily="34" charset="0"/>
              </a:rPr>
              <a:t> and their data products compared </a:t>
            </a:r>
            <a:r>
              <a:rPr lang="en-GB" sz="2000" b="1" dirty="0">
                <a:latin typeface="Calibri" panose="020F0502020204030204" pitchFamily="34" charset="0"/>
                <a:ea typeface="Calibri" panose="020F0502020204030204" pitchFamily="34" charset="0"/>
                <a:cs typeface="Calibri" panose="020F0502020204030204" pitchFamily="34" charset="0"/>
              </a:rPr>
              <a:t>against</a:t>
            </a:r>
            <a:r>
              <a:rPr lang="en-GB" sz="2000" dirty="0">
                <a:latin typeface="Calibri" panose="020F0502020204030204" pitchFamily="34" charset="0"/>
                <a:ea typeface="Calibri" panose="020F0502020204030204" pitchFamily="34" charset="0"/>
                <a:cs typeface="Calibri" panose="020F0502020204030204" pitchFamily="34" charset="0"/>
              </a:rPr>
              <a:t> reference Total Carbon Column Observing Network (</a:t>
            </a:r>
            <a:r>
              <a:rPr lang="en-GB" sz="2000" b="1" dirty="0">
                <a:latin typeface="Calibri" panose="020F0502020204030204" pitchFamily="34" charset="0"/>
                <a:ea typeface="Calibri" panose="020F0502020204030204" pitchFamily="34" charset="0"/>
                <a:cs typeface="Calibri" panose="020F0502020204030204" pitchFamily="34" charset="0"/>
              </a:rPr>
              <a:t>TCCON</a:t>
            </a:r>
            <a:r>
              <a:rPr lang="en-GB" sz="2000" dirty="0">
                <a:latin typeface="Calibri" panose="020F0502020204030204" pitchFamily="34" charset="0"/>
                <a:ea typeface="Calibri" panose="020F0502020204030204" pitchFamily="34" charset="0"/>
                <a:cs typeface="Calibri" panose="020F0502020204030204" pitchFamily="34" charset="0"/>
              </a:rPr>
              <a:t>; for gases retrieved in the near-infrared spectral range) and Infrared Working Group of the Network for the Detection of Atmospheric Composition Change (</a:t>
            </a:r>
            <a:r>
              <a:rPr lang="en-GB" sz="2000" b="1" dirty="0">
                <a:latin typeface="Calibri" panose="020F0502020204030204" pitchFamily="34" charset="0"/>
                <a:ea typeface="Calibri" panose="020F0502020204030204" pitchFamily="34" charset="0"/>
                <a:cs typeface="Calibri" panose="020F0502020204030204" pitchFamily="34" charset="0"/>
              </a:rPr>
              <a:t>NDACC-IRWG</a:t>
            </a:r>
            <a:r>
              <a:rPr lang="en-GB" sz="2000" dirty="0">
                <a:latin typeface="Calibri" panose="020F0502020204030204" pitchFamily="34" charset="0"/>
                <a:ea typeface="Calibri" panose="020F0502020204030204" pitchFamily="34" charset="0"/>
                <a:cs typeface="Calibri" panose="020F0502020204030204" pitchFamily="34" charset="0"/>
              </a:rPr>
              <a:t>; for gases retrieved in the mid-infrared spectral range) and </a:t>
            </a:r>
            <a:r>
              <a:rPr lang="en-GB" sz="2000" b="1" dirty="0">
                <a:latin typeface="Calibri" panose="020F0502020204030204" pitchFamily="34" charset="0"/>
                <a:ea typeface="Calibri" panose="020F0502020204030204" pitchFamily="34" charset="0"/>
                <a:cs typeface="Calibri" panose="020F0502020204030204" pitchFamily="34" charset="0"/>
              </a:rPr>
              <a:t>AirCore </a:t>
            </a:r>
          </a:p>
          <a:p>
            <a:pPr marL="285750" indent="-285750">
              <a:buFont typeface="Wingdings" panose="05000000000000000000" pitchFamily="2" charset="2"/>
              <a:buChar char="Ø"/>
            </a:pPr>
            <a:endParaRPr lang="en-GB" sz="2000" b="1" dirty="0">
              <a:latin typeface="+mj-lt"/>
            </a:endParaRPr>
          </a:p>
          <a:p>
            <a:pPr marL="285750" indent="-285750">
              <a:buFont typeface="Wingdings" panose="05000000000000000000" pitchFamily="2" charset="2"/>
              <a:buChar char="Ø"/>
            </a:pPr>
            <a:r>
              <a:rPr lang="en-GB" sz="2000" dirty="0">
                <a:latin typeface="Calibri" panose="020F0502020204030204" pitchFamily="34" charset="0"/>
                <a:ea typeface="Calibri" panose="020F0502020204030204" pitchFamily="34" charset="0"/>
                <a:cs typeface="Calibri" panose="020F0502020204030204" pitchFamily="34" charset="0"/>
              </a:rPr>
              <a:t>The </a:t>
            </a:r>
            <a:r>
              <a:rPr lang="en-GB" sz="2000" b="1" dirty="0">
                <a:latin typeface="Calibri" panose="020F0502020204030204" pitchFamily="34" charset="0"/>
                <a:ea typeface="Calibri" panose="020F0502020204030204" pitchFamily="34" charset="0"/>
                <a:cs typeface="Calibri" panose="020F0502020204030204" pitchFamily="34" charset="0"/>
              </a:rPr>
              <a:t>multi-year campaigns </a:t>
            </a:r>
            <a:r>
              <a:rPr lang="en-GB" sz="2000" dirty="0">
                <a:latin typeface="Calibri" panose="020F0502020204030204" pitchFamily="34" charset="0"/>
                <a:ea typeface="Calibri" panose="020F0502020204030204" pitchFamily="34" charset="0"/>
                <a:cs typeface="Calibri" panose="020F0502020204030204" pitchFamily="34" charset="0"/>
              </a:rPr>
              <a:t>(2017 – 2019 – phase I; 2020 – 2026 – phase II) proved to be greatly beneficial for several of the tested instruments which </a:t>
            </a:r>
            <a:r>
              <a:rPr lang="en-GB" sz="2000" b="1" dirty="0">
                <a:latin typeface="Calibri" panose="020F0502020204030204" pitchFamily="34" charset="0"/>
                <a:ea typeface="Calibri" panose="020F0502020204030204" pitchFamily="34" charset="0"/>
                <a:cs typeface="Calibri" panose="020F0502020204030204" pitchFamily="34" charset="0"/>
              </a:rPr>
              <a:t>improved significantly</a:t>
            </a:r>
            <a:r>
              <a:rPr lang="en-GB" sz="2000" dirty="0">
                <a:latin typeface="Calibri" panose="020F0502020204030204" pitchFamily="34" charset="0"/>
                <a:ea typeface="Calibri" panose="020F0502020204030204" pitchFamily="34" charset="0"/>
                <a:cs typeface="Calibri" panose="020F0502020204030204" pitchFamily="34" charset="0"/>
              </a:rPr>
              <a:t> during the campaign, for </a:t>
            </a:r>
            <a:r>
              <a:rPr lang="en-GB" sz="2000" b="1" dirty="0">
                <a:latin typeface="Calibri" panose="020F0502020204030204" pitchFamily="34" charset="0"/>
                <a:ea typeface="Calibri" panose="020F0502020204030204" pitchFamily="34" charset="0"/>
                <a:cs typeface="Calibri" panose="020F0502020204030204" pitchFamily="34" charset="0"/>
              </a:rPr>
              <a:t>some other instruments improvements</a:t>
            </a:r>
            <a:r>
              <a:rPr lang="en-GB" sz="2000" dirty="0">
                <a:latin typeface="Calibri" panose="020F0502020204030204" pitchFamily="34" charset="0"/>
                <a:ea typeface="Calibri" panose="020F0502020204030204" pitchFamily="34" charset="0"/>
                <a:cs typeface="Calibri" panose="020F0502020204030204" pitchFamily="34" charset="0"/>
              </a:rPr>
              <a:t> are still ongoing for bringing them to the </a:t>
            </a:r>
            <a:r>
              <a:rPr lang="en-GB" sz="2000" b="1" dirty="0">
                <a:latin typeface="Calibri" panose="020F0502020204030204" pitchFamily="34" charset="0"/>
                <a:ea typeface="Calibri" panose="020F0502020204030204" pitchFamily="34" charset="0"/>
                <a:cs typeface="Calibri" panose="020F0502020204030204" pitchFamily="34" charset="0"/>
              </a:rPr>
              <a:t>level of FRM</a:t>
            </a:r>
            <a:endParaRPr lang="en-GB" sz="2000" dirty="0">
              <a:latin typeface="+mj-lt"/>
            </a:endParaRPr>
          </a:p>
        </p:txBody>
      </p:sp>
    </p:spTree>
    <p:extLst>
      <p:ext uri="{BB962C8B-B14F-4D97-AF65-F5344CB8AC3E}">
        <p14:creationId xmlns:p14="http://schemas.microsoft.com/office/powerpoint/2010/main" val="2666982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1641" y="-9330"/>
            <a:ext cx="11204999" cy="466812"/>
          </a:xfrm>
        </p:spPr>
        <p:txBody>
          <a:bodyPr/>
          <a:lstStyle/>
          <a:p>
            <a:r>
              <a:rPr lang="en-US" dirty="0">
                <a:latin typeface="+mj-lt"/>
              </a:rPr>
              <a:t>FRM4GHG projects		</a:t>
            </a:r>
            <a:r>
              <a:rPr lang="en-US" dirty="0">
                <a:latin typeface="+mj-lt"/>
                <a:hlinkClick r:id="rId3"/>
              </a:rPr>
              <a:t>https://frm4ghg.aeronomie.be/</a:t>
            </a:r>
            <a:r>
              <a:rPr lang="en-US" dirty="0">
                <a:latin typeface="+mj-lt"/>
              </a:rPr>
              <a:t> </a:t>
            </a:r>
          </a:p>
        </p:txBody>
      </p:sp>
      <p:sp>
        <p:nvSpPr>
          <p:cNvPr id="9" name="TextBox 8"/>
          <p:cNvSpPr txBox="1"/>
          <p:nvPr/>
        </p:nvSpPr>
        <p:spPr>
          <a:xfrm>
            <a:off x="68315" y="602659"/>
            <a:ext cx="12040266" cy="4247317"/>
          </a:xfrm>
          <a:prstGeom prst="rect">
            <a:avLst/>
          </a:prstGeom>
          <a:noFill/>
        </p:spPr>
        <p:txBody>
          <a:bodyPr wrap="square" rtlCol="0">
            <a:spAutoFit/>
          </a:bodyPr>
          <a:lstStyle/>
          <a:p>
            <a:pPr algn="just"/>
            <a:r>
              <a:rPr lang="en-US" b="1" dirty="0">
                <a:latin typeface="+mj-lt"/>
                <a:cs typeface="Times New Roman" panose="02020603050405020304" pitchFamily="18" charset="0"/>
              </a:rPr>
              <a:t>FRM4GHG 1.0 </a:t>
            </a:r>
          </a:p>
          <a:p>
            <a:pPr marL="285750" indent="-285750" algn="just">
              <a:buFont typeface="Wingdings" panose="05000000000000000000" pitchFamily="2" charset="2"/>
              <a:buChar char="Ø"/>
            </a:pPr>
            <a:r>
              <a:rPr lang="en-US" dirty="0">
                <a:latin typeface="+mj-lt"/>
                <a:cs typeface="Times New Roman" panose="02020603050405020304" pitchFamily="18" charset="0"/>
              </a:rPr>
              <a:t>Characterization of various portable low-resolution spectrometers for GHG measurements</a:t>
            </a:r>
          </a:p>
          <a:p>
            <a:pPr marL="285750" indent="-285750" algn="just">
              <a:buFont typeface="Wingdings" panose="05000000000000000000" pitchFamily="2" charset="2"/>
              <a:buChar char="Ø"/>
            </a:pPr>
            <a:r>
              <a:rPr lang="en-US" dirty="0">
                <a:latin typeface="+mj-lt"/>
                <a:cs typeface="Times New Roman" panose="02020603050405020304" pitchFamily="18" charset="0"/>
              </a:rPr>
              <a:t>Inter-comparison w.r.t. reference TCCON data and collocated AirCore observations</a:t>
            </a:r>
          </a:p>
          <a:p>
            <a:pPr marL="285750" indent="-285750" algn="just">
              <a:buFont typeface="Wingdings" panose="05000000000000000000" pitchFamily="2" charset="2"/>
              <a:buChar char="Ø"/>
            </a:pPr>
            <a:r>
              <a:rPr lang="en-US" dirty="0">
                <a:latin typeface="+mj-lt"/>
                <a:cs typeface="Times New Roman" panose="02020603050405020304" pitchFamily="18" charset="0"/>
              </a:rPr>
              <a:t>Suitability for campaign deployment or for long-term measurements from any site </a:t>
            </a:r>
          </a:p>
          <a:p>
            <a:pPr marL="285750" indent="-285750" algn="just">
              <a:buFont typeface="Wingdings" panose="05000000000000000000" pitchFamily="2" charset="2"/>
              <a:buChar char="Ø"/>
            </a:pPr>
            <a:r>
              <a:rPr lang="en-US" dirty="0">
                <a:latin typeface="+mj-lt"/>
                <a:cs typeface="Times New Roman" panose="02020603050405020304" pitchFamily="18" charset="0"/>
              </a:rPr>
              <a:t>Results were excellent, some of the investigated portable low-resolution spectrometers offer the capability to further complement the TCCON while others need further improvements </a:t>
            </a:r>
          </a:p>
          <a:p>
            <a:pPr marL="285750" indent="-285750" algn="just">
              <a:buFont typeface="Wingdings" panose="05000000000000000000" pitchFamily="2" charset="2"/>
              <a:buChar char="Ø"/>
            </a:pPr>
            <a:r>
              <a:rPr lang="en-US" dirty="0">
                <a:latin typeface="+mj-lt"/>
                <a:cs typeface="Times New Roman" panose="02020603050405020304" pitchFamily="18" charset="0"/>
              </a:rPr>
              <a:t>Expand the global coverage of ground-based FRM of the target GHGs</a:t>
            </a:r>
          </a:p>
          <a:p>
            <a:pPr algn="just"/>
            <a:endParaRPr lang="en-US" dirty="0">
              <a:latin typeface="+mj-lt"/>
              <a:cs typeface="Times New Roman" panose="02020603050405020304" pitchFamily="18" charset="0"/>
            </a:endParaRPr>
          </a:p>
          <a:p>
            <a:pPr algn="just"/>
            <a:endParaRPr lang="en-US" dirty="0">
              <a:latin typeface="+mj-lt"/>
              <a:cs typeface="Times New Roman" panose="02020603050405020304" pitchFamily="18" charset="0"/>
            </a:endParaRPr>
          </a:p>
          <a:p>
            <a:pPr algn="just"/>
            <a:r>
              <a:rPr lang="en-US" b="1" dirty="0">
                <a:latin typeface="+mj-lt"/>
                <a:cs typeface="Times New Roman" panose="02020603050405020304" pitchFamily="18" charset="0"/>
              </a:rPr>
              <a:t>FRM4GHG 2.0 </a:t>
            </a:r>
          </a:p>
          <a:p>
            <a:pPr marL="285750" indent="-285750" algn="just">
              <a:buFont typeface="Wingdings" panose="05000000000000000000" pitchFamily="2" charset="2"/>
              <a:buChar char="Ø"/>
            </a:pPr>
            <a:r>
              <a:rPr lang="en-US" dirty="0">
                <a:latin typeface="+mj-lt"/>
                <a:cs typeface="Times New Roman" panose="02020603050405020304" pitchFamily="18" charset="0"/>
              </a:rPr>
              <a:t>Further improve the low-resolution instruments with respect to hardware and software (alignment, portability, precision of solar tracking, noise characterization, …) and of the AirCore observations</a:t>
            </a:r>
          </a:p>
          <a:p>
            <a:pPr marL="285750" indent="-285750" algn="just">
              <a:buFont typeface="Wingdings" panose="05000000000000000000" pitchFamily="2" charset="2"/>
              <a:buChar char="Ø"/>
            </a:pPr>
            <a:r>
              <a:rPr lang="en-US" dirty="0">
                <a:latin typeface="+mj-lt"/>
                <a:cs typeface="Times New Roman" panose="02020603050405020304" pitchFamily="18" charset="0"/>
              </a:rPr>
              <a:t>Improve the associated data analysis algorithms, optimization of retrievals of additional species (OCS, HCHO, N</a:t>
            </a:r>
            <a:r>
              <a:rPr lang="en-US" baseline="-25000" dirty="0">
                <a:latin typeface="+mj-lt"/>
                <a:cs typeface="Times New Roman" panose="02020603050405020304" pitchFamily="18" charset="0"/>
              </a:rPr>
              <a:t>2</a:t>
            </a:r>
            <a:r>
              <a:rPr lang="en-US" dirty="0">
                <a:latin typeface="+mj-lt"/>
                <a:cs typeface="Times New Roman" panose="02020603050405020304" pitchFamily="18" charset="0"/>
              </a:rPr>
              <a:t>O, CH</a:t>
            </a:r>
            <a:r>
              <a:rPr lang="en-US" baseline="-25000" dirty="0">
                <a:latin typeface="+mj-lt"/>
                <a:cs typeface="Times New Roman" panose="02020603050405020304" pitchFamily="18" charset="0"/>
              </a:rPr>
              <a:t>4</a:t>
            </a:r>
            <a:r>
              <a:rPr lang="en-US" dirty="0">
                <a:latin typeface="+mj-lt"/>
                <a:cs typeface="Times New Roman" panose="02020603050405020304" pitchFamily="18" charset="0"/>
              </a:rPr>
              <a:t>), develop </a:t>
            </a:r>
            <a:r>
              <a:rPr lang="en-US" dirty="0">
                <a:cs typeface="Times New Roman" panose="02020603050405020304" pitchFamily="18" charset="0"/>
              </a:rPr>
              <a:t>additional AirCore observations (N</a:t>
            </a:r>
            <a:r>
              <a:rPr lang="en-US" baseline="-25000" dirty="0">
                <a:cs typeface="Times New Roman" panose="02020603050405020304" pitchFamily="18" charset="0"/>
              </a:rPr>
              <a:t>2</a:t>
            </a:r>
            <a:r>
              <a:rPr lang="en-US" dirty="0">
                <a:cs typeface="Times New Roman" panose="02020603050405020304" pitchFamily="18" charset="0"/>
              </a:rPr>
              <a:t>O, OCS) </a:t>
            </a:r>
            <a:endParaRPr lang="en-US" dirty="0">
              <a:latin typeface="+mj-lt"/>
              <a:cs typeface="Times New Roman" panose="02020603050405020304" pitchFamily="18" charset="0"/>
            </a:endParaRPr>
          </a:p>
          <a:p>
            <a:pPr marL="285750" indent="-285750" algn="just">
              <a:buFont typeface="Wingdings" panose="05000000000000000000" pitchFamily="2" charset="2"/>
              <a:buChar char="Ø"/>
            </a:pPr>
            <a:r>
              <a:rPr lang="en-US" dirty="0">
                <a:latin typeface="+mj-lt"/>
                <a:cs typeface="Times New Roman" panose="02020603050405020304" pitchFamily="18" charset="0"/>
              </a:rPr>
              <a:t>Further establish the links with TCCON and complementary COllaborative Carbon Column Observing Network (COCCON)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Tree>
    <p:extLst>
      <p:ext uri="{BB962C8B-B14F-4D97-AF65-F5344CB8AC3E}">
        <p14:creationId xmlns:p14="http://schemas.microsoft.com/office/powerpoint/2010/main" val="152856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712"/>
            <a:ext cx="11856640" cy="466812"/>
          </a:xfrm>
        </p:spPr>
        <p:txBody>
          <a:bodyPr/>
          <a:lstStyle/>
          <a:p>
            <a:r>
              <a:rPr lang="en-US" dirty="0">
                <a:latin typeface="+mj-lt"/>
              </a:rPr>
              <a:t>FRM4GHG campaign – characterizing low-resolution FTIRs</a:t>
            </a:r>
          </a:p>
        </p:txBody>
      </p:sp>
      <p:pic>
        <p:nvPicPr>
          <p:cNvPr id="9" name="Picture 2" descr="AirCore_launch"/>
          <p:cNvPicPr>
            <a:picLocks noChangeAspect="1" noChangeArrowheads="1"/>
          </p:cNvPicPr>
          <p:nvPr/>
        </p:nvPicPr>
        <p:blipFill>
          <a:blip r:embed="rId3" cstate="print">
            <a:extLst>
              <a:ext uri="{28A0092B-C50C-407E-A947-70E740481C1C}">
                <a14:useLocalDpi xmlns:a14="http://schemas.microsoft.com/office/drawing/2010/main" val="0"/>
              </a:ext>
            </a:extLst>
          </a:blip>
          <a:srcRect t="13446" b="31934"/>
          <a:stretch>
            <a:fillRect/>
          </a:stretch>
        </p:blipFill>
        <p:spPr bwMode="auto">
          <a:xfrm rot="-5400000">
            <a:off x="7310036" y="4232150"/>
            <a:ext cx="3141077" cy="1288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0969" y="569508"/>
            <a:ext cx="3918764" cy="2612509"/>
          </a:xfrm>
          <a:prstGeom prst="rect">
            <a:avLst/>
          </a:prstGeom>
        </p:spPr>
      </p:pic>
      <p:pic>
        <p:nvPicPr>
          <p:cNvPr id="11"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27023" b="8954"/>
          <a:stretch/>
        </p:blipFill>
        <p:spPr>
          <a:xfrm>
            <a:off x="1755655" y="578257"/>
            <a:ext cx="4128806" cy="198258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491959" y="3478402"/>
            <a:ext cx="3522667" cy="2645738"/>
          </a:xfrm>
          <a:prstGeom prst="rect">
            <a:avLst/>
          </a:prstGeom>
          <a:noFill/>
          <a:ln>
            <a:noFill/>
          </a:ln>
        </p:spPr>
      </p:pic>
      <p:cxnSp>
        <p:nvCxnSpPr>
          <p:cNvPr id="13" name="Straight Arrow Connector 12"/>
          <p:cNvCxnSpPr/>
          <p:nvPr/>
        </p:nvCxnSpPr>
        <p:spPr>
          <a:xfrm flipH="1">
            <a:off x="7066218" y="2346425"/>
            <a:ext cx="2106261" cy="15255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80191" y="623377"/>
            <a:ext cx="1245820" cy="307777"/>
          </a:xfrm>
          <a:prstGeom prst="rect">
            <a:avLst/>
          </a:prstGeom>
          <a:noFill/>
        </p:spPr>
        <p:txBody>
          <a:bodyPr wrap="square" rtlCol="0">
            <a:spAutoFit/>
          </a:bodyPr>
          <a:lstStyle/>
          <a:p>
            <a:r>
              <a:rPr lang="nl-BE" sz="1400" b="1" dirty="0">
                <a:solidFill>
                  <a:srgbClr val="FF0000"/>
                </a:solidFill>
              </a:rPr>
              <a:t>Vertex 70</a:t>
            </a:r>
          </a:p>
        </p:txBody>
      </p:sp>
      <p:cxnSp>
        <p:nvCxnSpPr>
          <p:cNvPr id="15" name="Straight Arrow Connector 14"/>
          <p:cNvCxnSpPr/>
          <p:nvPr/>
        </p:nvCxnSpPr>
        <p:spPr>
          <a:xfrm flipH="1">
            <a:off x="6897434" y="931154"/>
            <a:ext cx="258821" cy="9446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853753" y="6104395"/>
            <a:ext cx="2212465" cy="307777"/>
          </a:xfrm>
          <a:prstGeom prst="rect">
            <a:avLst/>
          </a:prstGeom>
        </p:spPr>
        <p:txBody>
          <a:bodyPr wrap="none">
            <a:spAutoFit/>
          </a:bodyPr>
          <a:lstStyle/>
          <a:p>
            <a:r>
              <a:rPr lang="en-GB" sz="1400" b="1" dirty="0">
                <a:solidFill>
                  <a:srgbClr val="FF0000"/>
                </a:solidFill>
              </a:rPr>
              <a:t>LHR optical breadboard</a:t>
            </a:r>
          </a:p>
        </p:txBody>
      </p:sp>
      <p:sp>
        <p:nvSpPr>
          <p:cNvPr id="17" name="TextBox 16"/>
          <p:cNvSpPr txBox="1"/>
          <p:nvPr/>
        </p:nvSpPr>
        <p:spPr>
          <a:xfrm>
            <a:off x="1720160" y="4315939"/>
            <a:ext cx="2339752" cy="307777"/>
          </a:xfrm>
          <a:prstGeom prst="rect">
            <a:avLst/>
          </a:prstGeom>
          <a:solidFill>
            <a:schemeClr val="bg1"/>
          </a:solidFill>
        </p:spPr>
        <p:txBody>
          <a:bodyPr wrap="square" rtlCol="0">
            <a:spAutoFit/>
          </a:bodyPr>
          <a:lstStyle/>
          <a:p>
            <a:r>
              <a:rPr lang="nl-BE" sz="1400" b="1" dirty="0">
                <a:solidFill>
                  <a:srgbClr val="FF0000"/>
                </a:solidFill>
              </a:rPr>
              <a:t>EM27/SUN with suntracker</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0021" y="2626744"/>
            <a:ext cx="2563408" cy="1708939"/>
          </a:xfrm>
          <a:prstGeom prst="rect">
            <a:avLst/>
          </a:prstGeom>
        </p:spPr>
      </p:pic>
      <p:sp>
        <p:nvSpPr>
          <p:cNvPr id="19" name="TextBox 18"/>
          <p:cNvSpPr txBox="1"/>
          <p:nvPr/>
        </p:nvSpPr>
        <p:spPr>
          <a:xfrm>
            <a:off x="9473374" y="3718115"/>
            <a:ext cx="1499305" cy="307777"/>
          </a:xfrm>
          <a:prstGeom prst="rect">
            <a:avLst/>
          </a:prstGeom>
          <a:noFill/>
        </p:spPr>
        <p:txBody>
          <a:bodyPr wrap="square" rtlCol="0">
            <a:spAutoFit/>
          </a:bodyPr>
          <a:lstStyle/>
          <a:p>
            <a:r>
              <a:rPr lang="nl-BE" sz="1400" b="1" dirty="0" err="1">
                <a:solidFill>
                  <a:srgbClr val="FF0000"/>
                </a:solidFill>
              </a:rPr>
              <a:t>AirCore</a:t>
            </a:r>
            <a:r>
              <a:rPr lang="nl-BE" sz="1400" b="1" dirty="0">
                <a:solidFill>
                  <a:srgbClr val="FF0000"/>
                </a:solidFill>
              </a:rPr>
              <a:t> </a:t>
            </a:r>
            <a:r>
              <a:rPr lang="nl-BE" sz="1400" b="1" dirty="0" err="1">
                <a:solidFill>
                  <a:srgbClr val="FF0000"/>
                </a:solidFill>
              </a:rPr>
              <a:t>launch</a:t>
            </a:r>
            <a:endParaRPr lang="nl-BE" sz="1400" b="1" dirty="0">
              <a:solidFill>
                <a:srgbClr val="FF0000"/>
              </a:solidFill>
            </a:endParaRPr>
          </a:p>
        </p:txBody>
      </p:sp>
      <p:cxnSp>
        <p:nvCxnSpPr>
          <p:cNvPr id="20" name="Straight Arrow Connector 19"/>
          <p:cNvCxnSpPr/>
          <p:nvPr/>
        </p:nvCxnSpPr>
        <p:spPr>
          <a:xfrm>
            <a:off x="2739095" y="2327605"/>
            <a:ext cx="252028" cy="76218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0400" y="4635728"/>
            <a:ext cx="2571679" cy="1714452"/>
          </a:xfrm>
          <a:prstGeom prst="rect">
            <a:avLst/>
          </a:prstGeom>
        </p:spPr>
      </p:pic>
      <p:sp>
        <p:nvSpPr>
          <p:cNvPr id="22" name="Rectangle 21"/>
          <p:cNvSpPr/>
          <p:nvPr/>
        </p:nvSpPr>
        <p:spPr>
          <a:xfrm>
            <a:off x="1826520" y="5955722"/>
            <a:ext cx="691215" cy="307777"/>
          </a:xfrm>
          <a:prstGeom prst="rect">
            <a:avLst/>
          </a:prstGeom>
          <a:solidFill>
            <a:schemeClr val="bg1"/>
          </a:solidFill>
        </p:spPr>
        <p:txBody>
          <a:bodyPr wrap="none">
            <a:spAutoFit/>
          </a:bodyPr>
          <a:lstStyle/>
          <a:p>
            <a:r>
              <a:rPr lang="en-GB" sz="1400" b="1" dirty="0">
                <a:solidFill>
                  <a:srgbClr val="FF0000"/>
                </a:solidFill>
              </a:rPr>
              <a:t>IRcube</a:t>
            </a:r>
          </a:p>
        </p:txBody>
      </p:sp>
      <p:sp>
        <p:nvSpPr>
          <p:cNvPr id="23" name="TextBox 22"/>
          <p:cNvSpPr txBox="1"/>
          <p:nvPr/>
        </p:nvSpPr>
        <p:spPr>
          <a:xfrm>
            <a:off x="4313052" y="576114"/>
            <a:ext cx="1178102" cy="307777"/>
          </a:xfrm>
          <a:prstGeom prst="rect">
            <a:avLst/>
          </a:prstGeom>
          <a:noFill/>
        </p:spPr>
        <p:txBody>
          <a:bodyPr wrap="square" rtlCol="0">
            <a:spAutoFit/>
          </a:bodyPr>
          <a:lstStyle/>
          <a:p>
            <a:r>
              <a:rPr lang="nl-BE" sz="1400" b="1" dirty="0">
                <a:solidFill>
                  <a:srgbClr val="FF0000"/>
                </a:solidFill>
              </a:rPr>
              <a:t>TCCON</a:t>
            </a:r>
          </a:p>
        </p:txBody>
      </p:sp>
      <p:cxnSp>
        <p:nvCxnSpPr>
          <p:cNvPr id="24" name="Straight Arrow Connector 23"/>
          <p:cNvCxnSpPr/>
          <p:nvPr/>
        </p:nvCxnSpPr>
        <p:spPr>
          <a:xfrm flipH="1">
            <a:off x="4536811" y="912383"/>
            <a:ext cx="335550" cy="3585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618237" y="1992774"/>
            <a:ext cx="1478445" cy="523220"/>
          </a:xfrm>
          <a:prstGeom prst="rect">
            <a:avLst/>
          </a:prstGeom>
          <a:noFill/>
        </p:spPr>
        <p:txBody>
          <a:bodyPr wrap="square" rtlCol="0">
            <a:spAutoFit/>
          </a:bodyPr>
          <a:lstStyle/>
          <a:p>
            <a:r>
              <a:rPr lang="nl-BE" sz="1400" b="1" dirty="0">
                <a:solidFill>
                  <a:srgbClr val="FF0000"/>
                </a:solidFill>
              </a:rPr>
              <a:t>FRM4GHG container</a:t>
            </a:r>
          </a:p>
        </p:txBody>
      </p:sp>
      <p:cxnSp>
        <p:nvCxnSpPr>
          <p:cNvPr id="26" name="Straight Arrow Connector 25"/>
          <p:cNvCxnSpPr/>
          <p:nvPr/>
        </p:nvCxnSpPr>
        <p:spPr>
          <a:xfrm flipH="1" flipV="1">
            <a:off x="3898157" y="1919025"/>
            <a:ext cx="782074" cy="35832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722499" y="4378235"/>
            <a:ext cx="2320212" cy="2062103"/>
          </a:xfrm>
          <a:prstGeom prst="rect">
            <a:avLst/>
          </a:prstGeom>
          <a:noFill/>
        </p:spPr>
        <p:txBody>
          <a:bodyPr wrap="square" rtlCol="0">
            <a:spAutoFit/>
          </a:bodyPr>
          <a:lstStyle/>
          <a:p>
            <a:r>
              <a:rPr lang="en-US" sz="1600" dirty="0"/>
              <a:t>Instrumentation used during the ESA funded FRM4GHG project</a:t>
            </a:r>
          </a:p>
          <a:p>
            <a:r>
              <a:rPr lang="en-US" sz="1600" dirty="0">
                <a:hlinkClick r:id="rId9"/>
              </a:rPr>
              <a:t>frm4ghg.aeronomie.be</a:t>
            </a:r>
            <a:endParaRPr lang="en-US" sz="1600" dirty="0"/>
          </a:p>
          <a:p>
            <a:endParaRPr lang="en-US" sz="1600" dirty="0"/>
          </a:p>
          <a:p>
            <a:r>
              <a:rPr lang="en-US" sz="1600" dirty="0"/>
              <a:t>Details in </a:t>
            </a:r>
            <a:r>
              <a:rPr lang="en-US" sz="1600" dirty="0">
                <a:hlinkClick r:id="rId10"/>
              </a:rPr>
              <a:t>Sha et al., 2020</a:t>
            </a:r>
            <a:r>
              <a:rPr lang="en-US" sz="1600" dirty="0"/>
              <a:t>, </a:t>
            </a:r>
            <a:r>
              <a:rPr lang="en-US" sz="1600" dirty="0">
                <a:hlinkClick r:id="rId10"/>
              </a:rPr>
              <a:t>https://doi.org/10.5194/amt-13-4791-2020</a:t>
            </a:r>
            <a:r>
              <a:rPr lang="en-US" sz="1600" dirty="0"/>
              <a:t> </a:t>
            </a:r>
          </a:p>
        </p:txBody>
      </p:sp>
      <p:sp>
        <p:nvSpPr>
          <p:cNvPr id="29" name="TextBox 28"/>
          <p:cNvSpPr txBox="1"/>
          <p:nvPr/>
        </p:nvSpPr>
        <p:spPr>
          <a:xfrm>
            <a:off x="90311" y="1117600"/>
            <a:ext cx="1598194" cy="1754326"/>
          </a:xfrm>
          <a:prstGeom prst="rect">
            <a:avLst/>
          </a:prstGeom>
          <a:noFill/>
        </p:spPr>
        <p:txBody>
          <a:bodyPr wrap="none" rtlCol="0">
            <a:spAutoFit/>
          </a:bodyPr>
          <a:lstStyle/>
          <a:p>
            <a:r>
              <a:rPr lang="en-US" dirty="0"/>
              <a:t>Fiducial</a:t>
            </a:r>
          </a:p>
          <a:p>
            <a:r>
              <a:rPr lang="en-US" dirty="0"/>
              <a:t>Reference</a:t>
            </a:r>
          </a:p>
          <a:p>
            <a:r>
              <a:rPr lang="en-US" dirty="0"/>
              <a:t>Measurements</a:t>
            </a:r>
          </a:p>
          <a:p>
            <a:r>
              <a:rPr lang="en-US" dirty="0"/>
              <a:t>For</a:t>
            </a:r>
          </a:p>
          <a:p>
            <a:r>
              <a:rPr lang="en-US" dirty="0"/>
              <a:t>Greenhouse</a:t>
            </a:r>
          </a:p>
          <a:p>
            <a:r>
              <a:rPr lang="en-US" dirty="0"/>
              <a:t>Gases</a:t>
            </a:r>
          </a:p>
        </p:txBody>
      </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Tree>
    <p:extLst>
      <p:ext uri="{BB962C8B-B14F-4D97-AF65-F5344CB8AC3E}">
        <p14:creationId xmlns:p14="http://schemas.microsoft.com/office/powerpoint/2010/main" val="282932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9330"/>
            <a:ext cx="11856640" cy="466812"/>
          </a:xfrm>
        </p:spPr>
        <p:txBody>
          <a:bodyPr/>
          <a:lstStyle/>
          <a:p>
            <a:r>
              <a:rPr lang="en-US" dirty="0">
                <a:latin typeface="+mj-lt"/>
              </a:rPr>
              <a:t>Long-term stability of low-resolution FTIRs – COCCON </a:t>
            </a:r>
            <a:endParaRPr lang="en-US" baseline="-25000" dirty="0">
              <a:latin typeface="+mj-l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3250" r="6593" b="3801"/>
          <a:stretch/>
        </p:blipFill>
        <p:spPr>
          <a:xfrm>
            <a:off x="5798200" y="1751311"/>
            <a:ext cx="6311572" cy="4290962"/>
          </a:xfrm>
          <a:prstGeom prst="rect">
            <a:avLst/>
          </a:prstGeom>
        </p:spPr>
      </p:pic>
      <p:sp>
        <p:nvSpPr>
          <p:cNvPr id="5" name="TextBox 4"/>
          <p:cNvSpPr txBox="1"/>
          <p:nvPr/>
        </p:nvSpPr>
        <p:spPr>
          <a:xfrm>
            <a:off x="10094" y="521261"/>
            <a:ext cx="6311572" cy="3970318"/>
          </a:xfrm>
          <a:prstGeom prst="rect">
            <a:avLst/>
          </a:prstGeom>
          <a:noFill/>
        </p:spPr>
        <p:txBody>
          <a:bodyPr wrap="square" rtlCol="0">
            <a:spAutoFit/>
          </a:bodyPr>
          <a:lstStyle/>
          <a:p>
            <a:r>
              <a:rPr lang="nl-BE" dirty="0">
                <a:latin typeface="Garamond" panose="02020404030301010803" pitchFamily="18" charset="0"/>
              </a:rPr>
              <a:t>TCCON precision requirements: XCO</a:t>
            </a:r>
            <a:r>
              <a:rPr lang="nl-BE" baseline="-25000" dirty="0">
                <a:latin typeface="Garamond" panose="02020404030301010803" pitchFamily="18" charset="0"/>
              </a:rPr>
              <a:t>2</a:t>
            </a:r>
            <a:r>
              <a:rPr lang="nl-BE" dirty="0">
                <a:latin typeface="Garamond" panose="02020404030301010803" pitchFamily="18" charset="0"/>
              </a:rPr>
              <a:t>: &lt; 0.25% ~ 1 ppm    </a:t>
            </a:r>
          </a:p>
          <a:p>
            <a:r>
              <a:rPr lang="nl-BE" dirty="0">
                <a:latin typeface="Garamond" panose="02020404030301010803" pitchFamily="18" charset="0"/>
              </a:rPr>
              <a:t>XCH</a:t>
            </a:r>
            <a:r>
              <a:rPr lang="nl-BE" baseline="-25000" dirty="0">
                <a:latin typeface="Garamond" panose="02020404030301010803" pitchFamily="18" charset="0"/>
              </a:rPr>
              <a:t>4</a:t>
            </a:r>
            <a:r>
              <a:rPr lang="nl-BE" dirty="0">
                <a:latin typeface="Garamond" panose="02020404030301010803" pitchFamily="18" charset="0"/>
              </a:rPr>
              <a:t>: 0.5% ~ 0.009 ppm; XCO: &lt; 4% ~ &lt; 4 ppb</a:t>
            </a:r>
          </a:p>
          <a:p>
            <a:endParaRPr lang="nl-BE" dirty="0">
              <a:latin typeface="Garamond" panose="02020404030301010803" pitchFamily="18" charset="0"/>
            </a:endParaRPr>
          </a:p>
          <a:p>
            <a:r>
              <a:rPr lang="nl-BE" dirty="0">
                <a:latin typeface="Garamond" panose="02020404030301010803" pitchFamily="18" charset="0"/>
              </a:rPr>
              <a:t>The bias values are very close to each other and the small diffeence seen from year-to-year is due to the data representative issue.</a:t>
            </a:r>
          </a:p>
          <a:p>
            <a:r>
              <a:rPr lang="nl-BE" dirty="0">
                <a:latin typeface="Garamond" panose="02020404030301010803" pitchFamily="18" charset="0"/>
              </a:rPr>
              <a:t>Year-to-year variability (</a:t>
            </a:r>
            <a:r>
              <a:rPr lang="nl-BE" b="1" dirty="0">
                <a:latin typeface="Garamond" panose="02020404030301010803" pitchFamily="18" charset="0"/>
              </a:rPr>
              <a:t>this study </a:t>
            </a:r>
            <a:r>
              <a:rPr lang="nl-BE" dirty="0">
                <a:latin typeface="Garamond" panose="02020404030301010803" pitchFamily="18" charset="0"/>
              </a:rPr>
              <a:t>– 3 y @ Sodankylä)</a:t>
            </a:r>
          </a:p>
          <a:p>
            <a:r>
              <a:rPr lang="nl-BE" dirty="0">
                <a:latin typeface="Garamond" panose="02020404030301010803" pitchFamily="18" charset="0"/>
              </a:rPr>
              <a:t>XCO</a:t>
            </a:r>
            <a:r>
              <a:rPr lang="nl-BE" baseline="-25000" dirty="0">
                <a:latin typeface="Garamond" panose="02020404030301010803" pitchFamily="18" charset="0"/>
              </a:rPr>
              <a:t>2</a:t>
            </a:r>
            <a:r>
              <a:rPr lang="nl-BE" dirty="0">
                <a:latin typeface="Garamond" panose="02020404030301010803" pitchFamily="18" charset="0"/>
              </a:rPr>
              <a:t> – 0.137 ppm (0.03%) with 1</a:t>
            </a:r>
            <a:r>
              <a:rPr lang="el-GR" dirty="0">
                <a:latin typeface="Garamond" panose="02020404030301010803" pitchFamily="18" charset="0"/>
              </a:rPr>
              <a:t>σ</a:t>
            </a:r>
            <a:r>
              <a:rPr lang="en-US" dirty="0">
                <a:latin typeface="Garamond" panose="02020404030301010803" pitchFamily="18" charset="0"/>
              </a:rPr>
              <a:t> (0.5 ppm)</a:t>
            </a:r>
            <a:endParaRPr lang="nl-BE" dirty="0">
              <a:latin typeface="Garamond" panose="02020404030301010803" pitchFamily="18" charset="0"/>
            </a:endParaRPr>
          </a:p>
          <a:p>
            <a:r>
              <a:rPr lang="nl-BE" dirty="0">
                <a:latin typeface="Garamond" panose="02020404030301010803" pitchFamily="18" charset="0"/>
              </a:rPr>
              <a:t>XCH</a:t>
            </a:r>
            <a:r>
              <a:rPr lang="nl-BE" baseline="-25000" dirty="0">
                <a:latin typeface="Garamond" panose="02020404030301010803" pitchFamily="18" charset="0"/>
              </a:rPr>
              <a:t>4</a:t>
            </a:r>
            <a:r>
              <a:rPr lang="nl-BE" dirty="0">
                <a:latin typeface="Garamond" panose="02020404030301010803" pitchFamily="18" charset="0"/>
              </a:rPr>
              <a:t> – 0.001 ppm (0.05%) with 1</a:t>
            </a:r>
            <a:r>
              <a:rPr lang="el-GR" dirty="0">
                <a:latin typeface="Garamond" panose="02020404030301010803" pitchFamily="18" charset="0"/>
              </a:rPr>
              <a:t>σ</a:t>
            </a:r>
            <a:r>
              <a:rPr lang="en-US" dirty="0">
                <a:latin typeface="Garamond" panose="02020404030301010803" pitchFamily="18" charset="0"/>
              </a:rPr>
              <a:t> (0.004 ppm)</a:t>
            </a:r>
            <a:endParaRPr lang="nl-BE" dirty="0">
              <a:latin typeface="Garamond" panose="02020404030301010803" pitchFamily="18" charset="0"/>
            </a:endParaRPr>
          </a:p>
          <a:p>
            <a:r>
              <a:rPr lang="nl-BE" dirty="0">
                <a:latin typeface="Garamond" panose="02020404030301010803" pitchFamily="18" charset="0"/>
              </a:rPr>
              <a:t>XCO – 0.363 ppb (0.4%) with 1</a:t>
            </a:r>
            <a:r>
              <a:rPr lang="el-GR" dirty="0">
                <a:latin typeface="Garamond" panose="02020404030301010803" pitchFamily="18" charset="0"/>
              </a:rPr>
              <a:t>σ</a:t>
            </a:r>
            <a:r>
              <a:rPr lang="en-US" dirty="0">
                <a:latin typeface="Garamond" panose="02020404030301010803" pitchFamily="18" charset="0"/>
              </a:rPr>
              <a:t> (1.32 ppb)</a:t>
            </a:r>
          </a:p>
          <a:p>
            <a:endParaRPr lang="en-US" dirty="0">
              <a:latin typeface="Garamond" panose="02020404030301010803" pitchFamily="18" charset="0"/>
            </a:endParaRPr>
          </a:p>
          <a:p>
            <a:r>
              <a:rPr lang="nl-BE" dirty="0">
                <a:latin typeface="Garamond" panose="02020404030301010803" pitchFamily="18" charset="0"/>
              </a:rPr>
              <a:t>Year-to-year variability (</a:t>
            </a:r>
            <a:r>
              <a:rPr lang="nl-BE" b="1" dirty="0">
                <a:latin typeface="Garamond" panose="02020404030301010803" pitchFamily="18" charset="0"/>
              </a:rPr>
              <a:t>Frey et al. 2019</a:t>
            </a:r>
            <a:r>
              <a:rPr lang="nl-BE" dirty="0">
                <a:latin typeface="Garamond" panose="02020404030301010803" pitchFamily="18" charset="0"/>
              </a:rPr>
              <a:t> – 3.5 y @ Karlsruhe)</a:t>
            </a:r>
          </a:p>
          <a:p>
            <a:r>
              <a:rPr lang="en-US" dirty="0">
                <a:latin typeface="Garamond" panose="02020404030301010803" pitchFamily="18" charset="0"/>
                <a:hlinkClick r:id="rId4"/>
              </a:rPr>
              <a:t>https://doi.org/10.5194/amt-12-1513-2019</a:t>
            </a:r>
            <a:endParaRPr lang="en-US" dirty="0">
              <a:latin typeface="Garamond" panose="02020404030301010803" pitchFamily="18" charset="0"/>
            </a:endParaRPr>
          </a:p>
          <a:p>
            <a:r>
              <a:rPr lang="nl-BE" dirty="0">
                <a:latin typeface="Garamond" panose="02020404030301010803" pitchFamily="18" charset="0"/>
              </a:rPr>
              <a:t>XCO</a:t>
            </a:r>
            <a:r>
              <a:rPr lang="nl-BE" baseline="-25000" dirty="0">
                <a:latin typeface="Garamond" panose="02020404030301010803" pitchFamily="18" charset="0"/>
              </a:rPr>
              <a:t>2</a:t>
            </a:r>
            <a:r>
              <a:rPr lang="nl-BE" dirty="0">
                <a:latin typeface="Garamond" panose="02020404030301010803" pitchFamily="18" charset="0"/>
              </a:rPr>
              <a:t> – 0.02 ppm (0.005%) with 1</a:t>
            </a:r>
            <a:r>
              <a:rPr lang="el-GR" dirty="0">
                <a:latin typeface="Garamond" panose="02020404030301010803" pitchFamily="18" charset="0"/>
              </a:rPr>
              <a:t>σ</a:t>
            </a:r>
            <a:r>
              <a:rPr lang="en-US" dirty="0">
                <a:latin typeface="Garamond" panose="02020404030301010803" pitchFamily="18" charset="0"/>
              </a:rPr>
              <a:t> (0.6 ppm)</a:t>
            </a:r>
            <a:endParaRPr lang="nl-BE" dirty="0">
              <a:latin typeface="Garamond" panose="02020404030301010803" pitchFamily="18" charset="0"/>
            </a:endParaRPr>
          </a:p>
          <a:p>
            <a:r>
              <a:rPr lang="nl-BE" dirty="0">
                <a:latin typeface="Garamond" panose="02020404030301010803" pitchFamily="18" charset="0"/>
              </a:rPr>
              <a:t>XCH</a:t>
            </a:r>
            <a:r>
              <a:rPr lang="nl-BE" baseline="-25000" dirty="0">
                <a:latin typeface="Garamond" panose="02020404030301010803" pitchFamily="18" charset="0"/>
              </a:rPr>
              <a:t>4</a:t>
            </a:r>
            <a:r>
              <a:rPr lang="nl-BE" dirty="0">
                <a:latin typeface="Garamond" panose="02020404030301010803" pitchFamily="18" charset="0"/>
              </a:rPr>
              <a:t> – 0.001 ppm (0.05%) with 1</a:t>
            </a:r>
            <a:r>
              <a:rPr lang="el-GR" dirty="0">
                <a:latin typeface="Garamond" panose="02020404030301010803" pitchFamily="18" charset="0"/>
              </a:rPr>
              <a:t>σ</a:t>
            </a:r>
            <a:r>
              <a:rPr lang="en-US" dirty="0">
                <a:latin typeface="Garamond" panose="02020404030301010803" pitchFamily="18" charset="0"/>
              </a:rPr>
              <a:t> (0.004 ppm)</a:t>
            </a:r>
            <a:endParaRPr lang="nl-BE" dirty="0">
              <a:latin typeface="Garamond" panose="02020404030301010803" pitchFamily="18" charset="0"/>
            </a:endParaRPr>
          </a:p>
        </p:txBody>
      </p:sp>
      <p:sp>
        <p:nvSpPr>
          <p:cNvPr id="7" name="TextBox 6"/>
          <p:cNvSpPr txBox="1"/>
          <p:nvPr/>
        </p:nvSpPr>
        <p:spPr>
          <a:xfrm>
            <a:off x="10094" y="6015806"/>
            <a:ext cx="7708062" cy="369332"/>
          </a:xfrm>
          <a:prstGeom prst="rect">
            <a:avLst/>
          </a:prstGeom>
          <a:noFill/>
        </p:spPr>
        <p:txBody>
          <a:bodyPr wrap="square" rtlCol="0">
            <a:spAutoFit/>
          </a:bodyPr>
          <a:lstStyle/>
          <a:p>
            <a:r>
              <a:rPr lang="en-US" dirty="0">
                <a:latin typeface="Garamond" panose="02020404030301010803" pitchFamily="18" charset="0"/>
              </a:rPr>
              <a:t>The constant bias will be scaled following the strategy developed in COCCON</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
        <p:nvSpPr>
          <p:cNvPr id="2" name="TextBox 1">
            <a:extLst>
              <a:ext uri="{FF2B5EF4-FFF2-40B4-BE49-F238E27FC236}">
                <a16:creationId xmlns:a16="http://schemas.microsoft.com/office/drawing/2014/main" id="{F04512A2-3AE5-AFF6-7F20-BD8F3D0A8C79}"/>
              </a:ext>
            </a:extLst>
          </p:cNvPr>
          <p:cNvSpPr txBox="1"/>
          <p:nvPr/>
        </p:nvSpPr>
        <p:spPr>
          <a:xfrm>
            <a:off x="32595" y="5517747"/>
            <a:ext cx="6120062" cy="369332"/>
          </a:xfrm>
          <a:prstGeom prst="rect">
            <a:avLst/>
          </a:prstGeom>
          <a:noFill/>
        </p:spPr>
        <p:txBody>
          <a:bodyPr wrap="square">
            <a:spAutoFit/>
          </a:bodyPr>
          <a:lstStyle/>
          <a:p>
            <a:r>
              <a:rPr lang="en-US" dirty="0"/>
              <a:t>Sha et al., 2024; </a:t>
            </a:r>
            <a:r>
              <a:rPr lang="en-US" dirty="0">
                <a:hlinkClick r:id="rId7"/>
              </a:rPr>
              <a:t>https://doi.org/10.3390/rs16183525</a:t>
            </a:r>
            <a:r>
              <a:rPr lang="en-US" dirty="0"/>
              <a:t> </a:t>
            </a:r>
          </a:p>
        </p:txBody>
      </p:sp>
    </p:spTree>
    <p:extLst>
      <p:ext uri="{BB962C8B-B14F-4D97-AF65-F5344CB8AC3E}">
        <p14:creationId xmlns:p14="http://schemas.microsoft.com/office/powerpoint/2010/main" val="2565299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9330"/>
            <a:ext cx="11856640" cy="466812"/>
          </a:xfrm>
        </p:spPr>
        <p:txBody>
          <a:bodyPr/>
          <a:lstStyle/>
          <a:p>
            <a:r>
              <a:rPr lang="en-US" dirty="0">
                <a:latin typeface="+mj-lt"/>
              </a:rPr>
              <a:t>Lessons learned from FRM4GHG</a:t>
            </a:r>
            <a:endParaRPr lang="en-US" baseline="-250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5" y="625222"/>
            <a:ext cx="10171713" cy="3698805"/>
          </a:xfrm>
          <a:prstGeom prst="rect">
            <a:avLst/>
          </a:prstGeom>
        </p:spPr>
      </p:pic>
      <p:sp>
        <p:nvSpPr>
          <p:cNvPr id="5" name="TextBox 4"/>
          <p:cNvSpPr txBox="1"/>
          <p:nvPr/>
        </p:nvSpPr>
        <p:spPr>
          <a:xfrm>
            <a:off x="35495" y="4408021"/>
            <a:ext cx="9573454" cy="1815882"/>
          </a:xfrm>
          <a:prstGeom prst="rect">
            <a:avLst/>
          </a:prstGeom>
          <a:noFill/>
        </p:spPr>
        <p:txBody>
          <a:bodyPr wrap="square" rtlCol="0">
            <a:spAutoFit/>
          </a:bodyPr>
          <a:lstStyle/>
          <a:p>
            <a:pPr marL="285750" indent="-285750">
              <a:buFont typeface="Wingdings" panose="05000000000000000000" pitchFamily="2" charset="2"/>
              <a:buChar char="§"/>
            </a:pPr>
            <a:r>
              <a:rPr lang="en-US" sz="1400" dirty="0">
                <a:latin typeface="Garamond" panose="02020404030301010803" pitchFamily="18" charset="0"/>
              </a:rPr>
              <a:t>TCCON priori used for both retrievals</a:t>
            </a:r>
          </a:p>
          <a:p>
            <a:pPr marL="285750" indent="-285750">
              <a:buFont typeface="Wingdings" panose="05000000000000000000" pitchFamily="2" charset="2"/>
              <a:buChar char="§"/>
            </a:pPr>
            <a:endParaRPr lang="en-US" sz="1400" dirty="0">
              <a:latin typeface="Garamond" panose="02020404030301010803" pitchFamily="18" charset="0"/>
            </a:endParaRPr>
          </a:p>
          <a:p>
            <a:pPr algn="just"/>
            <a:r>
              <a:rPr lang="en-US" sz="1400" dirty="0">
                <a:latin typeface="Garamond" panose="02020404030301010803" pitchFamily="18" charset="0"/>
              </a:rPr>
              <a:t>Seasonality seen in the bias. About 10 ppb during spring  polar vortex conditions – not so usual for standard TCCON site, ~ 3 – 5 ppb bias during the summer – Autumn period </a:t>
            </a:r>
            <a:r>
              <a:rPr lang="en-US" sz="1400" dirty="0">
                <a:latin typeface="Garamond" panose="02020404030301010803" pitchFamily="18" charset="0"/>
                <a:sym typeface="Wingdings" panose="05000000000000000000" pitchFamily="2" charset="2"/>
              </a:rPr>
              <a:t> significant ~ the accuracy requirement (0.2%) of TCCON</a:t>
            </a:r>
            <a:r>
              <a:rPr lang="en-US" sz="1400" dirty="0">
                <a:latin typeface="Garamond" panose="02020404030301010803" pitchFamily="18" charset="0"/>
              </a:rPr>
              <a:t>.</a:t>
            </a:r>
          </a:p>
          <a:p>
            <a:pPr algn="just"/>
            <a:endParaRPr lang="en-US" sz="1400" dirty="0">
              <a:latin typeface="Garamond" panose="02020404030301010803" pitchFamily="18" charset="0"/>
            </a:endParaRPr>
          </a:p>
          <a:p>
            <a:pPr algn="just"/>
            <a:r>
              <a:rPr lang="en-US" sz="1400" dirty="0">
                <a:latin typeface="Garamond" panose="02020404030301010803" pitchFamily="18" charset="0"/>
              </a:rPr>
              <a:t>Seasonal bias between TCCON and low-resolution (LR) EM27/SUN is not a drawback. It is understood – due to different instrument sensitivities (averaging kernels – AKs) and the a priori difference from the true atmospheric state. As the satellite sensors tend to use low resolution, the sensitivity match is better and therefore the smoothing error in the validation is smaller for the LR spectrometer. </a:t>
            </a:r>
          </a:p>
        </p:txBody>
      </p:sp>
      <p:sp>
        <p:nvSpPr>
          <p:cNvPr id="6" name="TextBox 5"/>
          <p:cNvSpPr txBox="1"/>
          <p:nvPr/>
        </p:nvSpPr>
        <p:spPr>
          <a:xfrm>
            <a:off x="3067220" y="928752"/>
            <a:ext cx="731932" cy="369332"/>
          </a:xfrm>
          <a:prstGeom prst="rect">
            <a:avLst/>
          </a:prstGeom>
          <a:noFill/>
        </p:spPr>
        <p:txBody>
          <a:bodyPr wrap="none" rtlCol="0">
            <a:spAutoFit/>
          </a:bodyPr>
          <a:lstStyle/>
          <a:p>
            <a:r>
              <a:rPr lang="en-US" dirty="0">
                <a:latin typeface="Garamond" panose="02020404030301010803" pitchFamily="18" charset="0"/>
              </a:rPr>
              <a:t>XCH</a:t>
            </a:r>
            <a:r>
              <a:rPr lang="en-US" baseline="-25000" dirty="0">
                <a:latin typeface="Garamond" panose="02020404030301010803" pitchFamily="18" charset="0"/>
              </a:rPr>
              <a:t>4</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9188" y="3173641"/>
            <a:ext cx="2491816" cy="249181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
        <p:nvSpPr>
          <p:cNvPr id="2" name="TextBox 1"/>
          <p:cNvSpPr txBox="1"/>
          <p:nvPr/>
        </p:nvSpPr>
        <p:spPr>
          <a:xfrm>
            <a:off x="10073900" y="759416"/>
            <a:ext cx="1947620" cy="1200329"/>
          </a:xfrm>
          <a:prstGeom prst="rect">
            <a:avLst/>
          </a:prstGeom>
          <a:noFill/>
        </p:spPr>
        <p:txBody>
          <a:bodyPr wrap="square" rtlCol="0">
            <a:spAutoFit/>
          </a:bodyPr>
          <a:lstStyle/>
          <a:p>
            <a:r>
              <a:rPr lang="en-US" dirty="0"/>
              <a:t>Details in </a:t>
            </a:r>
          </a:p>
          <a:p>
            <a:r>
              <a:rPr lang="en-US" dirty="0"/>
              <a:t>Sha et al., 2024 </a:t>
            </a:r>
          </a:p>
          <a:p>
            <a:r>
              <a:rPr lang="en-US" u="sng" dirty="0">
                <a:hlinkClick r:id="rId7"/>
              </a:rPr>
              <a:t>https://doi.org/10.3390/rs16183525</a:t>
            </a:r>
            <a:endParaRPr lang="en-US" dirty="0"/>
          </a:p>
        </p:txBody>
      </p:sp>
    </p:spTree>
    <p:extLst>
      <p:ext uri="{BB962C8B-B14F-4D97-AF65-F5344CB8AC3E}">
        <p14:creationId xmlns:p14="http://schemas.microsoft.com/office/powerpoint/2010/main" val="3636537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71FD4-5CA3-1636-4B3D-7B6DE3CD98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96203B-306F-C855-75A9-8EFE46AD26C4}"/>
              </a:ext>
            </a:extLst>
          </p:cNvPr>
          <p:cNvSpPr>
            <a:spLocks noGrp="1"/>
          </p:cNvSpPr>
          <p:nvPr>
            <p:ph type="title"/>
          </p:nvPr>
        </p:nvSpPr>
        <p:spPr>
          <a:xfrm>
            <a:off x="0" y="-9330"/>
            <a:ext cx="11856640" cy="466812"/>
          </a:xfrm>
        </p:spPr>
        <p:txBody>
          <a:bodyPr/>
          <a:lstStyle/>
          <a:p>
            <a:r>
              <a:rPr lang="en-US" dirty="0">
                <a:latin typeface="+mj-lt"/>
              </a:rPr>
              <a:t>Calibration of remote sensing measurement traceable to WMO scale</a:t>
            </a:r>
            <a:endParaRPr lang="en-US" baseline="-25000" dirty="0">
              <a:latin typeface="+mj-lt"/>
            </a:endParaRPr>
          </a:p>
        </p:txBody>
      </p:sp>
      <p:pic>
        <p:nvPicPr>
          <p:cNvPr id="8" name="Picture 7">
            <a:extLst>
              <a:ext uri="{FF2B5EF4-FFF2-40B4-BE49-F238E27FC236}">
                <a16:creationId xmlns:a16="http://schemas.microsoft.com/office/drawing/2014/main" id="{E9FD264B-3A3B-F168-8D9E-FF23ACEEC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9" name="Picture 8">
            <a:extLst>
              <a:ext uri="{FF2B5EF4-FFF2-40B4-BE49-F238E27FC236}">
                <a16:creationId xmlns:a16="http://schemas.microsoft.com/office/drawing/2014/main" id="{9AF411D5-C1EA-5E3D-0F5E-F628D6C037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pic>
        <p:nvPicPr>
          <p:cNvPr id="10" name="Picture 9">
            <a:extLst>
              <a:ext uri="{FF2B5EF4-FFF2-40B4-BE49-F238E27FC236}">
                <a16:creationId xmlns:a16="http://schemas.microsoft.com/office/drawing/2014/main" id="{7500315A-9222-C95A-519C-7CCC07199D79}"/>
              </a:ext>
            </a:extLst>
          </p:cNvPr>
          <p:cNvPicPr/>
          <p:nvPr/>
        </p:nvPicPr>
        <p:blipFill>
          <a:blip r:embed="rId5">
            <a:extLst>
              <a:ext uri="{28A0092B-C50C-407E-A947-70E740481C1C}">
                <a14:useLocalDpi xmlns:a14="http://schemas.microsoft.com/office/drawing/2010/main" val="0"/>
              </a:ext>
            </a:extLst>
          </a:blip>
          <a:stretch>
            <a:fillRect/>
          </a:stretch>
        </p:blipFill>
        <p:spPr>
          <a:xfrm>
            <a:off x="114748" y="769694"/>
            <a:ext cx="7631747" cy="4661943"/>
          </a:xfrm>
          <a:prstGeom prst="rect">
            <a:avLst/>
          </a:prstGeom>
        </p:spPr>
      </p:pic>
      <p:sp>
        <p:nvSpPr>
          <p:cNvPr id="11" name="TextBox 10">
            <a:extLst>
              <a:ext uri="{FF2B5EF4-FFF2-40B4-BE49-F238E27FC236}">
                <a16:creationId xmlns:a16="http://schemas.microsoft.com/office/drawing/2014/main" id="{E175B397-0F68-EDC6-7676-451D757E860D}"/>
              </a:ext>
            </a:extLst>
          </p:cNvPr>
          <p:cNvSpPr txBox="1"/>
          <p:nvPr/>
        </p:nvSpPr>
        <p:spPr>
          <a:xfrm>
            <a:off x="7723402" y="1057286"/>
            <a:ext cx="4388387" cy="1477328"/>
          </a:xfrm>
          <a:prstGeom prst="rect">
            <a:avLst/>
          </a:prstGeom>
          <a:noFill/>
        </p:spPr>
        <p:txBody>
          <a:bodyPr wrap="square" rtlCol="0">
            <a:spAutoFit/>
          </a:bodyPr>
          <a:lstStyle/>
          <a:p>
            <a:r>
              <a:rPr lang="en-US" dirty="0"/>
              <a:t>Ground-based remote sensing measurements are then used for </a:t>
            </a:r>
            <a:r>
              <a:rPr lang="en-US" dirty="0" err="1"/>
              <a:t>cal</a:t>
            </a:r>
            <a:r>
              <a:rPr lang="en-US" dirty="0"/>
              <a:t>/</a:t>
            </a:r>
            <a:r>
              <a:rPr lang="en-US" dirty="0" err="1"/>
              <a:t>val</a:t>
            </a:r>
            <a:r>
              <a:rPr lang="en-US" dirty="0"/>
              <a:t> of satellite-based remote sensing measurements performing similar integrated column measurements of trace gases</a:t>
            </a:r>
          </a:p>
        </p:txBody>
      </p:sp>
      <p:pic>
        <p:nvPicPr>
          <p:cNvPr id="12" name="Picture 11">
            <a:extLst>
              <a:ext uri="{FF2B5EF4-FFF2-40B4-BE49-F238E27FC236}">
                <a16:creationId xmlns:a16="http://schemas.microsoft.com/office/drawing/2014/main" id="{0B65A29B-BB30-D5B5-A7A2-6DD46AE92E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47" b="10030"/>
          <a:stretch/>
        </p:blipFill>
        <p:spPr>
          <a:xfrm>
            <a:off x="7271083" y="3134418"/>
            <a:ext cx="4771257" cy="2933363"/>
          </a:xfrm>
          <a:prstGeom prst="rect">
            <a:avLst/>
          </a:prstGeom>
        </p:spPr>
      </p:pic>
      <p:sp>
        <p:nvSpPr>
          <p:cNvPr id="13" name="TextBox 12">
            <a:extLst>
              <a:ext uri="{FF2B5EF4-FFF2-40B4-BE49-F238E27FC236}">
                <a16:creationId xmlns:a16="http://schemas.microsoft.com/office/drawing/2014/main" id="{EF5C9F95-4F95-4AEE-C949-5B675C9C182E}"/>
              </a:ext>
            </a:extLst>
          </p:cNvPr>
          <p:cNvSpPr txBox="1"/>
          <p:nvPr/>
        </p:nvSpPr>
        <p:spPr>
          <a:xfrm>
            <a:off x="8923606" y="4555476"/>
            <a:ext cx="2535887" cy="369332"/>
          </a:xfrm>
          <a:prstGeom prst="rect">
            <a:avLst/>
          </a:prstGeom>
          <a:noFill/>
        </p:spPr>
        <p:txBody>
          <a:bodyPr wrap="none" rtlCol="0">
            <a:spAutoFit/>
          </a:bodyPr>
          <a:lstStyle/>
          <a:p>
            <a:r>
              <a:rPr lang="en-GB" dirty="0">
                <a:solidFill>
                  <a:schemeClr val="bg1"/>
                </a:solidFill>
              </a:rPr>
              <a:t>TCCON at KIT, Germany</a:t>
            </a:r>
            <a:endParaRPr lang="en-BE" dirty="0">
              <a:solidFill>
                <a:schemeClr val="bg1"/>
              </a:solidFill>
            </a:endParaRPr>
          </a:p>
        </p:txBody>
      </p:sp>
      <p:sp>
        <p:nvSpPr>
          <p:cNvPr id="14" name="TextBox 13">
            <a:extLst>
              <a:ext uri="{FF2B5EF4-FFF2-40B4-BE49-F238E27FC236}">
                <a16:creationId xmlns:a16="http://schemas.microsoft.com/office/drawing/2014/main" id="{CDC16258-943C-EEE7-7875-C4980EB72BAA}"/>
              </a:ext>
            </a:extLst>
          </p:cNvPr>
          <p:cNvSpPr txBox="1"/>
          <p:nvPr/>
        </p:nvSpPr>
        <p:spPr>
          <a:xfrm>
            <a:off x="9450933" y="5797071"/>
            <a:ext cx="2660857" cy="369332"/>
          </a:xfrm>
          <a:prstGeom prst="rect">
            <a:avLst/>
          </a:prstGeom>
          <a:noFill/>
        </p:spPr>
        <p:txBody>
          <a:bodyPr wrap="none" rtlCol="0">
            <a:spAutoFit/>
          </a:bodyPr>
          <a:lstStyle/>
          <a:p>
            <a:r>
              <a:rPr lang="en-GB" dirty="0">
                <a:solidFill>
                  <a:schemeClr val="bg1"/>
                </a:solidFill>
              </a:rPr>
              <a:t>INVENIO and EM27/SUN</a:t>
            </a:r>
            <a:endParaRPr lang="en-BE" dirty="0">
              <a:solidFill>
                <a:schemeClr val="bg1"/>
              </a:solidFill>
            </a:endParaRPr>
          </a:p>
        </p:txBody>
      </p:sp>
    </p:spTree>
    <p:extLst>
      <p:ext uri="{BB962C8B-B14F-4D97-AF65-F5344CB8AC3E}">
        <p14:creationId xmlns:p14="http://schemas.microsoft.com/office/powerpoint/2010/main" val="2546527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1641" y="-9330"/>
            <a:ext cx="11204999" cy="466812"/>
          </a:xfrm>
        </p:spPr>
        <p:txBody>
          <a:bodyPr/>
          <a:lstStyle/>
          <a:p>
            <a:r>
              <a:rPr lang="en-US" dirty="0">
                <a:latin typeface="+mj-lt"/>
              </a:rPr>
              <a:t>EM27/SUN – COCCON providing FRM quality data </a:t>
            </a:r>
          </a:p>
        </p:txBody>
      </p:sp>
      <p:sp>
        <p:nvSpPr>
          <p:cNvPr id="9" name="TextBox 8"/>
          <p:cNvSpPr txBox="1"/>
          <p:nvPr/>
        </p:nvSpPr>
        <p:spPr>
          <a:xfrm>
            <a:off x="68315" y="741554"/>
            <a:ext cx="12040266" cy="5816977"/>
          </a:xfrm>
          <a:prstGeom prst="rect">
            <a:avLst/>
          </a:prstGeom>
          <a:noFill/>
        </p:spPr>
        <p:txBody>
          <a:bodyPr wrap="square" rtlCol="0">
            <a:spAutoFit/>
          </a:bodyPr>
          <a:lstStyle/>
          <a:p>
            <a:pPr marL="285750" indent="-285750">
              <a:buFont typeface="Wingdings" panose="05000000000000000000" pitchFamily="2" charset="2"/>
              <a:buChar char="Ø"/>
            </a:pPr>
            <a:r>
              <a:rPr lang="nl-BE" dirty="0">
                <a:latin typeface="+mj-lt"/>
                <a:cs typeface="Times New Roman" panose="02020603050405020304" pitchFamily="18" charset="0"/>
                <a:hlinkClick r:id="rId3"/>
              </a:rPr>
              <a:t>https://www.coccon.kit.edu/</a:t>
            </a:r>
            <a:r>
              <a:rPr lang="nl-BE" dirty="0">
                <a:latin typeface="+mj-lt"/>
                <a:cs typeface="Times New Roman" panose="02020603050405020304" pitchFamily="18" charset="0"/>
              </a:rPr>
              <a:t> </a:t>
            </a:r>
            <a:endParaRPr lang="en-GB" b="1" dirty="0">
              <a:latin typeface="+mj-lt"/>
            </a:endParaRP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r>
              <a:rPr lang="en-US" dirty="0">
                <a:latin typeface="+mj-lt"/>
                <a:cs typeface="Times New Roman" panose="02020603050405020304" pitchFamily="18" charset="0"/>
              </a:rPr>
              <a:t>Main species: XCO</a:t>
            </a:r>
            <a:r>
              <a:rPr lang="en-US" baseline="-25000" dirty="0">
                <a:latin typeface="+mj-lt"/>
                <a:cs typeface="Times New Roman" panose="02020603050405020304" pitchFamily="18" charset="0"/>
              </a:rPr>
              <a:t>2</a:t>
            </a:r>
            <a:r>
              <a:rPr lang="en-US" dirty="0">
                <a:latin typeface="+mj-lt"/>
                <a:cs typeface="Times New Roman" panose="02020603050405020304" pitchFamily="18" charset="0"/>
              </a:rPr>
              <a:t>, XCH</a:t>
            </a:r>
            <a:r>
              <a:rPr lang="en-US" baseline="-25000" dirty="0">
                <a:latin typeface="+mj-lt"/>
                <a:cs typeface="Times New Roman" panose="02020603050405020304" pitchFamily="18" charset="0"/>
              </a:rPr>
              <a:t>4</a:t>
            </a:r>
            <a:r>
              <a:rPr lang="en-US" dirty="0">
                <a:latin typeface="+mj-lt"/>
                <a:cs typeface="Times New Roman" panose="02020603050405020304" pitchFamily="18" charset="0"/>
              </a:rPr>
              <a:t>, XCO, XH</a:t>
            </a:r>
            <a:r>
              <a:rPr lang="en-US" baseline="-25000" dirty="0">
                <a:latin typeface="+mj-lt"/>
                <a:cs typeface="Times New Roman" panose="02020603050405020304" pitchFamily="18" charset="0"/>
              </a:rPr>
              <a:t>2</a:t>
            </a:r>
            <a:r>
              <a:rPr lang="en-US" dirty="0">
                <a:latin typeface="+mj-lt"/>
                <a:cs typeface="Times New Roman" panose="02020603050405020304" pitchFamily="18" charset="0"/>
              </a:rPr>
              <a:t>O at 0.5 cm</a:t>
            </a:r>
            <a:r>
              <a:rPr lang="en-US" baseline="30000" dirty="0">
                <a:latin typeface="+mj-lt"/>
                <a:cs typeface="Times New Roman" panose="02020603050405020304" pitchFamily="18" charset="0"/>
              </a:rPr>
              <a:t>-1</a:t>
            </a:r>
            <a:r>
              <a:rPr lang="en-US" dirty="0">
                <a:latin typeface="+mj-lt"/>
                <a:cs typeface="Times New Roman" panose="02020603050405020304" pitchFamily="18" charset="0"/>
              </a:rPr>
              <a:t>; data processing following COCCON recommendations</a:t>
            </a:r>
          </a:p>
          <a:p>
            <a:pPr marL="285750" indent="-285750">
              <a:buFont typeface="Wingdings" panose="05000000000000000000" pitchFamily="2" charset="2"/>
              <a:buChar char="Ø"/>
            </a:pPr>
            <a:r>
              <a:rPr lang="en-US" dirty="0">
                <a:latin typeface="+mj-lt"/>
                <a:cs typeface="Times New Roman" panose="02020603050405020304" pitchFamily="18" charset="0"/>
              </a:rPr>
              <a:t>Excellent agreement with TCCON</a:t>
            </a:r>
          </a:p>
          <a:p>
            <a:pPr marL="285750" indent="-285750">
              <a:buFont typeface="Wingdings" panose="05000000000000000000" pitchFamily="2" charset="2"/>
              <a:buChar char="Ø"/>
            </a:pPr>
            <a:r>
              <a:rPr lang="en-US" dirty="0">
                <a:latin typeface="+mj-lt"/>
                <a:cs typeface="Times New Roman" panose="02020603050405020304" pitchFamily="18" charset="0"/>
              </a:rPr>
              <a:t>Manual operation at majority of sites, setting it up in the morning and bringing it back to the shelter at the end of the day, data acquisition is automatic.</a:t>
            </a:r>
          </a:p>
          <a:p>
            <a:pPr marL="285750" indent="-285750">
              <a:buFont typeface="Wingdings" panose="05000000000000000000" pitchFamily="2" charset="2"/>
              <a:buChar char="Ø"/>
            </a:pPr>
            <a:endParaRPr lang="en-US" dirty="0">
              <a:latin typeface="+mj-lt"/>
              <a:cs typeface="Times New Roman" panose="02020603050405020304" pitchFamily="18" charset="0"/>
            </a:endParaRPr>
          </a:p>
          <a:p>
            <a:pPr marL="285750" indent="-285750">
              <a:buFont typeface="Wingdings" panose="05000000000000000000" pitchFamily="2" charset="2"/>
              <a:buChar char="Ø"/>
            </a:pPr>
            <a:r>
              <a:rPr lang="en-US" dirty="0">
                <a:latin typeface="+mj-lt"/>
                <a:cs typeface="Times New Roman" panose="02020603050405020304" pitchFamily="18" charset="0"/>
              </a:rPr>
              <a:t>Automatic operation, remote control, protection against rain/snow, rain sensor, heating &amp; cooling systems – developed or under development by several groups</a:t>
            </a:r>
          </a:p>
          <a:p>
            <a:pPr marL="285750" indent="-285750">
              <a:buFont typeface="Wingdings" panose="05000000000000000000" pitchFamily="2" charset="2"/>
              <a:buChar char="Ø"/>
            </a:pPr>
            <a:endParaRPr lang="en-US" dirty="0">
              <a:latin typeface="+mj-lt"/>
              <a:cs typeface="Times New Roman" panose="02020603050405020304" pitchFamily="18" charset="0"/>
            </a:endParaRPr>
          </a:p>
          <a:p>
            <a:pPr marL="285750" indent="-285750">
              <a:buFont typeface="Wingdings" panose="05000000000000000000" pitchFamily="2" charset="2"/>
              <a:buChar char="Ø"/>
            </a:pPr>
            <a:r>
              <a:rPr lang="en-US" dirty="0">
                <a:latin typeface="+mj-lt"/>
                <a:cs typeface="Times New Roman" panose="02020603050405020304" pitchFamily="18" charset="0"/>
              </a:rPr>
              <a:t>Selected as </a:t>
            </a:r>
            <a:r>
              <a:rPr lang="en-US" b="1" dirty="0">
                <a:latin typeface="+mj-lt"/>
                <a:cs typeface="Times New Roman" panose="02020603050405020304" pitchFamily="18" charset="0"/>
              </a:rPr>
              <a:t>travelling standard </a:t>
            </a:r>
            <a:r>
              <a:rPr lang="en-US" dirty="0">
                <a:latin typeface="+mj-lt"/>
                <a:cs typeface="Times New Roman" panose="02020603050405020304" pitchFamily="18" charset="0"/>
              </a:rPr>
              <a:t>(FRM4GHG-2) for visiting TCCON stations (Europe, America, Asia-Oceania)</a:t>
            </a:r>
            <a:endParaRPr lang="en-GB" dirty="0">
              <a:latin typeface="+mj-lt"/>
            </a:endParaRPr>
          </a:p>
        </p:txBody>
      </p:sp>
      <p:pic>
        <p:nvPicPr>
          <p:cNvPr id="5" name="Picture 4"/>
          <p:cNvPicPr>
            <a:picLocks noChangeAspect="1"/>
          </p:cNvPicPr>
          <p:nvPr/>
        </p:nvPicPr>
        <p:blipFill>
          <a:blip r:embed="rId4"/>
          <a:stretch>
            <a:fillRect/>
          </a:stretch>
        </p:blipFill>
        <p:spPr>
          <a:xfrm>
            <a:off x="4254064" y="1498914"/>
            <a:ext cx="3951945" cy="191561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2615" y="1290571"/>
            <a:ext cx="3276160" cy="2457120"/>
          </a:xfrm>
          <a:prstGeom prst="rect">
            <a:avLst/>
          </a:prstGeom>
        </p:spPr>
      </p:pic>
      <p:pic>
        <p:nvPicPr>
          <p:cNvPr id="7" name="Picture 2" descr="Image result for tum universi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8079" y="3807066"/>
            <a:ext cx="762893" cy="3814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736" y="1267420"/>
            <a:ext cx="3552655" cy="236843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Tree>
    <p:extLst>
      <p:ext uri="{BB962C8B-B14F-4D97-AF65-F5344CB8AC3E}">
        <p14:creationId xmlns:p14="http://schemas.microsoft.com/office/powerpoint/2010/main" val="3454653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6092" t="4938" r="1966"/>
          <a:stretch/>
        </p:blipFill>
        <p:spPr>
          <a:xfrm>
            <a:off x="7475001" y="556887"/>
            <a:ext cx="4705166" cy="3535720"/>
          </a:xfrm>
          <a:prstGeom prst="rect">
            <a:avLst/>
          </a:prstGeom>
        </p:spPr>
      </p:pic>
      <p:sp>
        <p:nvSpPr>
          <p:cNvPr id="3" name="TextBox 2"/>
          <p:cNvSpPr txBox="1"/>
          <p:nvPr/>
        </p:nvSpPr>
        <p:spPr>
          <a:xfrm>
            <a:off x="0" y="998406"/>
            <a:ext cx="12192000" cy="2031325"/>
          </a:xfrm>
          <a:prstGeom prst="rect">
            <a:avLst/>
          </a:prstGeom>
          <a:noFill/>
        </p:spPr>
        <p:txBody>
          <a:bodyPr wrap="square" rtlCol="0">
            <a:spAutoFit/>
          </a:bodyPr>
          <a:lstStyle/>
          <a:p>
            <a:pPr marL="342900" indent="-342900" algn="just" fontAlgn="auto">
              <a:spcBef>
                <a:spcPts val="0"/>
              </a:spcBef>
              <a:spcAft>
                <a:spcPts val="0"/>
              </a:spcAft>
              <a:buFont typeface="Wingdings" panose="05000000000000000000" pitchFamily="2" charset="2"/>
              <a:buChar char="Ø"/>
              <a:defRPr/>
            </a:pPr>
            <a:r>
              <a:rPr lang="en-US" sz="1400" dirty="0">
                <a:solidFill>
                  <a:srgbClr val="000000"/>
                </a:solidFill>
                <a:latin typeface="+mj-lt"/>
              </a:rPr>
              <a:t>Ground-based </a:t>
            </a:r>
            <a:r>
              <a:rPr lang="en-US" sz="1400" b="1" dirty="0">
                <a:solidFill>
                  <a:srgbClr val="000000"/>
                </a:solidFill>
                <a:latin typeface="+mj-lt"/>
              </a:rPr>
              <a:t>in-situ</a:t>
            </a:r>
            <a:r>
              <a:rPr lang="en-US" sz="1400" dirty="0">
                <a:solidFill>
                  <a:srgbClr val="000000"/>
                </a:solidFill>
                <a:latin typeface="+mj-lt"/>
              </a:rPr>
              <a:t> measurement network (surface air sampling, tower ~500 m)</a:t>
            </a:r>
          </a:p>
          <a:p>
            <a:pPr marL="800100" lvl="2" indent="-342900" algn="just" fontAlgn="auto">
              <a:spcBef>
                <a:spcPts val="0"/>
              </a:spcBef>
              <a:spcAft>
                <a:spcPts val="0"/>
              </a:spcAft>
              <a:buFont typeface="Wingdings" panose="05000000000000000000" pitchFamily="2" charset="2"/>
              <a:buChar char="Ø"/>
              <a:defRPr/>
            </a:pPr>
            <a:r>
              <a:rPr lang="en-US" sz="1400" dirty="0">
                <a:solidFill>
                  <a:srgbClr val="000000"/>
                </a:solidFill>
                <a:latin typeface="+mj-lt"/>
              </a:rPr>
              <a:t>Derived fluxes are </a:t>
            </a:r>
            <a:r>
              <a:rPr lang="en-US" sz="1400" b="1" dirty="0">
                <a:solidFill>
                  <a:srgbClr val="000000"/>
                </a:solidFill>
                <a:latin typeface="+mj-lt"/>
              </a:rPr>
              <a:t>accurate</a:t>
            </a:r>
            <a:r>
              <a:rPr lang="en-US" sz="1400" dirty="0">
                <a:solidFill>
                  <a:srgbClr val="000000"/>
                </a:solidFill>
                <a:latin typeface="+mj-lt"/>
              </a:rPr>
              <a:t> but are </a:t>
            </a:r>
            <a:r>
              <a:rPr lang="en-US" sz="1400" b="1" dirty="0">
                <a:solidFill>
                  <a:srgbClr val="000000"/>
                </a:solidFill>
                <a:latin typeface="+mj-lt"/>
              </a:rPr>
              <a:t>affected by surface exchange and vertical transport </a:t>
            </a:r>
          </a:p>
          <a:p>
            <a:pPr marL="457200" lvl="2" algn="just" fontAlgn="auto">
              <a:spcBef>
                <a:spcPts val="0"/>
              </a:spcBef>
              <a:spcAft>
                <a:spcPts val="0"/>
              </a:spcAft>
              <a:defRPr/>
            </a:pPr>
            <a:r>
              <a:rPr lang="en-US" sz="1400" dirty="0">
                <a:solidFill>
                  <a:srgbClr val="000000"/>
                </a:solidFill>
                <a:latin typeface="+mj-lt"/>
              </a:rPr>
              <a:t>      – highly variable but poorly simulated in global models</a:t>
            </a:r>
          </a:p>
          <a:p>
            <a:pPr marL="800100" lvl="2" indent="-342900" algn="just" fontAlgn="auto">
              <a:spcBef>
                <a:spcPts val="0"/>
              </a:spcBef>
              <a:spcAft>
                <a:spcPts val="0"/>
              </a:spcAft>
              <a:buFont typeface="Wingdings" panose="05000000000000000000" pitchFamily="2" charset="2"/>
              <a:buChar char="Ø"/>
              <a:defRPr/>
            </a:pPr>
            <a:r>
              <a:rPr lang="en-US" sz="1400" b="1" dirty="0">
                <a:solidFill>
                  <a:srgbClr val="000000"/>
                </a:solidFill>
              </a:rPr>
              <a:t>High precision</a:t>
            </a:r>
            <a:r>
              <a:rPr lang="en-US" sz="1400" dirty="0">
                <a:solidFill>
                  <a:srgbClr val="000000"/>
                </a:solidFill>
              </a:rPr>
              <a:t> and </a:t>
            </a:r>
            <a:r>
              <a:rPr lang="en-US" sz="1400" b="1" dirty="0">
                <a:solidFill>
                  <a:srgbClr val="000000"/>
                </a:solidFill>
              </a:rPr>
              <a:t>inter-calibration accuracy</a:t>
            </a:r>
            <a:endParaRPr lang="en-US" sz="1400" b="1" dirty="0">
              <a:solidFill>
                <a:srgbClr val="000000"/>
              </a:solidFill>
              <a:latin typeface="+mj-lt"/>
            </a:endParaRPr>
          </a:p>
          <a:p>
            <a:pPr marL="800100" lvl="2" indent="-342900" algn="just" fontAlgn="auto">
              <a:spcBef>
                <a:spcPts val="0"/>
              </a:spcBef>
              <a:spcAft>
                <a:spcPts val="0"/>
              </a:spcAft>
              <a:buFont typeface="Wingdings" panose="05000000000000000000" pitchFamily="2" charset="2"/>
              <a:buChar char="Ø"/>
              <a:defRPr/>
            </a:pPr>
            <a:r>
              <a:rPr lang="en-US" sz="1400" b="1" dirty="0">
                <a:solidFill>
                  <a:srgbClr val="000000"/>
                </a:solidFill>
                <a:latin typeface="+mj-lt"/>
              </a:rPr>
              <a:t>Limited / no column measurements</a:t>
            </a:r>
            <a:r>
              <a:rPr lang="en-US" sz="1400" dirty="0">
                <a:solidFill>
                  <a:srgbClr val="000000"/>
                </a:solidFill>
                <a:latin typeface="+mj-lt"/>
              </a:rPr>
              <a:t> which limits its use for satellite validation</a:t>
            </a:r>
          </a:p>
          <a:p>
            <a:pPr marL="457200" lvl="2" algn="just" fontAlgn="auto">
              <a:spcBef>
                <a:spcPts val="0"/>
              </a:spcBef>
              <a:spcAft>
                <a:spcPts val="0"/>
              </a:spcAft>
              <a:defRPr/>
            </a:pPr>
            <a:endParaRPr lang="en-US" sz="1400" dirty="0">
              <a:solidFill>
                <a:srgbClr val="000000"/>
              </a:solidFill>
              <a:latin typeface="+mj-lt"/>
            </a:endParaRPr>
          </a:p>
          <a:p>
            <a:pPr marL="342900" indent="-342900" algn="just" fontAlgn="auto">
              <a:spcBef>
                <a:spcPts val="0"/>
              </a:spcBef>
              <a:spcAft>
                <a:spcPts val="0"/>
              </a:spcAft>
              <a:buFont typeface="Wingdings" panose="05000000000000000000" pitchFamily="2" charset="2"/>
              <a:buChar char="Ø"/>
              <a:defRPr/>
            </a:pPr>
            <a:r>
              <a:rPr lang="en-US" sz="1400" b="1" dirty="0">
                <a:solidFill>
                  <a:srgbClr val="000000"/>
                </a:solidFill>
                <a:latin typeface="+mj-lt"/>
              </a:rPr>
              <a:t>In-situ</a:t>
            </a:r>
            <a:r>
              <a:rPr lang="en-US" sz="1400" dirty="0">
                <a:solidFill>
                  <a:srgbClr val="000000"/>
                </a:solidFill>
                <a:latin typeface="+mj-lt"/>
              </a:rPr>
              <a:t> aircraft (0 – 20 km) / AirCore (0 – 30 km ) measurements</a:t>
            </a:r>
          </a:p>
          <a:p>
            <a:pPr marL="800100" lvl="2" indent="-342900" algn="just" fontAlgn="auto">
              <a:spcBef>
                <a:spcPts val="0"/>
              </a:spcBef>
              <a:spcAft>
                <a:spcPts val="0"/>
              </a:spcAft>
              <a:buFont typeface="Wingdings" panose="05000000000000000000" pitchFamily="2" charset="2"/>
              <a:buChar char="Ø"/>
              <a:defRPr/>
            </a:pPr>
            <a:r>
              <a:rPr lang="en-US" sz="1400" dirty="0">
                <a:solidFill>
                  <a:srgbClr val="000000"/>
                </a:solidFill>
                <a:latin typeface="+mj-lt"/>
              </a:rPr>
              <a:t>Derived fluxes are </a:t>
            </a:r>
            <a:r>
              <a:rPr lang="en-US" sz="1400" b="1" dirty="0">
                <a:solidFill>
                  <a:srgbClr val="000000"/>
                </a:solidFill>
                <a:latin typeface="+mj-lt"/>
              </a:rPr>
              <a:t>accurate</a:t>
            </a:r>
            <a:r>
              <a:rPr lang="en-US" sz="1400" dirty="0">
                <a:solidFill>
                  <a:srgbClr val="000000"/>
                </a:solidFill>
                <a:latin typeface="+mj-lt"/>
              </a:rPr>
              <a:t>, measurements are possible at </a:t>
            </a:r>
            <a:r>
              <a:rPr lang="en-US" sz="1400" b="1" dirty="0">
                <a:solidFill>
                  <a:srgbClr val="000000"/>
                </a:solidFill>
                <a:latin typeface="+mj-lt"/>
              </a:rPr>
              <a:t>several altitudes</a:t>
            </a:r>
            <a:r>
              <a:rPr lang="en-US" sz="1400" dirty="0">
                <a:solidFill>
                  <a:srgbClr val="000000"/>
                </a:solidFill>
                <a:latin typeface="+mj-lt"/>
              </a:rPr>
              <a:t>, but are currently </a:t>
            </a:r>
            <a:r>
              <a:rPr lang="en-US" sz="1400" b="1" dirty="0">
                <a:solidFill>
                  <a:srgbClr val="000000"/>
                </a:solidFill>
                <a:latin typeface="+mj-lt"/>
              </a:rPr>
              <a:t>very sparse</a:t>
            </a:r>
          </a:p>
          <a:p>
            <a:pPr marL="800100" lvl="2" indent="-342900" algn="just" fontAlgn="auto">
              <a:spcBef>
                <a:spcPts val="0"/>
              </a:spcBef>
              <a:spcAft>
                <a:spcPts val="0"/>
              </a:spcAft>
              <a:buFont typeface="Wingdings" panose="05000000000000000000" pitchFamily="2" charset="2"/>
              <a:buChar char="Ø"/>
              <a:defRPr/>
            </a:pPr>
            <a:r>
              <a:rPr lang="en-US" sz="1400" b="1" dirty="0">
                <a:solidFill>
                  <a:srgbClr val="000000"/>
                </a:solidFill>
              </a:rPr>
              <a:t>High precision</a:t>
            </a:r>
            <a:r>
              <a:rPr lang="en-US" sz="1400" dirty="0">
                <a:solidFill>
                  <a:srgbClr val="000000"/>
                </a:solidFill>
              </a:rPr>
              <a:t> and </a:t>
            </a:r>
            <a:r>
              <a:rPr lang="en-US" sz="1400" b="1" dirty="0">
                <a:solidFill>
                  <a:srgbClr val="000000"/>
                </a:solidFill>
              </a:rPr>
              <a:t>inter-calibration accuracy</a:t>
            </a:r>
            <a:endParaRPr lang="en-US" sz="1400" b="1" dirty="0">
              <a:solidFill>
                <a:srgbClr val="000000"/>
              </a:solidFill>
              <a:latin typeface="+mj-lt"/>
            </a:endParaRPr>
          </a:p>
        </p:txBody>
      </p:sp>
      <p:sp>
        <p:nvSpPr>
          <p:cNvPr id="4" name="Title 3"/>
          <p:cNvSpPr>
            <a:spLocks noGrp="1"/>
          </p:cNvSpPr>
          <p:nvPr>
            <p:ph type="title"/>
          </p:nvPr>
        </p:nvSpPr>
        <p:spPr>
          <a:xfrm>
            <a:off x="0" y="-9330"/>
            <a:ext cx="11856640" cy="466812"/>
          </a:xfrm>
        </p:spPr>
        <p:txBody>
          <a:bodyPr/>
          <a:lstStyle/>
          <a:p>
            <a:r>
              <a:rPr lang="en-US" dirty="0">
                <a:latin typeface="+mj-lt"/>
              </a:rPr>
              <a:t>Atmospheric GHG measurement techniques and their complementarity</a:t>
            </a:r>
          </a:p>
        </p:txBody>
      </p:sp>
      <p:sp>
        <p:nvSpPr>
          <p:cNvPr id="6" name="TextBox 5"/>
          <p:cNvSpPr txBox="1"/>
          <p:nvPr/>
        </p:nvSpPr>
        <p:spPr>
          <a:xfrm>
            <a:off x="1" y="3506204"/>
            <a:ext cx="12192000" cy="2893100"/>
          </a:xfrm>
          <a:prstGeom prst="rect">
            <a:avLst/>
          </a:prstGeom>
          <a:noFill/>
        </p:spPr>
        <p:txBody>
          <a:bodyPr wrap="square" rtlCol="0">
            <a:spAutoFit/>
          </a:bodyPr>
          <a:lstStyle/>
          <a:p>
            <a:pPr marL="342900" indent="-342900" algn="just" fontAlgn="auto">
              <a:spcBef>
                <a:spcPts val="0"/>
              </a:spcBef>
              <a:spcAft>
                <a:spcPts val="0"/>
              </a:spcAft>
              <a:buFont typeface="Wingdings" panose="05000000000000000000" pitchFamily="2" charset="2"/>
              <a:buChar char="Ø"/>
              <a:defRPr/>
            </a:pPr>
            <a:r>
              <a:rPr lang="en-US" sz="1400" dirty="0">
                <a:solidFill>
                  <a:srgbClr val="000000"/>
                </a:solidFill>
                <a:latin typeface="+mj-lt"/>
              </a:rPr>
              <a:t>Ground-based </a:t>
            </a:r>
            <a:r>
              <a:rPr lang="en-US" sz="1400" b="1" dirty="0">
                <a:solidFill>
                  <a:srgbClr val="000000"/>
                </a:solidFill>
                <a:latin typeface="+mj-lt"/>
              </a:rPr>
              <a:t>remote sensing </a:t>
            </a:r>
            <a:r>
              <a:rPr lang="en-US" sz="1400" dirty="0">
                <a:solidFill>
                  <a:srgbClr val="000000"/>
                </a:solidFill>
                <a:latin typeface="+mj-lt"/>
              </a:rPr>
              <a:t>measurement networks (0 – top of the atmosphere)</a:t>
            </a:r>
          </a:p>
          <a:p>
            <a:pPr marL="800100" lvl="2" indent="-342900" algn="just" fontAlgn="auto">
              <a:spcBef>
                <a:spcPts val="0"/>
              </a:spcBef>
              <a:spcAft>
                <a:spcPts val="0"/>
              </a:spcAft>
              <a:buFont typeface="Wingdings" panose="05000000000000000000" pitchFamily="2" charset="2"/>
              <a:buChar char="Ø"/>
              <a:defRPr/>
            </a:pPr>
            <a:r>
              <a:rPr lang="en-US" sz="1400" b="1" dirty="0">
                <a:solidFill>
                  <a:srgbClr val="000000"/>
                </a:solidFill>
                <a:latin typeface="+mj-lt"/>
              </a:rPr>
              <a:t>Column</a:t>
            </a:r>
            <a:r>
              <a:rPr lang="en-US" sz="1400" dirty="0">
                <a:solidFill>
                  <a:srgbClr val="000000"/>
                </a:solidFill>
                <a:latin typeface="+mj-lt"/>
              </a:rPr>
              <a:t> and / or </a:t>
            </a:r>
            <a:r>
              <a:rPr lang="en-US" sz="1400" b="1" dirty="0">
                <a:solidFill>
                  <a:srgbClr val="000000"/>
                </a:solidFill>
                <a:latin typeface="+mj-lt"/>
              </a:rPr>
              <a:t>profile measurements </a:t>
            </a:r>
            <a:r>
              <a:rPr lang="en-US" sz="1400" dirty="0">
                <a:solidFill>
                  <a:srgbClr val="000000"/>
                </a:solidFill>
                <a:latin typeface="+mj-lt"/>
              </a:rPr>
              <a:t>of GHGs</a:t>
            </a:r>
          </a:p>
          <a:p>
            <a:pPr marL="800100" lvl="2" indent="-342900" algn="just">
              <a:buFont typeface="Wingdings" panose="05000000000000000000" pitchFamily="2" charset="2"/>
              <a:buChar char="Ø"/>
              <a:defRPr/>
            </a:pPr>
            <a:r>
              <a:rPr lang="en-US" sz="1400" b="1" dirty="0">
                <a:solidFill>
                  <a:srgbClr val="000000"/>
                </a:solidFill>
                <a:latin typeface="+mj-lt"/>
              </a:rPr>
              <a:t>High precision</a:t>
            </a:r>
            <a:r>
              <a:rPr lang="en-US" sz="1400" dirty="0">
                <a:solidFill>
                  <a:srgbClr val="000000"/>
                </a:solidFill>
                <a:latin typeface="+mj-lt"/>
              </a:rPr>
              <a:t> and </a:t>
            </a:r>
            <a:r>
              <a:rPr lang="en-US" sz="1400" b="1" dirty="0">
                <a:solidFill>
                  <a:srgbClr val="000000"/>
                </a:solidFill>
                <a:latin typeface="+mj-lt"/>
              </a:rPr>
              <a:t>inter-calibration accuracy</a:t>
            </a:r>
            <a:endParaRPr lang="en-US" sz="1400" dirty="0">
              <a:solidFill>
                <a:srgbClr val="000000"/>
              </a:solidFill>
              <a:latin typeface="+mj-lt"/>
            </a:endParaRPr>
          </a:p>
          <a:p>
            <a:pPr marL="800100" lvl="2" indent="-342900" algn="just">
              <a:buFont typeface="Wingdings" panose="05000000000000000000" pitchFamily="2" charset="2"/>
              <a:buChar char="Ø"/>
              <a:defRPr/>
            </a:pPr>
            <a:r>
              <a:rPr lang="en-US" sz="1400" dirty="0">
                <a:solidFill>
                  <a:srgbClr val="000000"/>
                </a:solidFill>
                <a:latin typeface="+mj-lt"/>
              </a:rPr>
              <a:t>Direct solar absorption measurements are advantageous over the satellite measurements recording the solar reflectance from the Earth’s atmosphere. Limited number of sites do not provide a complete global picture</a:t>
            </a:r>
          </a:p>
          <a:p>
            <a:pPr marL="800100" lvl="2" indent="-342900" algn="just" fontAlgn="auto">
              <a:spcBef>
                <a:spcPts val="0"/>
              </a:spcBef>
              <a:spcAft>
                <a:spcPts val="0"/>
              </a:spcAft>
              <a:buFont typeface="Wingdings" panose="05000000000000000000" pitchFamily="2" charset="2"/>
              <a:buChar char="Ø"/>
              <a:defRPr/>
            </a:pPr>
            <a:r>
              <a:rPr lang="en-US" sz="1400" dirty="0">
                <a:solidFill>
                  <a:srgbClr val="000000"/>
                </a:solidFill>
                <a:latin typeface="+mj-lt"/>
              </a:rPr>
              <a:t>Ideal for calibration / validation of satellite instruments and model columns and carbon cycle science</a:t>
            </a:r>
          </a:p>
          <a:p>
            <a:pPr marL="800100" lvl="2" indent="-342900" algn="just" fontAlgn="auto">
              <a:spcBef>
                <a:spcPts val="0"/>
              </a:spcBef>
              <a:spcAft>
                <a:spcPts val="0"/>
              </a:spcAft>
              <a:buFont typeface="Wingdings" panose="05000000000000000000" pitchFamily="2" charset="2"/>
              <a:buChar char="Ø"/>
              <a:defRPr/>
            </a:pPr>
            <a:r>
              <a:rPr lang="en-US" sz="1400" dirty="0">
                <a:solidFill>
                  <a:srgbClr val="000000"/>
                </a:solidFill>
                <a:latin typeface="+mj-lt"/>
              </a:rPr>
              <a:t>Column measurements of GHGs in the near-IR using portable, low cost FTS (e.g., EM27/SUN, Vertex70/80, IRcube, …) </a:t>
            </a:r>
          </a:p>
          <a:p>
            <a:pPr marL="342900" lvl="1" indent="-342900" algn="just">
              <a:buFont typeface="Wingdings" panose="05000000000000000000" pitchFamily="2" charset="2"/>
              <a:buChar char="Ø"/>
              <a:defRPr/>
            </a:pPr>
            <a:endParaRPr lang="en-US" sz="1400" dirty="0">
              <a:solidFill>
                <a:srgbClr val="000000"/>
              </a:solidFill>
              <a:latin typeface="+mj-lt"/>
            </a:endParaRPr>
          </a:p>
          <a:p>
            <a:pPr marL="342900" lvl="1" indent="-342900" algn="just">
              <a:buFont typeface="Wingdings" panose="05000000000000000000" pitchFamily="2" charset="2"/>
              <a:buChar char="Ø"/>
              <a:defRPr/>
            </a:pPr>
            <a:r>
              <a:rPr lang="en-US" sz="1400" dirty="0">
                <a:solidFill>
                  <a:srgbClr val="000000"/>
                </a:solidFill>
                <a:latin typeface="+mj-lt"/>
              </a:rPr>
              <a:t>Satellite </a:t>
            </a:r>
            <a:r>
              <a:rPr lang="en-US" sz="1400" b="1" dirty="0">
                <a:solidFill>
                  <a:srgbClr val="000000"/>
                </a:solidFill>
                <a:latin typeface="+mj-lt"/>
              </a:rPr>
              <a:t>remote sensing </a:t>
            </a:r>
            <a:r>
              <a:rPr lang="en-US" sz="1400" dirty="0">
                <a:solidFill>
                  <a:srgbClr val="000000"/>
                </a:solidFill>
                <a:latin typeface="+mj-lt"/>
              </a:rPr>
              <a:t>measurements (0 – top of the atmosphere) </a:t>
            </a:r>
          </a:p>
          <a:p>
            <a:pPr marL="800100" lvl="2" indent="-342900" algn="just">
              <a:buFont typeface="Wingdings" panose="05000000000000000000" pitchFamily="2" charset="2"/>
              <a:buChar char="Ø"/>
              <a:defRPr/>
            </a:pPr>
            <a:r>
              <a:rPr lang="en-US" sz="1400" dirty="0">
                <a:solidFill>
                  <a:srgbClr val="000000"/>
                </a:solidFill>
                <a:latin typeface="+mj-lt"/>
              </a:rPr>
              <a:t>Provides </a:t>
            </a:r>
            <a:r>
              <a:rPr lang="en-US" sz="1400" b="1" dirty="0">
                <a:solidFill>
                  <a:srgbClr val="000000"/>
                </a:solidFill>
                <a:latin typeface="+mj-lt"/>
              </a:rPr>
              <a:t>global measurements </a:t>
            </a:r>
            <a:r>
              <a:rPr lang="en-US" sz="1400" dirty="0">
                <a:solidFill>
                  <a:srgbClr val="000000"/>
                </a:solidFill>
                <a:latin typeface="+mj-lt"/>
              </a:rPr>
              <a:t>of total and / or partial columns of GHGs</a:t>
            </a:r>
          </a:p>
          <a:p>
            <a:pPr marL="800100" lvl="2" indent="-342900" algn="just">
              <a:buFont typeface="Wingdings" panose="05000000000000000000" pitchFamily="2" charset="2"/>
              <a:buChar char="Ø"/>
              <a:defRPr/>
            </a:pPr>
            <a:r>
              <a:rPr lang="en-US" sz="1400" dirty="0">
                <a:solidFill>
                  <a:srgbClr val="000000"/>
                </a:solidFill>
                <a:latin typeface="+mj-lt"/>
              </a:rPr>
              <a:t>Significant improvements in measurement and retrieval techniques over the last 22 years</a:t>
            </a:r>
          </a:p>
          <a:p>
            <a:pPr marL="800100" lvl="2" indent="-342900" algn="just">
              <a:buFont typeface="Wingdings" panose="05000000000000000000" pitchFamily="2" charset="2"/>
              <a:buChar char="Ø"/>
              <a:defRPr/>
            </a:pPr>
            <a:r>
              <a:rPr lang="en-US" sz="1400" dirty="0">
                <a:solidFill>
                  <a:srgbClr val="000000"/>
                </a:solidFill>
                <a:latin typeface="+mj-lt"/>
              </a:rPr>
              <a:t>Future improvements are expected to further improve the data quality and space-borne data to become more important for carbon cycle research</a:t>
            </a:r>
          </a:p>
          <a:p>
            <a:pPr marL="800100" lvl="2" indent="-342900" algn="just">
              <a:buFont typeface="Wingdings" panose="05000000000000000000" pitchFamily="2" charset="2"/>
              <a:buChar char="Ø"/>
              <a:defRPr/>
            </a:pPr>
            <a:r>
              <a:rPr lang="en-US" sz="1400" dirty="0">
                <a:solidFill>
                  <a:srgbClr val="000000"/>
                </a:solidFill>
                <a:latin typeface="+mj-lt"/>
              </a:rPr>
              <a:t>High quality reference data needed for detection and calibration of biases and / or temporal drifts in the sensors</a:t>
            </a:r>
          </a:p>
        </p:txBody>
      </p:sp>
    </p:spTree>
    <p:extLst>
      <p:ext uri="{BB962C8B-B14F-4D97-AF65-F5344CB8AC3E}">
        <p14:creationId xmlns:p14="http://schemas.microsoft.com/office/powerpoint/2010/main" val="193573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4AB9-2D44-8C30-0D9E-FF0FB95BD0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77EA93-300A-D21A-5583-2FDCFB4EDD92}"/>
              </a:ext>
            </a:extLst>
          </p:cNvPr>
          <p:cNvSpPr>
            <a:spLocks noGrp="1"/>
          </p:cNvSpPr>
          <p:nvPr>
            <p:ph type="title"/>
          </p:nvPr>
        </p:nvSpPr>
        <p:spPr>
          <a:xfrm>
            <a:off x="651641" y="-9330"/>
            <a:ext cx="11204999" cy="466812"/>
          </a:xfrm>
        </p:spPr>
        <p:txBody>
          <a:bodyPr/>
          <a:lstStyle/>
          <a:p>
            <a:r>
              <a:rPr lang="en-US" dirty="0">
                <a:latin typeface="+mj-lt"/>
              </a:rPr>
              <a:t>Building a Travel Standard</a:t>
            </a:r>
          </a:p>
        </p:txBody>
      </p:sp>
      <p:pic>
        <p:nvPicPr>
          <p:cNvPr id="10" name="Picture 9">
            <a:extLst>
              <a:ext uri="{FF2B5EF4-FFF2-40B4-BE49-F238E27FC236}">
                <a16:creationId xmlns:a16="http://schemas.microsoft.com/office/drawing/2014/main" id="{35165B1A-FFD7-413B-8127-6F8B8DA9EE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11" name="Picture 10">
            <a:extLst>
              <a:ext uri="{FF2B5EF4-FFF2-40B4-BE49-F238E27FC236}">
                <a16:creationId xmlns:a16="http://schemas.microsoft.com/office/drawing/2014/main" id="{FC22C1A2-2C2D-1DD1-EB8C-E8D690128A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
        <p:nvSpPr>
          <p:cNvPr id="2" name="TextBox 1">
            <a:extLst>
              <a:ext uri="{FF2B5EF4-FFF2-40B4-BE49-F238E27FC236}">
                <a16:creationId xmlns:a16="http://schemas.microsoft.com/office/drawing/2014/main" id="{87C2A0AC-3E6A-D717-696E-B293E6926B61}"/>
              </a:ext>
            </a:extLst>
          </p:cNvPr>
          <p:cNvSpPr txBox="1"/>
          <p:nvPr/>
        </p:nvSpPr>
        <p:spPr>
          <a:xfrm>
            <a:off x="143435" y="669144"/>
            <a:ext cx="11887200" cy="400110"/>
          </a:xfrm>
          <a:prstGeom prst="rect">
            <a:avLst/>
          </a:prstGeom>
          <a:noFill/>
        </p:spPr>
        <p:txBody>
          <a:bodyPr wrap="square" rtlCol="0">
            <a:spAutoFit/>
          </a:bodyPr>
          <a:lstStyle/>
          <a:p>
            <a:r>
              <a:rPr lang="en-US" sz="2000" b="1" dirty="0"/>
              <a:t>Using a portable FTIR spectrometer to evaluate the consistency of TCCON measurements on a global scale</a:t>
            </a:r>
          </a:p>
        </p:txBody>
      </p:sp>
      <p:pic>
        <p:nvPicPr>
          <p:cNvPr id="3" name="Picture 2">
            <a:extLst>
              <a:ext uri="{FF2B5EF4-FFF2-40B4-BE49-F238E27FC236}">
                <a16:creationId xmlns:a16="http://schemas.microsoft.com/office/drawing/2014/main" id="{E45BE5D0-93D1-883C-AE5F-CF859D6991B8}"/>
              </a:ext>
            </a:extLst>
          </p:cNvPr>
          <p:cNvPicPr>
            <a:picLocks noChangeAspect="1"/>
          </p:cNvPicPr>
          <p:nvPr/>
        </p:nvPicPr>
        <p:blipFill>
          <a:blip r:embed="rId5"/>
          <a:stretch>
            <a:fillRect/>
          </a:stretch>
        </p:blipFill>
        <p:spPr>
          <a:xfrm>
            <a:off x="226382" y="1011907"/>
            <a:ext cx="7972221" cy="2400074"/>
          </a:xfrm>
          <a:prstGeom prst="rect">
            <a:avLst/>
          </a:prstGeom>
        </p:spPr>
      </p:pic>
      <p:sp>
        <p:nvSpPr>
          <p:cNvPr id="12" name="TextBox 11">
            <a:extLst>
              <a:ext uri="{FF2B5EF4-FFF2-40B4-BE49-F238E27FC236}">
                <a16:creationId xmlns:a16="http://schemas.microsoft.com/office/drawing/2014/main" id="{167E7711-7A87-4234-E570-05DCBFA01DF7}"/>
              </a:ext>
            </a:extLst>
          </p:cNvPr>
          <p:cNvSpPr txBox="1"/>
          <p:nvPr/>
        </p:nvSpPr>
        <p:spPr>
          <a:xfrm>
            <a:off x="5775477" y="3645096"/>
            <a:ext cx="6323535" cy="646331"/>
          </a:xfrm>
          <a:prstGeom prst="rect">
            <a:avLst/>
          </a:prstGeom>
          <a:noFill/>
        </p:spPr>
        <p:txBody>
          <a:bodyPr wrap="square" rtlCol="0">
            <a:spAutoFit/>
          </a:bodyPr>
          <a:lstStyle/>
          <a:p>
            <a:r>
              <a:rPr lang="en-US" dirty="0"/>
              <a:t>Herkommer et al., 2024; </a:t>
            </a:r>
          </a:p>
          <a:p>
            <a:r>
              <a:rPr lang="en-US" dirty="0">
                <a:hlinkClick r:id="rId6"/>
              </a:rPr>
              <a:t>https://doi.org/10.5194/egusphere-2023-3089</a:t>
            </a:r>
            <a:r>
              <a:rPr lang="en-US" dirty="0"/>
              <a:t> </a:t>
            </a:r>
          </a:p>
        </p:txBody>
      </p:sp>
      <p:sp>
        <p:nvSpPr>
          <p:cNvPr id="13" name="TextBox 12">
            <a:extLst>
              <a:ext uri="{FF2B5EF4-FFF2-40B4-BE49-F238E27FC236}">
                <a16:creationId xmlns:a16="http://schemas.microsoft.com/office/drawing/2014/main" id="{9D20C6A0-EA93-772A-26F1-6366919DF55C}"/>
              </a:ext>
            </a:extLst>
          </p:cNvPr>
          <p:cNvSpPr txBox="1"/>
          <p:nvPr/>
        </p:nvSpPr>
        <p:spPr>
          <a:xfrm>
            <a:off x="5775477" y="4677455"/>
            <a:ext cx="5168502" cy="646331"/>
          </a:xfrm>
          <a:prstGeom prst="rect">
            <a:avLst/>
          </a:prstGeom>
          <a:noFill/>
        </p:spPr>
        <p:txBody>
          <a:bodyPr wrap="square" rtlCol="0">
            <a:spAutoFit/>
          </a:bodyPr>
          <a:lstStyle/>
          <a:p>
            <a:r>
              <a:rPr lang="en-US" dirty="0"/>
              <a:t>Sha et al., 2024; </a:t>
            </a:r>
            <a:r>
              <a:rPr lang="en-US" dirty="0">
                <a:hlinkClick r:id="rId7"/>
              </a:rPr>
              <a:t>https://doi.org/10.3390/rs16183525</a:t>
            </a:r>
            <a:r>
              <a:rPr lang="en-US" dirty="0"/>
              <a:t> </a:t>
            </a:r>
          </a:p>
        </p:txBody>
      </p:sp>
      <p:pic>
        <p:nvPicPr>
          <p:cNvPr id="14" name="Picture 13">
            <a:extLst>
              <a:ext uri="{FF2B5EF4-FFF2-40B4-BE49-F238E27FC236}">
                <a16:creationId xmlns:a16="http://schemas.microsoft.com/office/drawing/2014/main" id="{039E62F9-3034-9438-1D29-E95804629A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716" y="3373003"/>
            <a:ext cx="5415246" cy="2789672"/>
          </a:xfrm>
          <a:prstGeom prst="rect">
            <a:avLst/>
          </a:prstGeom>
        </p:spPr>
      </p:pic>
    </p:spTree>
    <p:extLst>
      <p:ext uri="{BB962C8B-B14F-4D97-AF65-F5344CB8AC3E}">
        <p14:creationId xmlns:p14="http://schemas.microsoft.com/office/powerpoint/2010/main" val="2089908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FF15F-C053-ED7C-7CF5-423744011E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CC260B-5244-167D-E768-D1F9258B666C}"/>
              </a:ext>
            </a:extLst>
          </p:cNvPr>
          <p:cNvSpPr>
            <a:spLocks noGrp="1"/>
          </p:cNvSpPr>
          <p:nvPr>
            <p:ph type="title"/>
          </p:nvPr>
        </p:nvSpPr>
        <p:spPr>
          <a:xfrm>
            <a:off x="651641" y="-9330"/>
            <a:ext cx="11204999" cy="466812"/>
          </a:xfrm>
        </p:spPr>
        <p:txBody>
          <a:bodyPr/>
          <a:lstStyle/>
          <a:p>
            <a:r>
              <a:rPr lang="en-US" dirty="0">
                <a:latin typeface="+mj-lt"/>
              </a:rPr>
              <a:t>COCCON operational services</a:t>
            </a:r>
          </a:p>
        </p:txBody>
      </p:sp>
      <p:pic>
        <p:nvPicPr>
          <p:cNvPr id="10" name="Picture 9">
            <a:extLst>
              <a:ext uri="{FF2B5EF4-FFF2-40B4-BE49-F238E27FC236}">
                <a16:creationId xmlns:a16="http://schemas.microsoft.com/office/drawing/2014/main" id="{03C6EF7A-2FA4-7548-5A56-A9E22857F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11" name="Picture 10">
            <a:extLst>
              <a:ext uri="{FF2B5EF4-FFF2-40B4-BE49-F238E27FC236}">
                <a16:creationId xmlns:a16="http://schemas.microsoft.com/office/drawing/2014/main" id="{9C364015-A803-C354-50B1-F25A3454C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
        <p:nvSpPr>
          <p:cNvPr id="2" name="TextBox 1">
            <a:extLst>
              <a:ext uri="{FF2B5EF4-FFF2-40B4-BE49-F238E27FC236}">
                <a16:creationId xmlns:a16="http://schemas.microsoft.com/office/drawing/2014/main" id="{92283B69-6087-A54C-474D-72A2479AE585}"/>
              </a:ext>
            </a:extLst>
          </p:cNvPr>
          <p:cNvSpPr txBox="1"/>
          <p:nvPr/>
        </p:nvSpPr>
        <p:spPr>
          <a:xfrm>
            <a:off x="30215" y="741554"/>
            <a:ext cx="8025336" cy="3231654"/>
          </a:xfrm>
          <a:prstGeom prst="rect">
            <a:avLst/>
          </a:prstGeom>
          <a:noFill/>
        </p:spPr>
        <p:txBody>
          <a:bodyPr wrap="square" rtlCol="0">
            <a:spAutoFit/>
          </a:bodyPr>
          <a:lstStyle/>
          <a:p>
            <a:pPr marL="285750" indent="-285750">
              <a:buFont typeface="Wingdings" panose="05000000000000000000" pitchFamily="2" charset="2"/>
              <a:buChar char="Ø"/>
            </a:pPr>
            <a:r>
              <a:rPr lang="en-GB" sz="1700" dirty="0">
                <a:latin typeface="+mj-lt"/>
              </a:rPr>
              <a:t>Calibration of new and refurbished spectrometers before commissioning </a:t>
            </a:r>
          </a:p>
          <a:p>
            <a:pPr marL="285750" indent="-285750">
              <a:buFont typeface="Wingdings" panose="05000000000000000000" pitchFamily="2" charset="2"/>
              <a:buChar char="Ø"/>
            </a:pPr>
            <a:r>
              <a:rPr lang="en-GB" sz="1700" dirty="0"/>
              <a:t>Characterization of instrumental line shape of the spectrometers (open path, gas cells)</a:t>
            </a:r>
          </a:p>
          <a:p>
            <a:pPr marL="285750" indent="-285750">
              <a:buFont typeface="Wingdings" panose="05000000000000000000" pitchFamily="2" charset="2"/>
              <a:buChar char="Ø"/>
            </a:pPr>
            <a:endParaRPr lang="en-GB" sz="1700" dirty="0">
              <a:latin typeface="+mj-lt"/>
            </a:endParaRPr>
          </a:p>
          <a:p>
            <a:pPr marL="285750" indent="-285750">
              <a:buFont typeface="Wingdings" panose="05000000000000000000" pitchFamily="2" charset="2"/>
              <a:buChar char="Ø"/>
            </a:pPr>
            <a:r>
              <a:rPr lang="en-GB" sz="1700" dirty="0">
                <a:latin typeface="+mj-lt"/>
              </a:rPr>
              <a:t>Side-by-side measurements </a:t>
            </a:r>
            <a:r>
              <a:rPr lang="en-GB" sz="1700" dirty="0" err="1">
                <a:latin typeface="+mj-lt"/>
              </a:rPr>
              <a:t>w.r.t.</a:t>
            </a:r>
            <a:r>
              <a:rPr lang="en-GB" sz="1700" dirty="0">
                <a:latin typeface="+mj-lt"/>
              </a:rPr>
              <a:t> TCCON and reference EM27/SUN maintained at KIT, Karlsruhe, Germany</a:t>
            </a:r>
          </a:p>
          <a:p>
            <a:pPr marL="285750" indent="-285750">
              <a:buFont typeface="Wingdings" panose="05000000000000000000" pitchFamily="2" charset="2"/>
              <a:buChar char="Ø"/>
            </a:pPr>
            <a:r>
              <a:rPr lang="en-US" sz="1700" dirty="0"/>
              <a:t>Determination of </a:t>
            </a:r>
            <a:r>
              <a:rPr lang="en-US" sz="1700" dirty="0" err="1"/>
              <a:t>Xgas</a:t>
            </a:r>
            <a:r>
              <a:rPr lang="en-US" sz="1700" dirty="0"/>
              <a:t> scaling factors to establish the indirect traceability to the WMO via TCCON</a:t>
            </a:r>
            <a:endParaRPr lang="en-GB" sz="1700" dirty="0">
              <a:latin typeface="+mj-lt"/>
            </a:endParaRPr>
          </a:p>
          <a:p>
            <a:pPr marL="285750" indent="-285750">
              <a:buFont typeface="Wingdings" panose="05000000000000000000" pitchFamily="2" charset="2"/>
              <a:buChar char="Ø"/>
            </a:pPr>
            <a:endParaRPr lang="en-GB" sz="1700" dirty="0">
              <a:latin typeface="+mj-lt"/>
            </a:endParaRPr>
          </a:p>
          <a:p>
            <a:pPr marL="285750" indent="-285750">
              <a:buFont typeface="Wingdings" panose="05000000000000000000" pitchFamily="2" charset="2"/>
              <a:buChar char="Ø"/>
            </a:pPr>
            <a:r>
              <a:rPr lang="en-GB" sz="1700" dirty="0">
                <a:latin typeface="+mj-lt"/>
              </a:rPr>
              <a:t>Central data handling and processing facility for several sites hosted by KIT, Germany</a:t>
            </a:r>
          </a:p>
          <a:p>
            <a:pPr marL="285750" indent="-285750">
              <a:buFont typeface="Wingdings" panose="05000000000000000000" pitchFamily="2" charset="2"/>
              <a:buChar char="Ø"/>
            </a:pPr>
            <a:r>
              <a:rPr lang="en-GB" sz="1700" dirty="0">
                <a:latin typeface="+mj-lt"/>
              </a:rPr>
              <a:t>Training possibility for new operators</a:t>
            </a:r>
          </a:p>
          <a:p>
            <a:pPr marL="285750" indent="-285750">
              <a:buFont typeface="Wingdings" panose="05000000000000000000" pitchFamily="2" charset="2"/>
              <a:buChar char="Ø"/>
            </a:pPr>
            <a:endParaRPr lang="en-US" sz="1700" dirty="0">
              <a:sym typeface="Wingdings" panose="05000000000000000000" pitchFamily="2" charset="2"/>
            </a:endParaRPr>
          </a:p>
          <a:p>
            <a:pPr marL="285750" indent="-285750">
              <a:buFont typeface="Wingdings" panose="05000000000000000000" pitchFamily="2" charset="2"/>
              <a:buChar char="Ø"/>
            </a:pPr>
            <a:r>
              <a:rPr lang="en-US" sz="1700" dirty="0">
                <a:sym typeface="Wingdings" panose="05000000000000000000" pitchFamily="2" charset="2"/>
              </a:rPr>
              <a:t>COCCON operations (and some research) activities are </a:t>
            </a:r>
            <a:r>
              <a:rPr lang="en-US" sz="1700" dirty="0"/>
              <a:t>funded through ESA</a:t>
            </a:r>
            <a:endParaRPr lang="en-GB" sz="1700" dirty="0">
              <a:latin typeface="+mj-lt"/>
            </a:endParaRPr>
          </a:p>
        </p:txBody>
      </p:sp>
      <p:pic>
        <p:nvPicPr>
          <p:cNvPr id="3" name="Picture 2">
            <a:extLst>
              <a:ext uri="{FF2B5EF4-FFF2-40B4-BE49-F238E27FC236}">
                <a16:creationId xmlns:a16="http://schemas.microsoft.com/office/drawing/2014/main" id="{18B84909-0938-19D4-C514-10221DE07909}"/>
              </a:ext>
            </a:extLst>
          </p:cNvPr>
          <p:cNvPicPr>
            <a:picLocks noChangeAspect="1"/>
          </p:cNvPicPr>
          <p:nvPr/>
        </p:nvPicPr>
        <p:blipFill rotWithShape="1">
          <a:blip r:embed="rId5"/>
          <a:srcRect l="420" r="7372"/>
          <a:stretch/>
        </p:blipFill>
        <p:spPr bwMode="auto">
          <a:xfrm>
            <a:off x="420752" y="4057776"/>
            <a:ext cx="6329045" cy="205867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CEE4706E-DF95-568F-0BE5-017E85603521}"/>
              </a:ext>
            </a:extLst>
          </p:cNvPr>
          <p:cNvPicPr>
            <a:picLocks noChangeAspect="1"/>
          </p:cNvPicPr>
          <p:nvPr/>
        </p:nvPicPr>
        <p:blipFill>
          <a:blip r:embed="rId6"/>
          <a:stretch>
            <a:fillRect/>
          </a:stretch>
        </p:blipFill>
        <p:spPr>
          <a:xfrm>
            <a:off x="8093651" y="741554"/>
            <a:ext cx="4014930" cy="5632055"/>
          </a:xfrm>
          <a:prstGeom prst="rect">
            <a:avLst/>
          </a:prstGeom>
        </p:spPr>
      </p:pic>
    </p:spTree>
    <p:extLst>
      <p:ext uri="{BB962C8B-B14F-4D97-AF65-F5344CB8AC3E}">
        <p14:creationId xmlns:p14="http://schemas.microsoft.com/office/powerpoint/2010/main" val="3236936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1641" y="-9330"/>
            <a:ext cx="11204999" cy="466812"/>
          </a:xfrm>
        </p:spPr>
        <p:txBody>
          <a:bodyPr/>
          <a:lstStyle/>
          <a:p>
            <a:r>
              <a:rPr lang="en-US" dirty="0">
                <a:latin typeface="+mj-lt"/>
              </a:rPr>
              <a:t>COCCON as FRM data provider for LR-NIR</a:t>
            </a:r>
          </a:p>
        </p:txBody>
      </p:sp>
      <p:sp>
        <p:nvSpPr>
          <p:cNvPr id="9" name="TextBox 8"/>
          <p:cNvSpPr txBox="1"/>
          <p:nvPr/>
        </p:nvSpPr>
        <p:spPr>
          <a:xfrm>
            <a:off x="68315" y="764704"/>
            <a:ext cx="12040266" cy="1754326"/>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COCCON data is hosted at EVDC (ESA Validation Data Center); a DOI is minted per site</a:t>
            </a:r>
            <a:endParaRPr lang="en-US" dirty="0"/>
          </a:p>
          <a:p>
            <a:pPr marL="285750" indent="-285750">
              <a:buFont typeface="Wingdings" panose="05000000000000000000" pitchFamily="2" charset="2"/>
              <a:buChar char="Ø"/>
            </a:pPr>
            <a:r>
              <a:rPr lang="en-US" dirty="0">
                <a:latin typeface="+mj-lt"/>
              </a:rPr>
              <a:t>Working with site PIs towards publishing more sites – meticulous job, to verify the processing chain, data quality check,  etc. assistance provided by Darko </a:t>
            </a:r>
            <a:r>
              <a:rPr lang="en-US" dirty="0" err="1"/>
              <a:t>Dubravica</a:t>
            </a:r>
            <a:r>
              <a:rPr lang="en-US" dirty="0">
                <a:latin typeface="+mj-lt"/>
              </a:rPr>
              <a:t> </a:t>
            </a:r>
            <a:r>
              <a:rPr lang="en-US" dirty="0">
                <a:latin typeface="+mj-lt"/>
                <a:hlinkClick r:id="rId3"/>
              </a:rPr>
              <a:t>darko.dubravica@kit.edu</a:t>
            </a:r>
            <a:r>
              <a:rPr lang="en-US" dirty="0">
                <a:latin typeface="+mj-lt"/>
              </a:rPr>
              <a:t>; Frank Hase </a:t>
            </a:r>
            <a:r>
              <a:rPr lang="en-US" dirty="0">
                <a:latin typeface="+mj-lt"/>
                <a:hlinkClick r:id="rId4"/>
              </a:rPr>
              <a:t>frank.hase@kit.edu</a:t>
            </a:r>
            <a:r>
              <a:rPr lang="en-US" dirty="0">
                <a:latin typeface="+mj-lt"/>
              </a:rPr>
              <a:t> or me</a:t>
            </a:r>
          </a:p>
          <a:p>
            <a:pPr marL="285750" indent="-285750">
              <a:buFont typeface="Wingdings" panose="05000000000000000000" pitchFamily="2" charset="2"/>
              <a:buChar char="Ø"/>
            </a:pPr>
            <a:r>
              <a:rPr lang="en-US" dirty="0">
                <a:latin typeface="+mj-lt"/>
              </a:rPr>
              <a:t>The version 1 of the COCCON data is currently used for validation of Sentinel-5 Precursor (BIRA-IASB), OCO-2 (JPL) and GOSAT (NIES). </a:t>
            </a:r>
          </a:p>
          <a:p>
            <a:pPr marL="285750" indent="-285750">
              <a:buFont typeface="Wingdings" panose="05000000000000000000" pitchFamily="2" charset="2"/>
              <a:buChar char="Ø"/>
            </a:pPr>
            <a:r>
              <a:rPr lang="en-US" dirty="0">
                <a:latin typeface="+mj-lt"/>
              </a:rPr>
              <a:t>Possible to expand the usage of COCCON data to other GHG satellites (traditional and new space missions)</a:t>
            </a:r>
          </a:p>
        </p:txBody>
      </p:sp>
      <p:pic>
        <p:nvPicPr>
          <p:cNvPr id="2" name="Picture 1">
            <a:extLst>
              <a:ext uri="{FF2B5EF4-FFF2-40B4-BE49-F238E27FC236}">
                <a16:creationId xmlns:a16="http://schemas.microsoft.com/office/drawing/2014/main" id="{DA384DF4-9E81-024A-A6D5-0CFF9E273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3" name="Picture 2">
            <a:extLst>
              <a:ext uri="{FF2B5EF4-FFF2-40B4-BE49-F238E27FC236}">
                <a16:creationId xmlns:a16="http://schemas.microsoft.com/office/drawing/2014/main" id="{951224F4-8BA5-F9E5-6B6D-72C37842CF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Tree>
    <p:extLst>
      <p:ext uri="{BB962C8B-B14F-4D97-AF65-F5344CB8AC3E}">
        <p14:creationId xmlns:p14="http://schemas.microsoft.com/office/powerpoint/2010/main" val="460582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8B0D6-DC5A-4970-733F-8E8A0FF98F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E900D0-720E-3286-4194-9FB33A7ABCE4}"/>
              </a:ext>
            </a:extLst>
          </p:cNvPr>
          <p:cNvSpPr>
            <a:spLocks noGrp="1"/>
          </p:cNvSpPr>
          <p:nvPr>
            <p:ph type="title"/>
          </p:nvPr>
        </p:nvSpPr>
        <p:spPr>
          <a:xfrm>
            <a:off x="651641" y="-9330"/>
            <a:ext cx="11204999" cy="466812"/>
          </a:xfrm>
        </p:spPr>
        <p:txBody>
          <a:bodyPr/>
          <a:lstStyle/>
          <a:p>
            <a:r>
              <a:rPr lang="en-US" dirty="0">
                <a:latin typeface="+mj-lt"/>
              </a:rPr>
              <a:t>COCCON self-assessment of CEOS-FRM</a:t>
            </a:r>
          </a:p>
        </p:txBody>
      </p:sp>
      <p:pic>
        <p:nvPicPr>
          <p:cNvPr id="2" name="Picture 1">
            <a:extLst>
              <a:ext uri="{FF2B5EF4-FFF2-40B4-BE49-F238E27FC236}">
                <a16:creationId xmlns:a16="http://schemas.microsoft.com/office/drawing/2014/main" id="{71E7151D-00DB-4482-1837-39D22542F739}"/>
              </a:ext>
            </a:extLst>
          </p:cNvPr>
          <p:cNvPicPr>
            <a:picLocks noChangeAspect="1"/>
          </p:cNvPicPr>
          <p:nvPr/>
        </p:nvPicPr>
        <p:blipFill>
          <a:blip r:embed="rId3"/>
          <a:stretch>
            <a:fillRect/>
          </a:stretch>
        </p:blipFill>
        <p:spPr>
          <a:xfrm>
            <a:off x="102282" y="2609416"/>
            <a:ext cx="4030135" cy="3429001"/>
          </a:xfrm>
          <a:prstGeom prst="rect">
            <a:avLst/>
          </a:prstGeom>
        </p:spPr>
      </p:pic>
      <p:sp>
        <p:nvSpPr>
          <p:cNvPr id="3" name="Text Placeholder 1">
            <a:extLst>
              <a:ext uri="{FF2B5EF4-FFF2-40B4-BE49-F238E27FC236}">
                <a16:creationId xmlns:a16="http://schemas.microsoft.com/office/drawing/2014/main" id="{7612FC8D-9D33-8901-6611-DA88E6AA65C8}"/>
              </a:ext>
            </a:extLst>
          </p:cNvPr>
          <p:cNvSpPr txBox="1">
            <a:spLocks/>
          </p:cNvSpPr>
          <p:nvPr/>
        </p:nvSpPr>
        <p:spPr bwMode="auto">
          <a:xfrm>
            <a:off x="1" y="833751"/>
            <a:ext cx="5952904" cy="1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6997" indent="0">
              <a:buFont typeface="Arial" panose="020B0604020202020204" pitchFamily="34" charset="0"/>
              <a:buNone/>
            </a:pPr>
            <a:r>
              <a:rPr lang="en-US" dirty="0"/>
              <a:t>CEOS-FRM self-assessments done for COCCON as provider of GHG column data</a:t>
            </a:r>
          </a:p>
          <a:p>
            <a:pPr marL="126997" indent="0">
              <a:buFont typeface="Arial" panose="020B0604020202020204" pitchFamily="34" charset="0"/>
              <a:buNone/>
            </a:pPr>
            <a:endParaRPr lang="en-US" dirty="0"/>
          </a:p>
          <a:p>
            <a:pPr marL="126997" indent="0">
              <a:buFont typeface="Arial" panose="020B0604020202020204" pitchFamily="34" charset="0"/>
              <a:buNone/>
            </a:pPr>
            <a:r>
              <a:rPr lang="en-US" dirty="0"/>
              <a:t>Application of COCCON data for GHG satellite validation</a:t>
            </a:r>
          </a:p>
        </p:txBody>
      </p:sp>
      <p:pic>
        <p:nvPicPr>
          <p:cNvPr id="5" name="Picture 4">
            <a:extLst>
              <a:ext uri="{FF2B5EF4-FFF2-40B4-BE49-F238E27FC236}">
                <a16:creationId xmlns:a16="http://schemas.microsoft.com/office/drawing/2014/main" id="{B49BE823-E5C5-076B-3A6C-BE9D0A448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097" y="2682744"/>
            <a:ext cx="4244708" cy="190517"/>
          </a:xfrm>
          <a:prstGeom prst="rect">
            <a:avLst/>
          </a:prstGeom>
        </p:spPr>
      </p:pic>
      <p:pic>
        <p:nvPicPr>
          <p:cNvPr id="6" name="Picture 5">
            <a:extLst>
              <a:ext uri="{FF2B5EF4-FFF2-40B4-BE49-F238E27FC236}">
                <a16:creationId xmlns:a16="http://schemas.microsoft.com/office/drawing/2014/main" id="{B0A56185-A889-E2E3-2DA0-EE50AC1F0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173" y="3057142"/>
            <a:ext cx="4813562" cy="3041277"/>
          </a:xfrm>
          <a:prstGeom prst="rect">
            <a:avLst/>
          </a:prstGeom>
        </p:spPr>
      </p:pic>
      <p:pic>
        <p:nvPicPr>
          <p:cNvPr id="7" name="Picture 6">
            <a:extLst>
              <a:ext uri="{FF2B5EF4-FFF2-40B4-BE49-F238E27FC236}">
                <a16:creationId xmlns:a16="http://schemas.microsoft.com/office/drawing/2014/main" id="{EF585B50-D29A-1F4C-3163-4ABC2E81C5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0173" y="6136851"/>
            <a:ext cx="4038950" cy="198137"/>
          </a:xfrm>
          <a:prstGeom prst="rect">
            <a:avLst/>
          </a:prstGeom>
        </p:spPr>
      </p:pic>
      <p:pic>
        <p:nvPicPr>
          <p:cNvPr id="8" name="Picture 7">
            <a:extLst>
              <a:ext uri="{FF2B5EF4-FFF2-40B4-BE49-F238E27FC236}">
                <a16:creationId xmlns:a16="http://schemas.microsoft.com/office/drawing/2014/main" id="{D012407B-E62B-14DD-27D0-DBDAD75745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9097" y="571108"/>
            <a:ext cx="5952904" cy="2111636"/>
          </a:xfrm>
          <a:prstGeom prst="rect">
            <a:avLst/>
          </a:prstGeom>
        </p:spPr>
      </p:pic>
      <p:pic>
        <p:nvPicPr>
          <p:cNvPr id="10" name="Picture 9">
            <a:extLst>
              <a:ext uri="{FF2B5EF4-FFF2-40B4-BE49-F238E27FC236}">
                <a16:creationId xmlns:a16="http://schemas.microsoft.com/office/drawing/2014/main" id="{54C52ECA-C4ED-0432-87B3-76910B0BC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5220" y="3901173"/>
            <a:ext cx="2372150" cy="845485"/>
          </a:xfrm>
          <a:prstGeom prst="rect">
            <a:avLst/>
          </a:prstGeom>
          <a:ln>
            <a:solidFill>
              <a:schemeClr val="accent2">
                <a:lumMod val="50000"/>
              </a:schemeClr>
            </a:solidFill>
          </a:ln>
        </p:spPr>
      </p:pic>
      <p:pic>
        <p:nvPicPr>
          <p:cNvPr id="9" name="Picture 8">
            <a:extLst>
              <a:ext uri="{FF2B5EF4-FFF2-40B4-BE49-F238E27FC236}">
                <a16:creationId xmlns:a16="http://schemas.microsoft.com/office/drawing/2014/main" id="{BEF92BE9-9E15-5348-4A99-CD1DB0DBC6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11" name="Picture 10">
            <a:extLst>
              <a:ext uri="{FF2B5EF4-FFF2-40B4-BE49-F238E27FC236}">
                <a16:creationId xmlns:a16="http://schemas.microsoft.com/office/drawing/2014/main" id="{F23E5D34-F78B-71CD-F047-FA1833A574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Tree>
    <p:extLst>
      <p:ext uri="{BB962C8B-B14F-4D97-AF65-F5344CB8AC3E}">
        <p14:creationId xmlns:p14="http://schemas.microsoft.com/office/powerpoint/2010/main" val="2708090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1641" y="-9330"/>
            <a:ext cx="11204999" cy="466812"/>
          </a:xfrm>
        </p:spPr>
        <p:txBody>
          <a:bodyPr/>
          <a:lstStyle/>
          <a:p>
            <a:r>
              <a:rPr lang="en-US" dirty="0">
                <a:latin typeface="+mj-lt"/>
              </a:rPr>
              <a:t>Vertex70 / Invenio – COCCON providing FRM quality data </a:t>
            </a:r>
          </a:p>
        </p:txBody>
      </p:sp>
      <p:sp>
        <p:nvSpPr>
          <p:cNvPr id="9" name="TextBox 8"/>
          <p:cNvSpPr txBox="1"/>
          <p:nvPr/>
        </p:nvSpPr>
        <p:spPr>
          <a:xfrm>
            <a:off x="68315" y="563224"/>
            <a:ext cx="6332485"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mj-lt"/>
                <a:cs typeface="Times New Roman" panose="02020603050405020304" pitchFamily="18" charset="0"/>
              </a:rPr>
              <a:t>Solar beam path from the roof to the FTIR lab in Kolkata, India</a:t>
            </a:r>
            <a:endParaRPr lang="en-GB" dirty="0">
              <a:latin typeface="+mj-lt"/>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20157"/>
          <a:stretch/>
        </p:blipFill>
        <p:spPr>
          <a:xfrm>
            <a:off x="288032" y="970096"/>
            <a:ext cx="6251991" cy="235724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80000">
            <a:off x="1780955" y="3893160"/>
            <a:ext cx="2732750" cy="1537172"/>
          </a:xfrm>
          <a:prstGeom prst="rect">
            <a:avLst/>
          </a:prstGeom>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257" y="907691"/>
            <a:ext cx="420934" cy="40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Arrow 13"/>
          <p:cNvSpPr/>
          <p:nvPr/>
        </p:nvSpPr>
        <p:spPr>
          <a:xfrm>
            <a:off x="3527357" y="2091595"/>
            <a:ext cx="95518" cy="261459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Down Arrow 14"/>
          <p:cNvSpPr/>
          <p:nvPr/>
        </p:nvSpPr>
        <p:spPr>
          <a:xfrm rot="3780000">
            <a:off x="4384031" y="714944"/>
            <a:ext cx="87516" cy="1511523"/>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xtBox 1"/>
          <p:cNvSpPr txBox="1"/>
          <p:nvPr/>
        </p:nvSpPr>
        <p:spPr>
          <a:xfrm>
            <a:off x="520861" y="1013863"/>
            <a:ext cx="1214692" cy="307777"/>
          </a:xfrm>
          <a:prstGeom prst="rect">
            <a:avLst/>
          </a:prstGeom>
          <a:noFill/>
        </p:spPr>
        <p:txBody>
          <a:bodyPr wrap="none" rtlCol="0">
            <a:spAutoFit/>
          </a:bodyPr>
          <a:lstStyle/>
          <a:p>
            <a:r>
              <a:rPr lang="en-US" sz="1400" dirty="0"/>
              <a:t>Meteo station</a:t>
            </a:r>
          </a:p>
        </p:txBody>
      </p:sp>
      <p:sp>
        <p:nvSpPr>
          <p:cNvPr id="16" name="TextBox 15"/>
          <p:cNvSpPr txBox="1"/>
          <p:nvPr/>
        </p:nvSpPr>
        <p:spPr>
          <a:xfrm>
            <a:off x="428035" y="4394227"/>
            <a:ext cx="1751762" cy="369332"/>
          </a:xfrm>
          <a:prstGeom prst="rect">
            <a:avLst/>
          </a:prstGeom>
          <a:noFill/>
        </p:spPr>
        <p:txBody>
          <a:bodyPr wrap="none" rtlCol="0">
            <a:spAutoFit/>
          </a:bodyPr>
          <a:lstStyle/>
          <a:p>
            <a:r>
              <a:rPr lang="en-US" dirty="0"/>
              <a:t>VERTEX70 – FTIR</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pic>
        <p:nvPicPr>
          <p:cNvPr id="19" name="Picture 18"/>
          <p:cNvPicPr>
            <a:picLocks noChangeAspect="1"/>
          </p:cNvPicPr>
          <p:nvPr/>
        </p:nvPicPr>
        <p:blipFill rotWithShape="1">
          <a:blip r:embed="rId8"/>
          <a:srcRect t="6777" b="5722"/>
          <a:stretch/>
        </p:blipFill>
        <p:spPr>
          <a:xfrm>
            <a:off x="7867445" y="1412111"/>
            <a:ext cx="4146995" cy="4838218"/>
          </a:xfrm>
          <a:prstGeom prst="rect">
            <a:avLst/>
          </a:prstGeom>
        </p:spPr>
      </p:pic>
      <p:sp>
        <p:nvSpPr>
          <p:cNvPr id="20" name="TextBox 19"/>
          <p:cNvSpPr txBox="1"/>
          <p:nvPr/>
        </p:nvSpPr>
        <p:spPr>
          <a:xfrm>
            <a:off x="4308529" y="3957355"/>
            <a:ext cx="3409628" cy="2031325"/>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mj-lt"/>
                <a:cs typeface="Times New Roman" panose="02020603050405020304" pitchFamily="18" charset="0"/>
              </a:rPr>
              <a:t>Vertex70 / Invenio in an automated enclosure system with mini-solar tracker</a:t>
            </a:r>
          </a:p>
          <a:p>
            <a:pPr marL="285750" indent="-285750">
              <a:buFont typeface="Wingdings" panose="05000000000000000000" pitchFamily="2" charset="2"/>
              <a:buChar char="Ø"/>
            </a:pPr>
            <a:r>
              <a:rPr lang="en-US" dirty="0">
                <a:latin typeface="+mj-lt"/>
                <a:cs typeface="Times New Roman" panose="02020603050405020304" pitchFamily="18" charset="0"/>
              </a:rPr>
              <a:t>Automatic operation, remote control, protection against rain/snow, rain sensor, heating &amp; cooling systems</a:t>
            </a:r>
            <a:endParaRPr lang="en-GB" dirty="0">
              <a:latin typeface="+mj-lt"/>
            </a:endParaRPr>
          </a:p>
        </p:txBody>
      </p:sp>
      <p:sp>
        <p:nvSpPr>
          <p:cNvPr id="21" name="TextBox 20"/>
          <p:cNvSpPr txBox="1"/>
          <p:nvPr/>
        </p:nvSpPr>
        <p:spPr>
          <a:xfrm>
            <a:off x="7888637" y="666428"/>
            <a:ext cx="4163879" cy="646331"/>
          </a:xfrm>
          <a:prstGeom prst="rect">
            <a:avLst/>
          </a:prstGeom>
          <a:noFill/>
        </p:spPr>
        <p:txBody>
          <a:bodyPr wrap="square" rtlCol="0">
            <a:spAutoFit/>
          </a:bodyPr>
          <a:lstStyle/>
          <a:p>
            <a:r>
              <a:rPr lang="en-US" dirty="0"/>
              <a:t>Details in Sha et al., 2024 </a:t>
            </a:r>
          </a:p>
          <a:p>
            <a:r>
              <a:rPr lang="en-US" u="sng" dirty="0">
                <a:hlinkClick r:id="rId9"/>
              </a:rPr>
              <a:t>https://doi.org/10.3390/rs16183525</a:t>
            </a:r>
            <a:endParaRPr lang="en-US" dirty="0"/>
          </a:p>
        </p:txBody>
      </p:sp>
    </p:spTree>
    <p:extLst>
      <p:ext uri="{BB962C8B-B14F-4D97-AF65-F5344CB8AC3E}">
        <p14:creationId xmlns:p14="http://schemas.microsoft.com/office/powerpoint/2010/main" val="1703539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1641" y="-9330"/>
            <a:ext cx="11204999" cy="466812"/>
          </a:xfrm>
        </p:spPr>
        <p:txBody>
          <a:bodyPr/>
          <a:lstStyle/>
          <a:p>
            <a:r>
              <a:rPr lang="en-US" dirty="0">
                <a:latin typeface="+mj-lt"/>
              </a:rPr>
              <a:t>Vertex70 / Invenio – COCCON providing FRM quality data </a:t>
            </a:r>
          </a:p>
        </p:txBody>
      </p:sp>
      <p:sp>
        <p:nvSpPr>
          <p:cNvPr id="9" name="TextBox 8"/>
          <p:cNvSpPr txBox="1"/>
          <p:nvPr/>
        </p:nvSpPr>
        <p:spPr>
          <a:xfrm>
            <a:off x="68315" y="764704"/>
            <a:ext cx="6803758" cy="5355312"/>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mj-lt"/>
                <a:cs typeface="Times New Roman" panose="02020603050405020304" pitchFamily="18" charset="0"/>
              </a:rPr>
              <a:t>Automatic operation, remote control, optimized during FRM4GHG campaign</a:t>
            </a:r>
          </a:p>
          <a:p>
            <a:pPr marL="285750" indent="-285750">
              <a:buFont typeface="Wingdings" panose="05000000000000000000" pitchFamily="2" charset="2"/>
              <a:buChar char="Ø"/>
            </a:pPr>
            <a:r>
              <a:rPr lang="en-US" dirty="0">
                <a:latin typeface="+mj-lt"/>
                <a:cs typeface="Times New Roman" panose="02020603050405020304" pitchFamily="18" charset="0"/>
              </a:rPr>
              <a:t>Follow COCCON strategy for data analysis</a:t>
            </a:r>
          </a:p>
          <a:p>
            <a:pPr marL="285750" indent="-285750">
              <a:buFont typeface="Wingdings" panose="05000000000000000000" pitchFamily="2" charset="2"/>
              <a:buChar char="Ø"/>
            </a:pPr>
            <a:endParaRPr lang="en-US" dirty="0">
              <a:latin typeface="+mj-lt"/>
              <a:cs typeface="Times New Roman" panose="02020603050405020304" pitchFamily="18" charset="0"/>
            </a:endParaRPr>
          </a:p>
          <a:p>
            <a:pPr marL="285750" indent="-285750">
              <a:buFont typeface="Wingdings" panose="05000000000000000000" pitchFamily="2" charset="2"/>
              <a:buChar char="Ø"/>
            </a:pPr>
            <a:r>
              <a:rPr lang="en-US" dirty="0">
                <a:latin typeface="+mj-lt"/>
                <a:cs typeface="Times New Roman" panose="02020603050405020304" pitchFamily="18" charset="0"/>
              </a:rPr>
              <a:t>Dual detector option InGaAs (RT) + InSb (LN2); TE-MCT (under test): </a:t>
            </a:r>
          </a:p>
          <a:p>
            <a:pPr marL="285750" indent="-285750">
              <a:buFont typeface="Wingdings" panose="05000000000000000000" pitchFamily="2" charset="2"/>
              <a:buChar char="Ø"/>
            </a:pPr>
            <a:endParaRPr lang="en-US" dirty="0">
              <a:latin typeface="+mj-lt"/>
              <a:cs typeface="Times New Roman" panose="02020603050405020304" pitchFamily="18" charset="0"/>
            </a:endParaRPr>
          </a:p>
          <a:p>
            <a:pPr marL="285750" indent="-285750">
              <a:buFont typeface="Wingdings" panose="05000000000000000000" pitchFamily="2" charset="2"/>
              <a:buChar char="Ø"/>
            </a:pPr>
            <a:r>
              <a:rPr lang="en-US" dirty="0">
                <a:latin typeface="+mj-lt"/>
                <a:cs typeface="Times New Roman" panose="02020603050405020304" pitchFamily="18" charset="0"/>
              </a:rPr>
              <a:t>InGaAs – </a:t>
            </a:r>
            <a:r>
              <a:rPr lang="en-US" b="1" dirty="0">
                <a:latin typeface="+mj-lt"/>
                <a:cs typeface="Times New Roman" panose="02020603050405020304" pitchFamily="18" charset="0"/>
              </a:rPr>
              <a:t>XCO</a:t>
            </a:r>
            <a:r>
              <a:rPr lang="en-US" b="1" baseline="-25000" dirty="0">
                <a:latin typeface="+mj-lt"/>
                <a:cs typeface="Times New Roman" panose="02020603050405020304" pitchFamily="18" charset="0"/>
              </a:rPr>
              <a:t>2</a:t>
            </a:r>
            <a:r>
              <a:rPr lang="en-US" b="1" dirty="0">
                <a:latin typeface="+mj-lt"/>
                <a:cs typeface="Times New Roman" panose="02020603050405020304" pitchFamily="18" charset="0"/>
              </a:rPr>
              <a:t>, XCH</a:t>
            </a:r>
            <a:r>
              <a:rPr lang="en-US" b="1" baseline="-25000" dirty="0">
                <a:latin typeface="+mj-lt"/>
                <a:cs typeface="Times New Roman" panose="02020603050405020304" pitchFamily="18" charset="0"/>
              </a:rPr>
              <a:t>4</a:t>
            </a:r>
            <a:r>
              <a:rPr lang="en-US" b="1" dirty="0">
                <a:latin typeface="+mj-lt"/>
                <a:cs typeface="Times New Roman" panose="02020603050405020304" pitchFamily="18" charset="0"/>
              </a:rPr>
              <a:t>, XCO, XH</a:t>
            </a:r>
            <a:r>
              <a:rPr lang="en-US" b="1" baseline="-25000" dirty="0">
                <a:latin typeface="+mj-lt"/>
                <a:cs typeface="Times New Roman" panose="02020603050405020304" pitchFamily="18" charset="0"/>
              </a:rPr>
              <a:t>2</a:t>
            </a:r>
            <a:r>
              <a:rPr lang="en-US" b="1" dirty="0">
                <a:latin typeface="+mj-lt"/>
                <a:cs typeface="Times New Roman" panose="02020603050405020304" pitchFamily="18" charset="0"/>
              </a:rPr>
              <a:t>O  </a:t>
            </a:r>
            <a:r>
              <a:rPr lang="en-US" dirty="0">
                <a:latin typeface="+mj-lt"/>
                <a:cs typeface="Times New Roman" panose="02020603050405020304" pitchFamily="18" charset="0"/>
              </a:rPr>
              <a:t>at 0.2 cm</a:t>
            </a:r>
            <a:r>
              <a:rPr lang="en-US" baseline="30000" dirty="0">
                <a:latin typeface="+mj-lt"/>
                <a:cs typeface="Times New Roman" panose="02020603050405020304" pitchFamily="18" charset="0"/>
              </a:rPr>
              <a:t>-1</a:t>
            </a:r>
          </a:p>
          <a:p>
            <a:pPr marL="285750" indent="-285750">
              <a:buFont typeface="Wingdings" panose="05000000000000000000" pitchFamily="2" charset="2"/>
              <a:buChar char="Ø"/>
            </a:pPr>
            <a:endParaRPr lang="en-US" dirty="0">
              <a:latin typeface="+mj-lt"/>
              <a:cs typeface="Times New Roman" panose="02020603050405020304" pitchFamily="18" charset="0"/>
            </a:endParaRPr>
          </a:p>
          <a:p>
            <a:pPr marL="285750" indent="-285750">
              <a:buFont typeface="Wingdings" panose="05000000000000000000" pitchFamily="2" charset="2"/>
              <a:buChar char="Ø"/>
            </a:pPr>
            <a:r>
              <a:rPr lang="en-US" dirty="0">
                <a:latin typeface="+mj-lt"/>
                <a:cs typeface="Times New Roman" panose="02020603050405020304" pitchFamily="18" charset="0"/>
              </a:rPr>
              <a:t>InSb – filter 1 – 3900 – 5200 cm</a:t>
            </a:r>
            <a:r>
              <a:rPr lang="en-US" baseline="30000" dirty="0">
                <a:latin typeface="+mj-lt"/>
                <a:cs typeface="Times New Roman" panose="02020603050405020304" pitchFamily="18" charset="0"/>
              </a:rPr>
              <a:t>-1</a:t>
            </a:r>
            <a:r>
              <a:rPr lang="en-US" dirty="0">
                <a:latin typeface="+mj-lt"/>
                <a:cs typeface="Times New Roman" panose="02020603050405020304" pitchFamily="18" charset="0"/>
              </a:rPr>
              <a:t>; filter 2 – 2400 – 3500 cm</a:t>
            </a:r>
            <a:r>
              <a:rPr lang="en-US" baseline="30000" dirty="0">
                <a:latin typeface="+mj-lt"/>
                <a:cs typeface="Times New Roman" panose="02020603050405020304" pitchFamily="18" charset="0"/>
              </a:rPr>
              <a:t>-1</a:t>
            </a:r>
            <a:endParaRPr lang="en-US" dirty="0">
              <a:latin typeface="+mj-lt"/>
              <a:cs typeface="Times New Roman" panose="02020603050405020304" pitchFamily="18" charset="0"/>
            </a:endParaRPr>
          </a:p>
          <a:p>
            <a:pPr marL="285750" indent="-285750">
              <a:buFont typeface="Wingdings" panose="05000000000000000000" pitchFamily="2" charset="2"/>
              <a:buChar char="Ø"/>
            </a:pPr>
            <a:r>
              <a:rPr lang="en-US" dirty="0">
                <a:latin typeface="+mj-lt"/>
                <a:cs typeface="Times New Roman" panose="02020603050405020304" pitchFamily="18" charset="0"/>
              </a:rPr>
              <a:t>Measurements frequency = 52 sec</a:t>
            </a:r>
          </a:p>
          <a:p>
            <a:pPr marL="285750" indent="-285750">
              <a:buFont typeface="Wingdings" panose="05000000000000000000" pitchFamily="2" charset="2"/>
              <a:buChar char="Ø"/>
            </a:pPr>
            <a:r>
              <a:rPr lang="en-US" b="1" dirty="0">
                <a:latin typeface="+mj-lt"/>
                <a:cs typeface="Times New Roman" panose="02020603050405020304" pitchFamily="18" charset="0"/>
              </a:rPr>
              <a:t>OCS (total), HCHO (total), N</a:t>
            </a:r>
            <a:r>
              <a:rPr lang="en-US" b="1" baseline="-25000" dirty="0">
                <a:latin typeface="+mj-lt"/>
                <a:cs typeface="Times New Roman" panose="02020603050405020304" pitchFamily="18" charset="0"/>
              </a:rPr>
              <a:t>2</a:t>
            </a:r>
            <a:r>
              <a:rPr lang="en-US" b="1" dirty="0">
                <a:latin typeface="+mj-lt"/>
                <a:cs typeface="Times New Roman" panose="02020603050405020304" pitchFamily="18" charset="0"/>
              </a:rPr>
              <a:t>O (tropospheric, total), CH</a:t>
            </a:r>
            <a:r>
              <a:rPr lang="en-US" b="1" baseline="-25000" dirty="0">
                <a:latin typeface="+mj-lt"/>
                <a:cs typeface="Times New Roman" panose="02020603050405020304" pitchFamily="18" charset="0"/>
              </a:rPr>
              <a:t>4</a:t>
            </a:r>
            <a:r>
              <a:rPr lang="en-US" b="1" dirty="0">
                <a:latin typeface="+mj-lt"/>
                <a:cs typeface="Times New Roman" panose="02020603050405020304" pitchFamily="18" charset="0"/>
              </a:rPr>
              <a:t> (total) </a:t>
            </a:r>
            <a:r>
              <a:rPr lang="en-US" dirty="0">
                <a:latin typeface="+mj-lt"/>
                <a:cs typeface="Times New Roman" panose="02020603050405020304" pitchFamily="18" charset="0"/>
              </a:rPr>
              <a:t>at 0.2 cm</a:t>
            </a:r>
            <a:r>
              <a:rPr lang="en-US" baseline="30000" dirty="0">
                <a:latin typeface="+mj-lt"/>
                <a:cs typeface="Times New Roman" panose="02020603050405020304" pitchFamily="18" charset="0"/>
              </a:rPr>
              <a:t>-1 </a:t>
            </a:r>
            <a:r>
              <a:rPr lang="en-US" dirty="0">
                <a:latin typeface="+mj-lt"/>
                <a:cs typeface="Times New Roman" panose="02020603050405020304" pitchFamily="18" charset="0"/>
              </a:rPr>
              <a:t>(published); </a:t>
            </a:r>
            <a:r>
              <a:rPr lang="en-US" b="1" dirty="0">
                <a:latin typeface="+mj-lt"/>
                <a:cs typeface="Times New Roman" panose="02020603050405020304" pitchFamily="18" charset="0"/>
              </a:rPr>
              <a:t>NH</a:t>
            </a:r>
            <a:r>
              <a:rPr lang="en-US" b="1" baseline="-25000" dirty="0">
                <a:latin typeface="+mj-lt"/>
                <a:cs typeface="Times New Roman" panose="02020603050405020304" pitchFamily="18" charset="0"/>
              </a:rPr>
              <a:t>3</a:t>
            </a:r>
            <a:r>
              <a:rPr lang="en-US" b="1" dirty="0">
                <a:latin typeface="+mj-lt"/>
                <a:cs typeface="Times New Roman" panose="02020603050405020304" pitchFamily="18" charset="0"/>
              </a:rPr>
              <a:t>, O</a:t>
            </a:r>
            <a:r>
              <a:rPr lang="en-US" b="1" baseline="-25000" dirty="0">
                <a:latin typeface="+mj-lt"/>
                <a:cs typeface="Times New Roman" panose="02020603050405020304" pitchFamily="18" charset="0"/>
              </a:rPr>
              <a:t>3</a:t>
            </a:r>
            <a:r>
              <a:rPr lang="en-US" b="1" dirty="0">
                <a:latin typeface="+mj-lt"/>
                <a:cs typeface="Times New Roman" panose="02020603050405020304" pitchFamily="18" charset="0"/>
              </a:rPr>
              <a:t>, C</a:t>
            </a:r>
            <a:r>
              <a:rPr lang="en-US" b="1" baseline="-25000" dirty="0">
                <a:latin typeface="+mj-lt"/>
                <a:cs typeface="Times New Roman" panose="02020603050405020304" pitchFamily="18" charset="0"/>
              </a:rPr>
              <a:t>2</a:t>
            </a:r>
            <a:r>
              <a:rPr lang="en-US" b="1" dirty="0">
                <a:latin typeface="+mj-lt"/>
                <a:cs typeface="Times New Roman" panose="02020603050405020304" pitchFamily="18" charset="0"/>
              </a:rPr>
              <a:t>H</a:t>
            </a:r>
            <a:r>
              <a:rPr lang="en-US" b="1" baseline="-25000" dirty="0">
                <a:latin typeface="+mj-lt"/>
                <a:cs typeface="Times New Roman" panose="02020603050405020304" pitchFamily="18" charset="0"/>
              </a:rPr>
              <a:t>6</a:t>
            </a:r>
            <a:r>
              <a:rPr lang="en-US" b="1" dirty="0">
                <a:latin typeface="+mj-lt"/>
                <a:cs typeface="Times New Roman" panose="02020603050405020304" pitchFamily="18" charset="0"/>
              </a:rPr>
              <a:t>, NO</a:t>
            </a:r>
            <a:r>
              <a:rPr lang="en-US" b="1" baseline="-25000" dirty="0">
                <a:latin typeface="+mj-lt"/>
                <a:cs typeface="Times New Roman" panose="02020603050405020304" pitchFamily="18" charset="0"/>
              </a:rPr>
              <a:t>2 </a:t>
            </a:r>
            <a:r>
              <a:rPr lang="en-US" b="1" dirty="0">
                <a:latin typeface="+mj-lt"/>
                <a:cs typeface="Times New Roman" panose="02020603050405020304" pitchFamily="18" charset="0"/>
              </a:rPr>
              <a:t>(under investigation)</a:t>
            </a:r>
          </a:p>
          <a:p>
            <a:pPr marL="285750" indent="-285750">
              <a:buFont typeface="Wingdings" panose="05000000000000000000" pitchFamily="2" charset="2"/>
              <a:buChar char="Ø"/>
            </a:pPr>
            <a:endParaRPr lang="en-US" dirty="0">
              <a:latin typeface="+mj-lt"/>
              <a:cs typeface="Times New Roman" panose="02020603050405020304" pitchFamily="18" charset="0"/>
            </a:endParaRPr>
          </a:p>
          <a:p>
            <a:pPr marL="285750" indent="-285750">
              <a:buFont typeface="Wingdings" panose="05000000000000000000" pitchFamily="2" charset="2"/>
              <a:buChar char="Ø"/>
            </a:pPr>
            <a:r>
              <a:rPr lang="en-US" dirty="0">
                <a:latin typeface="+mj-lt"/>
                <a:cs typeface="Times New Roman" panose="02020603050405020304" pitchFamily="18" charset="0"/>
              </a:rPr>
              <a:t>Perform side-by-side measurements at COCCON central facility at KIT, Karlsruhe for NIR data calibration similar procedure as also applied to the EM27/SUNs</a:t>
            </a:r>
          </a:p>
          <a:p>
            <a:pPr marL="285750" indent="-285750">
              <a:buFont typeface="Wingdings" panose="05000000000000000000" pitchFamily="2" charset="2"/>
              <a:buChar char="Ø"/>
            </a:pPr>
            <a:r>
              <a:rPr lang="en-US" dirty="0">
                <a:latin typeface="+mj-lt"/>
                <a:cs typeface="Times New Roman" panose="02020603050405020304" pitchFamily="18" charset="0"/>
              </a:rPr>
              <a:t>Proposed to perform side-by-side measurements at NDACC-IRWG sites to study the variability of the MIR data retrieved by the Vertex70/Invenio spectrometers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047" b="10030"/>
          <a:stretch/>
        </p:blipFill>
        <p:spPr>
          <a:xfrm>
            <a:off x="6872073" y="621924"/>
            <a:ext cx="5238902" cy="3220871"/>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7106854" y="3900670"/>
            <a:ext cx="4791919" cy="245537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Tree>
    <p:extLst>
      <p:ext uri="{BB962C8B-B14F-4D97-AF65-F5344CB8AC3E}">
        <p14:creationId xmlns:p14="http://schemas.microsoft.com/office/powerpoint/2010/main" val="1346559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4472-1A67-EC27-FA6E-F8491D4BAB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25ECC1-083B-C0C1-98C5-73807B1661D9}"/>
              </a:ext>
            </a:extLst>
          </p:cNvPr>
          <p:cNvSpPr>
            <a:spLocks noGrp="1"/>
          </p:cNvSpPr>
          <p:nvPr>
            <p:ph type="title"/>
          </p:nvPr>
        </p:nvSpPr>
        <p:spPr>
          <a:xfrm>
            <a:off x="651641" y="-9330"/>
            <a:ext cx="11204999" cy="466812"/>
          </a:xfrm>
        </p:spPr>
        <p:txBody>
          <a:bodyPr/>
          <a:lstStyle/>
          <a:p>
            <a:r>
              <a:rPr lang="en-US" dirty="0">
                <a:latin typeface="+mj-lt"/>
              </a:rPr>
              <a:t>Was/Is/Will the FRM4GHG project useful?</a:t>
            </a:r>
          </a:p>
        </p:txBody>
      </p:sp>
      <p:sp>
        <p:nvSpPr>
          <p:cNvPr id="9" name="TextBox 8">
            <a:extLst>
              <a:ext uri="{FF2B5EF4-FFF2-40B4-BE49-F238E27FC236}">
                <a16:creationId xmlns:a16="http://schemas.microsoft.com/office/drawing/2014/main" id="{709D3379-281F-5D57-52C2-949FF28467DA}"/>
              </a:ext>
            </a:extLst>
          </p:cNvPr>
          <p:cNvSpPr txBox="1"/>
          <p:nvPr/>
        </p:nvSpPr>
        <p:spPr>
          <a:xfrm>
            <a:off x="68315" y="764704"/>
            <a:ext cx="12040266" cy="5632311"/>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YES! 	Very useful!  Thanks to ESA for funding this project during phase 1 and 2 and its continuation in the future.</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Work carried out under FRM4GHG was to characterize portable Fourier transform spectrometers complementing established networks like TCCON and NDACC-IRWG – successfully done so far for EM27/SUN and Vertex70/Invenio type of spectrometers</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They have reached a level of FRM maturity</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Starting of COllaborative Carbon Observing Network (COCCON) – operational services and operation, travel standard NIR</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Further improvements of retrieval algorithm and inter-comparisons will improve the data for future applications</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Optimization and characterization of other instruments to reach the level of FRM maturity and be part of COCCON</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Retrieval of additional species in the MIR and possibility of travel standard to tie the network(s)</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Fill data gaps in critical regions where deployment of traditional high-spectral resolution FTIRs are difficult/if not impossible</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Reach higher FRM levels to serve the user community</a:t>
            </a:r>
          </a:p>
          <a:p>
            <a:endParaRPr 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ABA4135-ECF4-C5DF-F8C2-154E215F2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5886" y="0"/>
            <a:ext cx="522674" cy="523875"/>
          </a:xfrm>
          <a:prstGeom prst="rect">
            <a:avLst/>
          </a:prstGeom>
        </p:spPr>
      </p:pic>
      <p:pic>
        <p:nvPicPr>
          <p:cNvPr id="3" name="Picture 2">
            <a:extLst>
              <a:ext uri="{FF2B5EF4-FFF2-40B4-BE49-F238E27FC236}">
                <a16:creationId xmlns:a16="http://schemas.microsoft.com/office/drawing/2014/main" id="{0CA58F7D-ACE2-460F-858C-D2E26297D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6354" y="0"/>
            <a:ext cx="1000231" cy="495300"/>
          </a:xfrm>
          <a:prstGeom prst="rect">
            <a:avLst/>
          </a:prstGeom>
        </p:spPr>
      </p:pic>
    </p:spTree>
    <p:extLst>
      <p:ext uri="{BB962C8B-B14F-4D97-AF65-F5344CB8AC3E}">
        <p14:creationId xmlns:p14="http://schemas.microsoft.com/office/powerpoint/2010/main" val="2823791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75F5-2F53-75D3-6BF6-9D9BA2FD1327}"/>
            </a:ext>
          </a:extLst>
        </p:cNvPr>
        <p:cNvGrpSpPr/>
        <p:nvPr/>
      </p:nvGrpSpPr>
      <p:grpSpPr>
        <a:xfrm>
          <a:off x="0" y="0"/>
          <a:ext cx="0" cy="0"/>
          <a:chOff x="0" y="0"/>
          <a:chExt cx="0" cy="0"/>
        </a:xfrm>
      </p:grpSpPr>
      <p:sp>
        <p:nvSpPr>
          <p:cNvPr id="28" name="Bruker 120HR/125HR…">
            <a:extLst>
              <a:ext uri="{FF2B5EF4-FFF2-40B4-BE49-F238E27FC236}">
                <a16:creationId xmlns:a16="http://schemas.microsoft.com/office/drawing/2014/main" id="{7BEDC36D-8EF5-EB0A-73EC-347D20EF087B}"/>
              </a:ext>
            </a:extLst>
          </p:cNvPr>
          <p:cNvSpPr txBox="1">
            <a:spLocks/>
          </p:cNvSpPr>
          <p:nvPr/>
        </p:nvSpPr>
        <p:spPr>
          <a:xfrm>
            <a:off x="105405" y="605294"/>
            <a:ext cx="3865317" cy="5869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2000"/>
            </a:pPr>
            <a:r>
              <a:rPr lang="en-US" sz="1600" dirty="0"/>
              <a:t>Bruker IFS 120HR/125HR</a:t>
            </a:r>
          </a:p>
          <a:p>
            <a:pPr>
              <a:defRPr sz="2000"/>
            </a:pPr>
            <a:r>
              <a:rPr lang="en-US" sz="1600" dirty="0"/>
              <a:t>Resolution 0.0036cm</a:t>
            </a:r>
            <a:r>
              <a:rPr lang="en-US" sz="1600" baseline="30000" dirty="0"/>
              <a:t>-1</a:t>
            </a:r>
          </a:p>
          <a:p>
            <a:pPr>
              <a:defRPr sz="2000"/>
            </a:pPr>
            <a:r>
              <a:rPr lang="en-US" sz="1600" dirty="0"/>
              <a:t>Spectral range: SWIR, MIR and TIR</a:t>
            </a:r>
          </a:p>
          <a:p>
            <a:pPr>
              <a:defRPr sz="2000"/>
            </a:pPr>
            <a:r>
              <a:rPr lang="en-US" sz="1600" dirty="0"/>
              <a:t>Profile retrievals (DOF 1 to 5 depending on the species, independent atmospheric altitude layers)</a:t>
            </a:r>
          </a:p>
          <a:p>
            <a:pPr>
              <a:defRPr sz="2000"/>
            </a:pPr>
            <a:r>
              <a:rPr lang="en-US" sz="1600" dirty="0">
                <a:hlinkClick r:id="rId3"/>
              </a:rPr>
              <a:t>https://www2.acom.ucar.edu/irwg</a:t>
            </a:r>
            <a:r>
              <a:rPr lang="en-US" sz="1600" dirty="0"/>
              <a:t>  </a:t>
            </a:r>
          </a:p>
        </p:txBody>
      </p:sp>
      <p:sp>
        <p:nvSpPr>
          <p:cNvPr id="29" name="Bruker 125HR…">
            <a:extLst>
              <a:ext uri="{FF2B5EF4-FFF2-40B4-BE49-F238E27FC236}">
                <a16:creationId xmlns:a16="http://schemas.microsoft.com/office/drawing/2014/main" id="{4691448C-036F-49F6-B4FC-38EFD515D457}"/>
              </a:ext>
            </a:extLst>
          </p:cNvPr>
          <p:cNvSpPr txBox="1"/>
          <p:nvPr/>
        </p:nvSpPr>
        <p:spPr>
          <a:xfrm>
            <a:off x="4104633" y="596659"/>
            <a:ext cx="3865317"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2000"/>
            </a:pPr>
            <a:r>
              <a:rPr sz="1600" dirty="0"/>
              <a:t>Bruker </a:t>
            </a:r>
            <a:r>
              <a:rPr lang="en-US" sz="1600" dirty="0"/>
              <a:t>IFS </a:t>
            </a:r>
            <a:r>
              <a:rPr sz="1600" dirty="0"/>
              <a:t>125HR </a:t>
            </a:r>
          </a:p>
          <a:p>
            <a:pPr marL="228600" indent="-228600">
              <a:lnSpc>
                <a:spcPct val="90000"/>
              </a:lnSpc>
              <a:spcBef>
                <a:spcPts val="1000"/>
              </a:spcBef>
              <a:buSzPct val="100000"/>
              <a:buFont typeface="Arial" panose="020B0604020202020204" pitchFamily="34" charset="0"/>
              <a:buChar char="•"/>
              <a:defRPr sz="2000"/>
            </a:pPr>
            <a:r>
              <a:rPr sz="1600" dirty="0"/>
              <a:t>Resolution 0.02cm</a:t>
            </a:r>
            <a:r>
              <a:rPr sz="1600" baseline="30000" dirty="0"/>
              <a:t>-1</a:t>
            </a:r>
          </a:p>
          <a:p>
            <a:pPr marL="228600" indent="-228600">
              <a:lnSpc>
                <a:spcPct val="90000"/>
              </a:lnSpc>
              <a:spcBef>
                <a:spcPts val="1000"/>
              </a:spcBef>
              <a:buSzPct val="100000"/>
              <a:buFont typeface="Arial"/>
              <a:buChar char="•"/>
              <a:defRPr sz="2000"/>
            </a:pPr>
            <a:r>
              <a:rPr lang="en-US" sz="1600" dirty="0"/>
              <a:t>Spectral range: SWIR</a:t>
            </a:r>
          </a:p>
          <a:p>
            <a:pPr marL="228600" indent="-228600">
              <a:lnSpc>
                <a:spcPct val="90000"/>
              </a:lnSpc>
              <a:spcBef>
                <a:spcPts val="1000"/>
              </a:spcBef>
              <a:buSzPct val="100000"/>
              <a:buFont typeface="Arial"/>
              <a:buChar char="•"/>
              <a:defRPr sz="2000"/>
            </a:pPr>
            <a:r>
              <a:rPr lang="en-US" sz="1600" dirty="0"/>
              <a:t>Profile scaling </a:t>
            </a:r>
            <a:r>
              <a:rPr sz="1600" dirty="0"/>
              <a:t>retrievals</a:t>
            </a:r>
            <a:endParaRPr lang="en-US" sz="1600" dirty="0"/>
          </a:p>
          <a:p>
            <a:pPr marL="228600" indent="-228600">
              <a:lnSpc>
                <a:spcPct val="90000"/>
              </a:lnSpc>
              <a:spcBef>
                <a:spcPts val="1000"/>
              </a:spcBef>
              <a:buSzPct val="100000"/>
              <a:buFont typeface="Arial"/>
              <a:buChar char="•"/>
              <a:defRPr sz="2000"/>
            </a:pPr>
            <a:endParaRPr lang="en-US" sz="1600" u="sng" dirty="0">
              <a:solidFill>
                <a:srgbClr val="0563C1"/>
              </a:solidFill>
              <a:uFill>
                <a:solidFill>
                  <a:srgbClr val="0563C1"/>
                </a:solidFill>
              </a:uFill>
              <a:hlinkClick r:id="rId4" action="ppaction://hlinkfile"/>
            </a:endParaRPr>
          </a:p>
          <a:p>
            <a:pPr marL="228600" indent="-228600">
              <a:lnSpc>
                <a:spcPct val="90000"/>
              </a:lnSpc>
              <a:spcBef>
                <a:spcPts val="1000"/>
              </a:spcBef>
              <a:buSzPct val="100000"/>
              <a:buFont typeface="Arial"/>
              <a:buChar char="•"/>
              <a:defRPr sz="2000"/>
            </a:pPr>
            <a:r>
              <a:rPr lang="en-US" sz="1600" u="sng" dirty="0">
                <a:solidFill>
                  <a:srgbClr val="0563C1"/>
                </a:solidFill>
                <a:uFill>
                  <a:solidFill>
                    <a:srgbClr val="0563C1"/>
                  </a:solidFill>
                </a:uFill>
                <a:hlinkClick r:id="rId4" action="ppaction://hlinkfile"/>
              </a:rPr>
              <a:t>tccon.org</a:t>
            </a:r>
            <a:r>
              <a:rPr sz="1600" dirty="0"/>
              <a:t> </a:t>
            </a:r>
          </a:p>
        </p:txBody>
      </p:sp>
      <p:sp>
        <p:nvSpPr>
          <p:cNvPr id="30" name="Bruker EM27/SUN…">
            <a:extLst>
              <a:ext uri="{FF2B5EF4-FFF2-40B4-BE49-F238E27FC236}">
                <a16:creationId xmlns:a16="http://schemas.microsoft.com/office/drawing/2014/main" id="{A4DBB43D-5C1A-5737-7A29-3B91764C216D}"/>
              </a:ext>
            </a:extLst>
          </p:cNvPr>
          <p:cNvSpPr txBox="1"/>
          <p:nvPr/>
        </p:nvSpPr>
        <p:spPr>
          <a:xfrm>
            <a:off x="8103861" y="596659"/>
            <a:ext cx="3865317"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2000"/>
            </a:pPr>
            <a:r>
              <a:rPr sz="1600" dirty="0"/>
              <a:t>Bruker EM27/SUN </a:t>
            </a:r>
            <a:r>
              <a:rPr lang="en-GB" sz="1600" dirty="0"/>
              <a:t>and Vertex70/INVENIO</a:t>
            </a:r>
            <a:endParaRPr sz="1600" dirty="0"/>
          </a:p>
          <a:p>
            <a:pPr marL="228600" indent="-228600">
              <a:lnSpc>
                <a:spcPct val="90000"/>
              </a:lnSpc>
              <a:spcBef>
                <a:spcPts val="1000"/>
              </a:spcBef>
              <a:buSzPct val="100000"/>
              <a:buFont typeface="Arial" panose="020B0604020202020204" pitchFamily="34" charset="0"/>
              <a:buChar char="•"/>
              <a:defRPr sz="2000"/>
            </a:pPr>
            <a:r>
              <a:rPr sz="1600" dirty="0"/>
              <a:t>Resolution 0.5</a:t>
            </a:r>
            <a:r>
              <a:rPr lang="en-GB" sz="1600" dirty="0"/>
              <a:t> and 0.2 </a:t>
            </a:r>
            <a:r>
              <a:rPr sz="1600" dirty="0"/>
              <a:t>cm</a:t>
            </a:r>
            <a:r>
              <a:rPr sz="1600" baseline="30000" dirty="0"/>
              <a:t>-1</a:t>
            </a:r>
          </a:p>
          <a:p>
            <a:pPr marL="228600" indent="-228600">
              <a:lnSpc>
                <a:spcPct val="90000"/>
              </a:lnSpc>
              <a:spcBef>
                <a:spcPts val="1000"/>
              </a:spcBef>
              <a:buSzPct val="100000"/>
              <a:buFont typeface="Arial"/>
              <a:buChar char="•"/>
              <a:defRPr sz="2000"/>
            </a:pPr>
            <a:r>
              <a:rPr lang="en-US" sz="1600" dirty="0"/>
              <a:t>Spectral range: SWIR</a:t>
            </a:r>
          </a:p>
          <a:p>
            <a:pPr marL="228600" indent="-228600">
              <a:lnSpc>
                <a:spcPct val="90000"/>
              </a:lnSpc>
              <a:spcBef>
                <a:spcPts val="1000"/>
              </a:spcBef>
              <a:buSzPct val="100000"/>
              <a:buFont typeface="Arial"/>
              <a:buChar char="•"/>
              <a:defRPr sz="2000"/>
            </a:pPr>
            <a:r>
              <a:rPr lang="en-US" sz="1600" dirty="0"/>
              <a:t>Profile scaling</a:t>
            </a:r>
            <a:r>
              <a:rPr sz="1600" dirty="0"/>
              <a:t> retrievals</a:t>
            </a:r>
            <a:endParaRPr lang="en-US" sz="1600" dirty="0"/>
          </a:p>
          <a:p>
            <a:pPr marL="228600" indent="-228600">
              <a:lnSpc>
                <a:spcPct val="90000"/>
              </a:lnSpc>
              <a:spcBef>
                <a:spcPts val="1000"/>
              </a:spcBef>
              <a:buSzPct val="100000"/>
              <a:buFont typeface="Arial"/>
              <a:buChar char="•"/>
              <a:defRPr sz="2000"/>
            </a:pPr>
            <a:endParaRPr lang="en-US" sz="1600" dirty="0"/>
          </a:p>
          <a:p>
            <a:pPr marL="228600" indent="-228600">
              <a:lnSpc>
                <a:spcPct val="90000"/>
              </a:lnSpc>
              <a:spcBef>
                <a:spcPts val="1000"/>
              </a:spcBef>
              <a:buSzPct val="100000"/>
              <a:buFont typeface="Arial"/>
              <a:buChar char="•"/>
              <a:defRPr sz="2000"/>
            </a:pPr>
            <a:r>
              <a:rPr lang="en-US" sz="1600" dirty="0">
                <a:hlinkClick r:id="rId5"/>
              </a:rPr>
              <a:t>http://www.imk-asf.kit.edu/english/COCCON.php</a:t>
            </a:r>
            <a:endParaRPr lang="en-US" sz="1600" dirty="0"/>
          </a:p>
          <a:p>
            <a:pPr marL="228600" indent="-228600">
              <a:lnSpc>
                <a:spcPct val="90000"/>
              </a:lnSpc>
              <a:spcBef>
                <a:spcPts val="1000"/>
              </a:spcBef>
              <a:buSzPct val="100000"/>
              <a:buFont typeface="Arial"/>
              <a:buChar char="•"/>
              <a:defRPr sz="2000"/>
            </a:pPr>
            <a:endParaRPr sz="1600" dirty="0"/>
          </a:p>
        </p:txBody>
      </p:sp>
      <p:sp>
        <p:nvSpPr>
          <p:cNvPr id="31" name="NDACC IRWG">
            <a:extLst>
              <a:ext uri="{FF2B5EF4-FFF2-40B4-BE49-F238E27FC236}">
                <a16:creationId xmlns:a16="http://schemas.microsoft.com/office/drawing/2014/main" id="{8909D8BE-58AA-3151-41CB-50A842D332E5}"/>
              </a:ext>
            </a:extLst>
          </p:cNvPr>
          <p:cNvSpPr txBox="1"/>
          <p:nvPr/>
        </p:nvSpPr>
        <p:spPr>
          <a:xfrm>
            <a:off x="341058" y="3104"/>
            <a:ext cx="17518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NDACC IRWG</a:t>
            </a:r>
          </a:p>
        </p:txBody>
      </p:sp>
      <p:sp>
        <p:nvSpPr>
          <p:cNvPr id="32" name="COCCON">
            <a:extLst>
              <a:ext uri="{FF2B5EF4-FFF2-40B4-BE49-F238E27FC236}">
                <a16:creationId xmlns:a16="http://schemas.microsoft.com/office/drawing/2014/main" id="{69EF8163-05EA-F382-C4FA-B331060652CF}"/>
              </a:ext>
            </a:extLst>
          </p:cNvPr>
          <p:cNvSpPr txBox="1"/>
          <p:nvPr/>
        </p:nvSpPr>
        <p:spPr>
          <a:xfrm>
            <a:off x="8279164" y="3104"/>
            <a:ext cx="11867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COCCON</a:t>
            </a:r>
          </a:p>
        </p:txBody>
      </p:sp>
      <p:sp>
        <p:nvSpPr>
          <p:cNvPr id="33" name="TCCON">
            <a:extLst>
              <a:ext uri="{FF2B5EF4-FFF2-40B4-BE49-F238E27FC236}">
                <a16:creationId xmlns:a16="http://schemas.microsoft.com/office/drawing/2014/main" id="{9D044E03-2165-9DD8-5F16-816A3BFAB384}"/>
              </a:ext>
            </a:extLst>
          </p:cNvPr>
          <p:cNvSpPr txBox="1"/>
          <p:nvPr/>
        </p:nvSpPr>
        <p:spPr>
          <a:xfrm>
            <a:off x="4332472" y="3104"/>
            <a:ext cx="967345"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TCCON</a:t>
            </a:r>
          </a:p>
        </p:txBody>
      </p:sp>
      <p:pic>
        <p:nvPicPr>
          <p:cNvPr id="34" name="page4image20064624.jpg" descr="page4image20064624.jpg">
            <a:extLst>
              <a:ext uri="{FF2B5EF4-FFF2-40B4-BE49-F238E27FC236}">
                <a16:creationId xmlns:a16="http://schemas.microsoft.com/office/drawing/2014/main" id="{1DA0F95D-FCD3-318C-36BF-A89D836C9984}"/>
              </a:ext>
            </a:extLst>
          </p:cNvPr>
          <p:cNvPicPr>
            <a:picLocks noChangeAspect="1"/>
          </p:cNvPicPr>
          <p:nvPr/>
        </p:nvPicPr>
        <p:blipFill>
          <a:blip r:embed="rId6"/>
          <a:stretch>
            <a:fillRect/>
          </a:stretch>
        </p:blipFill>
        <p:spPr>
          <a:xfrm>
            <a:off x="8349582" y="3497762"/>
            <a:ext cx="3373875" cy="2249250"/>
          </a:xfrm>
          <a:prstGeom prst="rect">
            <a:avLst/>
          </a:prstGeom>
          <a:ln w="12700">
            <a:miter lim="400000"/>
          </a:ln>
        </p:spPr>
      </p:pic>
      <p:grpSp>
        <p:nvGrpSpPr>
          <p:cNvPr id="35" name="Group 34">
            <a:extLst>
              <a:ext uri="{FF2B5EF4-FFF2-40B4-BE49-F238E27FC236}">
                <a16:creationId xmlns:a16="http://schemas.microsoft.com/office/drawing/2014/main" id="{EE5E1475-0D30-780F-68E8-7C073F11504C}"/>
              </a:ext>
            </a:extLst>
          </p:cNvPr>
          <p:cNvGrpSpPr/>
          <p:nvPr/>
        </p:nvGrpSpPr>
        <p:grpSpPr>
          <a:xfrm>
            <a:off x="2654838" y="2469362"/>
            <a:ext cx="3469958" cy="3665000"/>
            <a:chOff x="4499992" y="1537745"/>
            <a:chExt cx="4531846" cy="4946655"/>
          </a:xfrm>
        </p:grpSpPr>
        <p:pic>
          <p:nvPicPr>
            <p:cNvPr id="36" name="Picture 35">
              <a:extLst>
                <a:ext uri="{FF2B5EF4-FFF2-40B4-BE49-F238E27FC236}">
                  <a16:creationId xmlns:a16="http://schemas.microsoft.com/office/drawing/2014/main" id="{C3C98204-FECE-222C-74F2-B8BCC40552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992" y="3674606"/>
              <a:ext cx="4531846" cy="2809794"/>
            </a:xfrm>
            <a:prstGeom prst="rect">
              <a:avLst/>
            </a:prstGeom>
          </p:spPr>
        </p:pic>
        <p:pic>
          <p:nvPicPr>
            <p:cNvPr id="37" name="Picture 36">
              <a:extLst>
                <a:ext uri="{FF2B5EF4-FFF2-40B4-BE49-F238E27FC236}">
                  <a16:creationId xmlns:a16="http://schemas.microsoft.com/office/drawing/2014/main" id="{84F75996-22D2-1051-3448-59750CB958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911"/>
            <a:stretch/>
          </p:blipFill>
          <p:spPr>
            <a:xfrm>
              <a:off x="6133011" y="1813046"/>
              <a:ext cx="2887006" cy="1843649"/>
            </a:xfrm>
            <a:prstGeom prst="rect">
              <a:avLst/>
            </a:prstGeom>
          </p:spPr>
        </p:pic>
        <p:sp>
          <p:nvSpPr>
            <p:cNvPr id="38" name="Down Arrow 37">
              <a:extLst>
                <a:ext uri="{FF2B5EF4-FFF2-40B4-BE49-F238E27FC236}">
                  <a16:creationId xmlns:a16="http://schemas.microsoft.com/office/drawing/2014/main" id="{FA87EE4D-17C3-6D43-7BC7-3461047A8617}"/>
                </a:ext>
              </a:extLst>
            </p:cNvPr>
            <p:cNvSpPr/>
            <p:nvPr/>
          </p:nvSpPr>
          <p:spPr>
            <a:xfrm rot="1500000">
              <a:off x="8127659" y="1537745"/>
              <a:ext cx="87516" cy="1511523"/>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Down Arrow 38">
              <a:extLst>
                <a:ext uri="{FF2B5EF4-FFF2-40B4-BE49-F238E27FC236}">
                  <a16:creationId xmlns:a16="http://schemas.microsoft.com/office/drawing/2014/main" id="{919C5EE8-C79F-5867-50AD-96B69AA2CD73}"/>
                </a:ext>
              </a:extLst>
            </p:cNvPr>
            <p:cNvSpPr/>
            <p:nvPr/>
          </p:nvSpPr>
          <p:spPr>
            <a:xfrm>
              <a:off x="8123717" y="3212871"/>
              <a:ext cx="70205" cy="39431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Right Arrow 39">
              <a:extLst>
                <a:ext uri="{FF2B5EF4-FFF2-40B4-BE49-F238E27FC236}">
                  <a16:creationId xmlns:a16="http://schemas.microsoft.com/office/drawing/2014/main" id="{84C885BB-515F-5812-AFDE-7BB9C2FF1333}"/>
                </a:ext>
              </a:extLst>
            </p:cNvPr>
            <p:cNvSpPr/>
            <p:nvPr/>
          </p:nvSpPr>
          <p:spPr>
            <a:xfrm>
              <a:off x="7913102" y="3015715"/>
              <a:ext cx="210614" cy="657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Down Arrow 40">
              <a:extLst>
                <a:ext uri="{FF2B5EF4-FFF2-40B4-BE49-F238E27FC236}">
                  <a16:creationId xmlns:a16="http://schemas.microsoft.com/office/drawing/2014/main" id="{09548665-6320-C9E0-3A81-F8571A6D1CAD}"/>
                </a:ext>
              </a:extLst>
            </p:cNvPr>
            <p:cNvSpPr/>
            <p:nvPr/>
          </p:nvSpPr>
          <p:spPr>
            <a:xfrm>
              <a:off x="8079479" y="4362493"/>
              <a:ext cx="88476" cy="197155"/>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 name="Right Arrow 41">
              <a:extLst>
                <a:ext uri="{FF2B5EF4-FFF2-40B4-BE49-F238E27FC236}">
                  <a16:creationId xmlns:a16="http://schemas.microsoft.com/office/drawing/2014/main" id="{A6EFE846-9F5E-9A34-8455-3333A5637EF3}"/>
                </a:ext>
              </a:extLst>
            </p:cNvPr>
            <p:cNvSpPr/>
            <p:nvPr/>
          </p:nvSpPr>
          <p:spPr>
            <a:xfrm flipH="1">
              <a:off x="7755381" y="4625367"/>
              <a:ext cx="210614" cy="657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43" name="Picture 2">
            <a:extLst>
              <a:ext uri="{FF2B5EF4-FFF2-40B4-BE49-F238E27FC236}">
                <a16:creationId xmlns:a16="http://schemas.microsoft.com/office/drawing/2014/main" id="{DAA1B983-C526-4EB4-6743-67619C144D2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01984" y="2146814"/>
            <a:ext cx="347879" cy="33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757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ECAD-83A9-CD57-D7BF-EDF2FDE76D83}"/>
            </a:ext>
          </a:extLst>
        </p:cNvPr>
        <p:cNvGrpSpPr/>
        <p:nvPr/>
      </p:nvGrpSpPr>
      <p:grpSpPr>
        <a:xfrm>
          <a:off x="0" y="0"/>
          <a:ext cx="0" cy="0"/>
          <a:chOff x="0" y="0"/>
          <a:chExt cx="0" cy="0"/>
        </a:xfrm>
      </p:grpSpPr>
      <p:sp>
        <p:nvSpPr>
          <p:cNvPr id="9" name="Bruker 120HR/125HR…">
            <a:extLst>
              <a:ext uri="{FF2B5EF4-FFF2-40B4-BE49-F238E27FC236}">
                <a16:creationId xmlns:a16="http://schemas.microsoft.com/office/drawing/2014/main" id="{AAAB0A6E-A2E5-AEA4-53E2-12D2961D5F2D}"/>
              </a:ext>
            </a:extLst>
          </p:cNvPr>
          <p:cNvSpPr txBox="1">
            <a:spLocks/>
          </p:cNvSpPr>
          <p:nvPr/>
        </p:nvSpPr>
        <p:spPr>
          <a:xfrm>
            <a:off x="105405" y="605294"/>
            <a:ext cx="3865317" cy="5869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1600"/>
            </a:pPr>
            <a:r>
              <a:rPr lang="en-US" sz="1500" dirty="0"/>
              <a:t>Bruker IFS 120HR/125HR</a:t>
            </a:r>
          </a:p>
          <a:p>
            <a:pPr>
              <a:defRPr sz="1600"/>
            </a:pPr>
            <a:r>
              <a:rPr lang="en-US" sz="1500" dirty="0"/>
              <a:t>Resolution 0.0036cm</a:t>
            </a:r>
            <a:r>
              <a:rPr lang="en-US" sz="1500" baseline="30000" dirty="0"/>
              <a:t>-1</a:t>
            </a:r>
          </a:p>
          <a:p>
            <a:pPr>
              <a:defRPr sz="1600"/>
            </a:pPr>
            <a:r>
              <a:rPr lang="en-US" sz="1500" dirty="0"/>
              <a:t>Spectral range: SWIR, MIR and thermal IR</a:t>
            </a:r>
          </a:p>
          <a:p>
            <a:pPr>
              <a:defRPr sz="1600"/>
            </a:pPr>
            <a:r>
              <a:rPr lang="en-US" sz="1500" dirty="0"/>
              <a:t>Profile retrievals (DOF 1 to 5 depending on the species, independent atmospheric altitude layers)</a:t>
            </a:r>
          </a:p>
          <a:p>
            <a:pPr>
              <a:defRPr sz="1600"/>
            </a:pPr>
            <a:r>
              <a:rPr lang="en-US" sz="1500" dirty="0"/>
              <a:t>Targets: O3, CH4, N2O,</a:t>
            </a:r>
            <a:br>
              <a:rPr lang="en-US" sz="1500" dirty="0"/>
            </a:br>
            <a:r>
              <a:rPr lang="en-US" sz="1500" dirty="0"/>
              <a:t>(CO2, HCHO, SF6, CFCs, HCFCs, H2O, HDO not official)</a:t>
            </a:r>
            <a:br>
              <a:rPr lang="en-US" sz="1500" dirty="0"/>
            </a:br>
            <a:r>
              <a:rPr lang="en-US" sz="1500" dirty="0"/>
              <a:t>CO, HNO3, </a:t>
            </a:r>
            <a:r>
              <a:rPr lang="en-US" sz="1500" dirty="0" err="1"/>
              <a:t>HCl</a:t>
            </a:r>
            <a:r>
              <a:rPr lang="en-US" sz="1500" dirty="0"/>
              <a:t>, HF, HCN, C2H6, CLONO2</a:t>
            </a:r>
            <a:br>
              <a:rPr lang="en-US" sz="1500" dirty="0"/>
            </a:br>
            <a:r>
              <a:rPr lang="en-US" sz="1500" dirty="0"/>
              <a:t>(C2H2, PAN, OCS, CH3OH, NH3, HCOOH, NO2 not official)</a:t>
            </a:r>
          </a:p>
          <a:p>
            <a:pPr>
              <a:defRPr sz="1600"/>
            </a:pPr>
            <a:r>
              <a:rPr lang="en-US" sz="1500" dirty="0"/>
              <a:t>Retrieval software: SFIT or PROFFIT</a:t>
            </a:r>
          </a:p>
          <a:p>
            <a:pPr>
              <a:defRPr sz="1600"/>
            </a:pPr>
            <a:r>
              <a:rPr lang="en-US" sz="1500" dirty="0"/>
              <a:t>Measurements every ±10’</a:t>
            </a:r>
          </a:p>
          <a:p>
            <a:pPr>
              <a:defRPr sz="1600"/>
            </a:pPr>
            <a:r>
              <a:rPr lang="en-US" sz="1500" dirty="0"/>
              <a:t>~ 26 stations worldwide</a:t>
            </a:r>
          </a:p>
          <a:p>
            <a:pPr>
              <a:defRPr sz="1600"/>
            </a:pPr>
            <a:r>
              <a:rPr lang="en-US" sz="1500" dirty="0"/>
              <a:t>Measurement protocol, no central processing, QA/QC for selected targets in CAMS operational validation</a:t>
            </a:r>
          </a:p>
        </p:txBody>
      </p:sp>
      <p:sp>
        <p:nvSpPr>
          <p:cNvPr id="10" name="Bruker 125HR…">
            <a:extLst>
              <a:ext uri="{FF2B5EF4-FFF2-40B4-BE49-F238E27FC236}">
                <a16:creationId xmlns:a16="http://schemas.microsoft.com/office/drawing/2014/main" id="{64A6621F-21D2-EA93-B758-8E78AB6D0BFE}"/>
              </a:ext>
            </a:extLst>
          </p:cNvPr>
          <p:cNvSpPr txBox="1"/>
          <p:nvPr/>
        </p:nvSpPr>
        <p:spPr>
          <a:xfrm>
            <a:off x="4104633" y="596659"/>
            <a:ext cx="3948504"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1600"/>
            </a:pPr>
            <a:r>
              <a:rPr sz="1500" dirty="0"/>
              <a:t>Bruker </a:t>
            </a:r>
            <a:r>
              <a:rPr lang="en-US" sz="1500" dirty="0"/>
              <a:t>IFS </a:t>
            </a:r>
            <a:r>
              <a:rPr sz="1500" dirty="0"/>
              <a:t>125HR </a:t>
            </a:r>
          </a:p>
          <a:p>
            <a:pPr marL="228600" indent="-228600">
              <a:lnSpc>
                <a:spcPct val="90000"/>
              </a:lnSpc>
              <a:spcBef>
                <a:spcPts val="1000"/>
              </a:spcBef>
              <a:buSzPct val="100000"/>
              <a:buFont typeface="Arial"/>
              <a:buChar char="•"/>
              <a:defRPr sz="1600"/>
            </a:pPr>
            <a:r>
              <a:rPr sz="1500" dirty="0"/>
              <a:t>Resolution 0.02cm</a:t>
            </a:r>
            <a:r>
              <a:rPr sz="1500" baseline="30000" dirty="0"/>
              <a:t>-1</a:t>
            </a:r>
          </a:p>
          <a:p>
            <a:pPr marL="228600" indent="-228600">
              <a:lnSpc>
                <a:spcPct val="90000"/>
              </a:lnSpc>
              <a:spcBef>
                <a:spcPts val="1000"/>
              </a:spcBef>
              <a:buSzPct val="100000"/>
              <a:buFont typeface="Arial"/>
              <a:buChar char="•"/>
              <a:defRPr sz="1600"/>
            </a:pPr>
            <a:r>
              <a:rPr lang="en-US" sz="1500" dirty="0"/>
              <a:t>Spectral range: SWIR</a:t>
            </a:r>
          </a:p>
          <a:p>
            <a:pPr marL="228600" indent="-228600">
              <a:lnSpc>
                <a:spcPct val="90000"/>
              </a:lnSpc>
              <a:spcBef>
                <a:spcPts val="1000"/>
              </a:spcBef>
              <a:buSzPct val="100000"/>
              <a:buFont typeface="Arial"/>
              <a:buChar char="•"/>
              <a:defRPr sz="1600"/>
            </a:pPr>
            <a:r>
              <a:rPr lang="en-US" sz="1500" dirty="0">
                <a:solidFill>
                  <a:schemeClr val="tx1"/>
                </a:solidFill>
              </a:rPr>
              <a:t>Profile scaling</a:t>
            </a:r>
            <a:r>
              <a:rPr sz="1500" dirty="0">
                <a:solidFill>
                  <a:schemeClr val="accent4"/>
                </a:solidFill>
              </a:rPr>
              <a:t> </a:t>
            </a:r>
            <a:r>
              <a:rPr sz="1500" dirty="0"/>
              <a:t>retrievals </a:t>
            </a:r>
            <a:br>
              <a:rPr sz="1500" dirty="0"/>
            </a:br>
            <a:r>
              <a:rPr sz="1500" dirty="0"/>
              <a:t>(profile retrievals are in development)</a:t>
            </a:r>
            <a:br>
              <a:rPr sz="1500" dirty="0"/>
            </a:br>
            <a:endParaRPr lang="en-US" sz="1500" dirty="0"/>
          </a:p>
          <a:p>
            <a:pPr marL="228600" indent="-228600">
              <a:lnSpc>
                <a:spcPct val="90000"/>
              </a:lnSpc>
              <a:spcBef>
                <a:spcPts val="1000"/>
              </a:spcBef>
              <a:buSzPct val="100000"/>
              <a:buFont typeface="Arial"/>
              <a:buChar char="•"/>
              <a:defRPr sz="1600"/>
            </a:pPr>
            <a:r>
              <a:rPr sz="1500" dirty="0"/>
              <a:t>Targets: CO2, CH4, N2O, H</a:t>
            </a:r>
            <a:r>
              <a:rPr lang="en-US" sz="1500" dirty="0"/>
              <a:t>2</a:t>
            </a:r>
            <a:r>
              <a:rPr sz="1500" dirty="0"/>
              <a:t>O, H</a:t>
            </a:r>
            <a:r>
              <a:rPr lang="en-US" sz="1500" dirty="0"/>
              <a:t>DO, CO, HF</a:t>
            </a:r>
            <a:br>
              <a:rPr sz="1500" dirty="0"/>
            </a:br>
            <a:endParaRPr lang="en-US" sz="1500" dirty="0"/>
          </a:p>
          <a:p>
            <a:pPr>
              <a:lnSpc>
                <a:spcPct val="90000"/>
              </a:lnSpc>
              <a:spcBef>
                <a:spcPts val="1000"/>
              </a:spcBef>
              <a:buSzPct val="100000"/>
              <a:defRPr sz="1600"/>
            </a:pPr>
            <a:br>
              <a:rPr sz="1500" dirty="0"/>
            </a:br>
            <a:br>
              <a:rPr lang="en-US" sz="1500" dirty="0"/>
            </a:br>
            <a:endParaRPr sz="1500" dirty="0"/>
          </a:p>
          <a:p>
            <a:pPr marL="228600" indent="-228600">
              <a:lnSpc>
                <a:spcPct val="90000"/>
              </a:lnSpc>
              <a:spcBef>
                <a:spcPts val="1000"/>
              </a:spcBef>
              <a:buSzPct val="100000"/>
              <a:buFont typeface="Arial"/>
              <a:buChar char="•"/>
              <a:defRPr sz="1600"/>
            </a:pPr>
            <a:r>
              <a:rPr sz="1500" dirty="0"/>
              <a:t>Retrieval software GGG</a:t>
            </a:r>
          </a:p>
          <a:p>
            <a:pPr marL="228600" indent="-228600">
              <a:lnSpc>
                <a:spcPct val="90000"/>
              </a:lnSpc>
              <a:spcBef>
                <a:spcPts val="1000"/>
              </a:spcBef>
              <a:buSzPct val="100000"/>
              <a:buFont typeface="Arial"/>
              <a:buChar char="•"/>
              <a:defRPr sz="1600"/>
            </a:pPr>
            <a:r>
              <a:rPr sz="1500" dirty="0"/>
              <a:t>Measurements every </a:t>
            </a:r>
            <a:r>
              <a:rPr lang="en-US" sz="1500" dirty="0"/>
              <a:t>~ 3</a:t>
            </a:r>
            <a:r>
              <a:rPr sz="1500" dirty="0"/>
              <a:t>’</a:t>
            </a:r>
          </a:p>
          <a:p>
            <a:pPr marL="228600" indent="-228600">
              <a:lnSpc>
                <a:spcPct val="90000"/>
              </a:lnSpc>
              <a:spcBef>
                <a:spcPts val="1000"/>
              </a:spcBef>
              <a:buSzPct val="100000"/>
              <a:buFont typeface="Arial"/>
              <a:buChar char="•"/>
              <a:defRPr sz="1600"/>
            </a:pPr>
            <a:r>
              <a:rPr lang="en-GB" sz="1500" dirty="0"/>
              <a:t>~ 30</a:t>
            </a:r>
            <a:r>
              <a:rPr sz="1500" dirty="0"/>
              <a:t> stations worldwide</a:t>
            </a:r>
          </a:p>
          <a:p>
            <a:pPr marL="228600" indent="-228600">
              <a:lnSpc>
                <a:spcPct val="90000"/>
              </a:lnSpc>
              <a:spcBef>
                <a:spcPts val="1000"/>
              </a:spcBef>
              <a:buSzPct val="100000"/>
              <a:buFont typeface="Arial"/>
              <a:buChar char="•"/>
              <a:defRPr sz="1600"/>
            </a:pPr>
            <a:r>
              <a:rPr sz="1500" dirty="0"/>
              <a:t>central QA/QC</a:t>
            </a:r>
            <a:endParaRPr lang="en-US" sz="1500" dirty="0"/>
          </a:p>
        </p:txBody>
      </p:sp>
      <p:sp>
        <p:nvSpPr>
          <p:cNvPr id="11" name="Bruker EM27/SUN…">
            <a:extLst>
              <a:ext uri="{FF2B5EF4-FFF2-40B4-BE49-F238E27FC236}">
                <a16:creationId xmlns:a16="http://schemas.microsoft.com/office/drawing/2014/main" id="{2E1DCA31-C527-CA92-03B4-73B24DAD568E}"/>
              </a:ext>
            </a:extLst>
          </p:cNvPr>
          <p:cNvSpPr txBox="1"/>
          <p:nvPr/>
        </p:nvSpPr>
        <p:spPr>
          <a:xfrm>
            <a:off x="7988967" y="596659"/>
            <a:ext cx="4188757"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marL="228600" indent="-228600">
              <a:lnSpc>
                <a:spcPct val="90000"/>
              </a:lnSpc>
              <a:spcBef>
                <a:spcPts val="1000"/>
              </a:spcBef>
              <a:buSzPct val="100000"/>
              <a:buFont typeface="Arial"/>
              <a:buChar char="•"/>
              <a:defRPr sz="2000"/>
            </a:pPr>
            <a:r>
              <a:rPr lang="en-GB" sz="1600" dirty="0"/>
              <a:t>Bruker EM27/SUN and Vertex70/INVENIO</a:t>
            </a:r>
          </a:p>
          <a:p>
            <a:pPr marL="228600" indent="-228600">
              <a:lnSpc>
                <a:spcPct val="90000"/>
              </a:lnSpc>
              <a:spcBef>
                <a:spcPts val="1000"/>
              </a:spcBef>
              <a:buSzPct val="100000"/>
              <a:buFont typeface="Arial" panose="020B0604020202020204" pitchFamily="34" charset="0"/>
              <a:buChar char="•"/>
              <a:defRPr sz="2000"/>
            </a:pPr>
            <a:r>
              <a:rPr lang="en-GB" sz="1600" dirty="0"/>
              <a:t>Resolution 0.5 and 0.2 cm</a:t>
            </a:r>
            <a:r>
              <a:rPr lang="en-GB" sz="1600" baseline="30000" dirty="0"/>
              <a:t>-1</a:t>
            </a:r>
          </a:p>
          <a:p>
            <a:pPr marL="228600" indent="-228600">
              <a:lnSpc>
                <a:spcPct val="90000"/>
              </a:lnSpc>
              <a:spcBef>
                <a:spcPts val="1000"/>
              </a:spcBef>
              <a:buSzPct val="100000"/>
              <a:buFont typeface="Arial"/>
              <a:buChar char="•"/>
              <a:defRPr sz="1600"/>
            </a:pPr>
            <a:r>
              <a:rPr lang="en-US" dirty="0"/>
              <a:t>Spectral range: SWIR</a:t>
            </a:r>
          </a:p>
          <a:p>
            <a:pPr marL="228600" indent="-228600">
              <a:lnSpc>
                <a:spcPct val="90000"/>
              </a:lnSpc>
              <a:spcBef>
                <a:spcPts val="1000"/>
              </a:spcBef>
              <a:buSzPct val="100000"/>
              <a:buFont typeface="Arial"/>
              <a:buChar char="•"/>
              <a:defRPr sz="1600"/>
            </a:pPr>
            <a:r>
              <a:rPr lang="en-US" dirty="0"/>
              <a:t>Profile scaling </a:t>
            </a:r>
            <a:r>
              <a:rPr dirty="0"/>
              <a:t>retrievals</a:t>
            </a:r>
            <a:br>
              <a:rPr dirty="0"/>
            </a:br>
            <a:br>
              <a:rPr dirty="0"/>
            </a:br>
            <a:endParaRPr lang="en-US" dirty="0"/>
          </a:p>
          <a:p>
            <a:pPr marL="228600" indent="-228600">
              <a:lnSpc>
                <a:spcPct val="90000"/>
              </a:lnSpc>
              <a:spcBef>
                <a:spcPts val="1000"/>
              </a:spcBef>
              <a:buSzPct val="100000"/>
              <a:buFont typeface="Arial"/>
              <a:buChar char="•"/>
              <a:defRPr sz="1600"/>
            </a:pPr>
            <a:endParaRPr dirty="0"/>
          </a:p>
          <a:p>
            <a:pPr marL="228600" indent="-228600">
              <a:lnSpc>
                <a:spcPct val="90000"/>
              </a:lnSpc>
              <a:spcBef>
                <a:spcPts val="1000"/>
              </a:spcBef>
              <a:buSzPct val="100000"/>
              <a:buFont typeface="Arial"/>
              <a:buChar char="•"/>
              <a:defRPr sz="1600"/>
            </a:pPr>
            <a:r>
              <a:rPr dirty="0"/>
              <a:t>Targets: CO2, CH4, CO</a:t>
            </a:r>
            <a:r>
              <a:rPr lang="en-US" dirty="0"/>
              <a:t>, H2O</a:t>
            </a:r>
            <a:r>
              <a:rPr dirty="0"/>
              <a:t> </a:t>
            </a:r>
            <a:endParaRPr lang="en-US" dirty="0"/>
          </a:p>
          <a:p>
            <a:pPr marL="228600" indent="-228600">
              <a:lnSpc>
                <a:spcPct val="90000"/>
              </a:lnSpc>
              <a:spcBef>
                <a:spcPts val="1000"/>
              </a:spcBef>
              <a:buSzPct val="100000"/>
              <a:buFont typeface="Arial"/>
              <a:buChar char="•"/>
              <a:defRPr sz="1600"/>
            </a:pPr>
            <a:r>
              <a:rPr dirty="0"/>
              <a:t>Retrieval software PROFFAST</a:t>
            </a:r>
          </a:p>
          <a:p>
            <a:pPr marL="228600" indent="-228600">
              <a:lnSpc>
                <a:spcPct val="90000"/>
              </a:lnSpc>
              <a:spcBef>
                <a:spcPts val="1000"/>
              </a:spcBef>
              <a:buSzPct val="100000"/>
              <a:buFont typeface="Arial"/>
              <a:buChar char="•"/>
              <a:defRPr sz="1600"/>
            </a:pPr>
            <a:r>
              <a:rPr dirty="0"/>
              <a:t>Measurements every </a:t>
            </a:r>
            <a:r>
              <a:rPr lang="en-US" dirty="0"/>
              <a:t>~ </a:t>
            </a:r>
            <a:r>
              <a:rPr dirty="0"/>
              <a:t>1’</a:t>
            </a:r>
          </a:p>
          <a:p>
            <a:pPr marL="228600" indent="-228600">
              <a:lnSpc>
                <a:spcPct val="90000"/>
              </a:lnSpc>
              <a:spcBef>
                <a:spcPts val="1000"/>
              </a:spcBef>
              <a:buSzPct val="100000"/>
              <a:buFont typeface="Arial"/>
              <a:buChar char="•"/>
              <a:defRPr sz="1600"/>
            </a:pPr>
            <a:r>
              <a:rPr lang="en-US"/>
              <a:t>&gt; 15</a:t>
            </a:r>
            <a:r>
              <a:t>0 </a:t>
            </a:r>
            <a:r>
              <a:rPr dirty="0"/>
              <a:t>instruments worldwide</a:t>
            </a:r>
            <a:r>
              <a:rPr lang="en-US" dirty="0"/>
              <a:t> (some fixed sites, mostly for campaigns operations)</a:t>
            </a:r>
            <a:endParaRPr dirty="0"/>
          </a:p>
          <a:p>
            <a:pPr marL="228600" indent="-228600">
              <a:lnSpc>
                <a:spcPct val="90000"/>
              </a:lnSpc>
              <a:spcBef>
                <a:spcPts val="1000"/>
              </a:spcBef>
              <a:buSzPct val="100000"/>
              <a:buFont typeface="Arial"/>
              <a:buChar char="•"/>
              <a:defRPr sz="1600"/>
            </a:pPr>
            <a:r>
              <a:rPr dirty="0"/>
              <a:t>central calibration &amp; processing facility </a:t>
            </a:r>
            <a:r>
              <a:rPr lang="en-US" dirty="0"/>
              <a:t>at </a:t>
            </a:r>
            <a:r>
              <a:rPr dirty="0"/>
              <a:t>KIT</a:t>
            </a:r>
            <a:r>
              <a:rPr lang="en-US" dirty="0"/>
              <a:t>, Germany</a:t>
            </a:r>
          </a:p>
          <a:p>
            <a:pPr marL="228600" indent="-228600">
              <a:lnSpc>
                <a:spcPct val="90000"/>
              </a:lnSpc>
              <a:spcBef>
                <a:spcPts val="1000"/>
              </a:spcBef>
              <a:buSzPct val="100000"/>
              <a:buFont typeface="Arial"/>
              <a:buChar char="•"/>
              <a:defRPr sz="1600"/>
            </a:pPr>
            <a:r>
              <a:rPr lang="en-US" dirty="0"/>
              <a:t>EM27/SUN as travelling standard within TCCON, COCCON can complement TCCON, support by ESA for COCCON-PROCEEDS and follow-up crucial for current capabilities of COCCON</a:t>
            </a:r>
          </a:p>
          <a:p>
            <a:pPr marL="228600" indent="-228600">
              <a:lnSpc>
                <a:spcPct val="90000"/>
              </a:lnSpc>
              <a:spcBef>
                <a:spcPts val="1000"/>
              </a:spcBef>
              <a:buSzPct val="100000"/>
              <a:buFont typeface="Arial"/>
              <a:buChar char="•"/>
              <a:defRPr sz="1600"/>
            </a:pPr>
            <a:r>
              <a:rPr lang="en-US" dirty="0"/>
              <a:t>VERTEX70/INVENIO spectrometers give the possibility to retrieve additional species in the MIR– with higher spectral resolution (FRM4GHG project https://frm4ghg.aeronomie.be)</a:t>
            </a:r>
          </a:p>
          <a:p>
            <a:pPr marL="228600" indent="-228600">
              <a:lnSpc>
                <a:spcPct val="90000"/>
              </a:lnSpc>
              <a:spcBef>
                <a:spcPts val="1000"/>
              </a:spcBef>
              <a:buSzPct val="100000"/>
              <a:buFont typeface="Arial"/>
              <a:buChar char="•"/>
              <a:defRPr sz="1600"/>
            </a:pPr>
            <a:endParaRPr dirty="0"/>
          </a:p>
        </p:txBody>
      </p:sp>
      <p:sp>
        <p:nvSpPr>
          <p:cNvPr id="12" name="NDACC IRWG">
            <a:extLst>
              <a:ext uri="{FF2B5EF4-FFF2-40B4-BE49-F238E27FC236}">
                <a16:creationId xmlns:a16="http://schemas.microsoft.com/office/drawing/2014/main" id="{4432BED0-EFA3-F0A2-C975-7BF08F3C04DF}"/>
              </a:ext>
            </a:extLst>
          </p:cNvPr>
          <p:cNvSpPr txBox="1"/>
          <p:nvPr/>
        </p:nvSpPr>
        <p:spPr>
          <a:xfrm>
            <a:off x="341058" y="3104"/>
            <a:ext cx="17518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NDACC IRWG</a:t>
            </a:r>
          </a:p>
        </p:txBody>
      </p:sp>
      <p:sp>
        <p:nvSpPr>
          <p:cNvPr id="8" name="COCCON">
            <a:extLst>
              <a:ext uri="{FF2B5EF4-FFF2-40B4-BE49-F238E27FC236}">
                <a16:creationId xmlns:a16="http://schemas.microsoft.com/office/drawing/2014/main" id="{67BBE56D-7C36-A9F9-C8E6-EDFD5B7767E2}"/>
              </a:ext>
            </a:extLst>
          </p:cNvPr>
          <p:cNvSpPr txBox="1"/>
          <p:nvPr/>
        </p:nvSpPr>
        <p:spPr>
          <a:xfrm>
            <a:off x="8279164" y="3104"/>
            <a:ext cx="11867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COCCON</a:t>
            </a:r>
          </a:p>
        </p:txBody>
      </p:sp>
      <p:sp>
        <p:nvSpPr>
          <p:cNvPr id="15" name="TCCON">
            <a:extLst>
              <a:ext uri="{FF2B5EF4-FFF2-40B4-BE49-F238E27FC236}">
                <a16:creationId xmlns:a16="http://schemas.microsoft.com/office/drawing/2014/main" id="{6A231E9E-0F2F-C8A9-1C47-7A964F043A44}"/>
              </a:ext>
            </a:extLst>
          </p:cNvPr>
          <p:cNvSpPr txBox="1"/>
          <p:nvPr/>
        </p:nvSpPr>
        <p:spPr>
          <a:xfrm>
            <a:off x="4332472" y="3104"/>
            <a:ext cx="967345"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TCCON</a:t>
            </a:r>
          </a:p>
        </p:txBody>
      </p:sp>
    </p:spTree>
    <p:extLst>
      <p:ext uri="{BB962C8B-B14F-4D97-AF65-F5344CB8AC3E}">
        <p14:creationId xmlns:p14="http://schemas.microsoft.com/office/powerpoint/2010/main" val="3978091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9485" y="-9330"/>
            <a:ext cx="11717155" cy="466812"/>
          </a:xfrm>
        </p:spPr>
        <p:txBody>
          <a:bodyPr/>
          <a:lstStyle/>
          <a:p>
            <a:r>
              <a:rPr lang="en-US" sz="2400" dirty="0">
                <a:latin typeface="+mj-lt"/>
              </a:rPr>
              <a:t>E.g. – FTIR sites operational (purple)  and upcoming (red)  in collaboration with local partners</a:t>
            </a:r>
          </a:p>
        </p:txBody>
      </p:sp>
      <p:pic>
        <p:nvPicPr>
          <p:cNvPr id="11" name="Picture 3"/>
          <p:cNvPicPr/>
          <p:nvPr/>
        </p:nvPicPr>
        <p:blipFill>
          <a:blip r:embed="rId3"/>
          <a:stretch/>
        </p:blipFill>
        <p:spPr>
          <a:xfrm>
            <a:off x="1969388" y="346860"/>
            <a:ext cx="8593200" cy="6164280"/>
          </a:xfrm>
          <a:prstGeom prst="rect">
            <a:avLst/>
          </a:prstGeom>
          <a:ln w="0">
            <a:noFill/>
          </a:ln>
        </p:spPr>
      </p:pic>
      <p:sp>
        <p:nvSpPr>
          <p:cNvPr id="13" name="TextBox 5"/>
          <p:cNvSpPr/>
          <p:nvPr/>
        </p:nvSpPr>
        <p:spPr>
          <a:xfrm>
            <a:off x="5047568" y="5449860"/>
            <a:ext cx="787320" cy="552544"/>
          </a:xfrm>
          <a:prstGeom prst="rect">
            <a:avLst/>
          </a:prstGeom>
          <a:solidFill>
            <a:schemeClr val="bg1"/>
          </a:solidFill>
          <a:ln w="25400">
            <a:solidFill>
              <a:srgbClr val="FF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1000" spc="-1" dirty="0">
                <a:solidFill>
                  <a:schemeClr val="dk1"/>
                </a:solidFill>
                <a:latin typeface="Aptos"/>
              </a:rPr>
              <a:t>Morocco</a:t>
            </a:r>
          </a:p>
          <a:p>
            <a:pPr algn="ctr"/>
            <a:r>
              <a:rPr lang="en-US" sz="1000" spc="-1" dirty="0" err="1">
                <a:solidFill>
                  <a:schemeClr val="dk1"/>
                </a:solidFill>
                <a:latin typeface="Aptos"/>
              </a:rPr>
              <a:t>Invenio</a:t>
            </a:r>
            <a:endParaRPr lang="en-US" sz="1000" spc="-1" dirty="0">
              <a:solidFill>
                <a:schemeClr val="dk1"/>
              </a:solidFill>
              <a:latin typeface="Aptos"/>
            </a:endParaRPr>
          </a:p>
          <a:p>
            <a:pPr algn="ctr"/>
            <a:r>
              <a:rPr lang="en-US" sz="1000" spc="-1" dirty="0">
                <a:solidFill>
                  <a:schemeClr val="dk1"/>
                </a:solidFill>
                <a:latin typeface="Aptos"/>
              </a:rPr>
              <a:t>COCCON</a:t>
            </a:r>
          </a:p>
        </p:txBody>
      </p:sp>
      <p:sp>
        <p:nvSpPr>
          <p:cNvPr id="14" name="TextBox 6"/>
          <p:cNvSpPr/>
          <p:nvPr/>
        </p:nvSpPr>
        <p:spPr>
          <a:xfrm>
            <a:off x="3354128" y="5434380"/>
            <a:ext cx="1180440" cy="700200"/>
          </a:xfrm>
          <a:prstGeom prst="rect">
            <a:avLst/>
          </a:prstGeom>
          <a:solidFill>
            <a:schemeClr val="bg1"/>
          </a:solidFill>
          <a:ln w="25400">
            <a:solidFill>
              <a:srgbClr val="7030A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00" b="1" strike="noStrike" spc="-1" dirty="0">
                <a:solidFill>
                  <a:schemeClr val="dk1"/>
                </a:solidFill>
                <a:latin typeface="Aptos"/>
              </a:rPr>
              <a:t>Porto Velho</a:t>
            </a:r>
            <a:endParaRPr lang="en-US" sz="1000" b="0" strike="noStrike" spc="-1" dirty="0">
              <a:solidFill>
                <a:srgbClr val="000000"/>
              </a:solidFill>
              <a:latin typeface="Calibri"/>
            </a:endParaRPr>
          </a:p>
          <a:p>
            <a:pPr algn="ctr" defTabSz="914400">
              <a:lnSpc>
                <a:spcPct val="100000"/>
              </a:lnSpc>
            </a:pPr>
            <a:r>
              <a:rPr lang="en-US" sz="1000" b="1" strike="noStrike" spc="-1" dirty="0">
                <a:solidFill>
                  <a:schemeClr val="dk1"/>
                </a:solidFill>
                <a:latin typeface="Aptos"/>
              </a:rPr>
              <a:t>IFS125 HR</a:t>
            </a:r>
            <a:endParaRPr lang="en-US" sz="1000" b="0" strike="noStrike" spc="-1" dirty="0">
              <a:solidFill>
                <a:srgbClr val="000000"/>
              </a:solidFill>
              <a:latin typeface="Calibri"/>
            </a:endParaRPr>
          </a:p>
          <a:p>
            <a:pPr algn="ctr" defTabSz="914400">
              <a:lnSpc>
                <a:spcPct val="100000"/>
              </a:lnSpc>
            </a:pPr>
            <a:r>
              <a:rPr lang="en-US" sz="1000" b="1" strike="noStrike" spc="-1" dirty="0">
                <a:solidFill>
                  <a:schemeClr val="dk1"/>
                </a:solidFill>
                <a:latin typeface="Aptos"/>
              </a:rPr>
              <a:t>TCCON/NDACC</a:t>
            </a:r>
            <a:endParaRPr lang="en-US" sz="1000" b="0" strike="noStrike" spc="-1" dirty="0">
              <a:solidFill>
                <a:srgbClr val="000000"/>
              </a:solidFill>
              <a:latin typeface="Calibri"/>
            </a:endParaRPr>
          </a:p>
        </p:txBody>
      </p:sp>
      <p:cxnSp>
        <p:nvCxnSpPr>
          <p:cNvPr id="15" name="Straight Arrow Connector 8"/>
          <p:cNvCxnSpPr>
            <a:stCxn id="14" idx="0"/>
          </p:cNvCxnSpPr>
          <p:nvPr/>
        </p:nvCxnSpPr>
        <p:spPr>
          <a:xfrm flipV="1">
            <a:off x="3944168" y="4703220"/>
            <a:ext cx="894240" cy="731520"/>
          </a:xfrm>
          <a:prstGeom prst="straightConnector1">
            <a:avLst/>
          </a:prstGeom>
          <a:ln w="28575">
            <a:solidFill>
              <a:srgbClr val="FFFFFF"/>
            </a:solidFill>
            <a:round/>
            <a:tailEnd type="triangle" w="med" len="med"/>
          </a:ln>
        </p:spPr>
      </p:cxnSp>
      <p:cxnSp>
        <p:nvCxnSpPr>
          <p:cNvPr id="16" name="Straight Arrow Connector 10"/>
          <p:cNvCxnSpPr>
            <a:cxnSpLocks/>
            <a:stCxn id="13" idx="0"/>
          </p:cNvCxnSpPr>
          <p:nvPr/>
        </p:nvCxnSpPr>
        <p:spPr>
          <a:xfrm flipV="1">
            <a:off x="5441228" y="3788229"/>
            <a:ext cx="689760" cy="1661631"/>
          </a:xfrm>
          <a:prstGeom prst="straightConnector1">
            <a:avLst/>
          </a:prstGeom>
          <a:ln w="28575">
            <a:solidFill>
              <a:srgbClr val="FFFFFF"/>
            </a:solidFill>
            <a:round/>
            <a:tailEnd type="triangle" w="med" len="med"/>
          </a:ln>
        </p:spPr>
      </p:cxnSp>
      <p:sp>
        <p:nvSpPr>
          <p:cNvPr id="17" name="TextBox 16"/>
          <p:cNvSpPr/>
          <p:nvPr/>
        </p:nvSpPr>
        <p:spPr>
          <a:xfrm>
            <a:off x="6676208" y="5451300"/>
            <a:ext cx="787320" cy="552544"/>
          </a:xfrm>
          <a:prstGeom prst="rect">
            <a:avLst/>
          </a:prstGeom>
          <a:solidFill>
            <a:schemeClr val="bg1"/>
          </a:solidFill>
          <a:ln w="25400">
            <a:solidFill>
              <a:srgbClr val="FF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1000" spc="-1" dirty="0" err="1">
                <a:solidFill>
                  <a:schemeClr val="dk1"/>
                </a:solidFill>
                <a:latin typeface="Aptos"/>
              </a:rPr>
              <a:t>Yangambi</a:t>
            </a:r>
            <a:endParaRPr lang="en-US" sz="1000" spc="-1" dirty="0">
              <a:solidFill>
                <a:schemeClr val="dk1"/>
              </a:solidFill>
              <a:latin typeface="Aptos"/>
            </a:endParaRPr>
          </a:p>
          <a:p>
            <a:pPr algn="ctr"/>
            <a:r>
              <a:rPr lang="en-US" sz="1000" spc="-1" dirty="0" err="1">
                <a:solidFill>
                  <a:schemeClr val="dk1"/>
                </a:solidFill>
                <a:latin typeface="Aptos"/>
              </a:rPr>
              <a:t>Invenio</a:t>
            </a:r>
            <a:endParaRPr lang="en-US" sz="1000" spc="-1" dirty="0">
              <a:solidFill>
                <a:schemeClr val="dk1"/>
              </a:solidFill>
              <a:latin typeface="Aptos"/>
            </a:endParaRPr>
          </a:p>
          <a:p>
            <a:pPr algn="ctr"/>
            <a:r>
              <a:rPr lang="en-US" sz="1000" spc="-1" dirty="0">
                <a:solidFill>
                  <a:schemeClr val="dk1"/>
                </a:solidFill>
                <a:latin typeface="Aptos"/>
              </a:rPr>
              <a:t>COCCON</a:t>
            </a:r>
          </a:p>
        </p:txBody>
      </p:sp>
      <p:sp>
        <p:nvSpPr>
          <p:cNvPr id="18" name="TextBox 17"/>
          <p:cNvSpPr/>
          <p:nvPr/>
        </p:nvSpPr>
        <p:spPr>
          <a:xfrm>
            <a:off x="5872328" y="5452740"/>
            <a:ext cx="787320" cy="552544"/>
          </a:xfrm>
          <a:prstGeom prst="rect">
            <a:avLst/>
          </a:prstGeom>
          <a:solidFill>
            <a:schemeClr val="bg1"/>
          </a:solidFill>
          <a:ln w="25400">
            <a:solidFill>
              <a:srgbClr val="FF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1000" spc="-1" dirty="0" err="1">
                <a:solidFill>
                  <a:schemeClr val="dk1"/>
                </a:solidFill>
                <a:latin typeface="Aptos"/>
              </a:rPr>
              <a:t>Mbandaka</a:t>
            </a:r>
            <a:endParaRPr lang="en-US" sz="1000" spc="-1" dirty="0">
              <a:solidFill>
                <a:schemeClr val="dk1"/>
              </a:solidFill>
              <a:latin typeface="Aptos"/>
            </a:endParaRPr>
          </a:p>
          <a:p>
            <a:pPr algn="ctr"/>
            <a:r>
              <a:rPr lang="en-US" sz="1000" spc="-1" dirty="0" err="1">
                <a:solidFill>
                  <a:schemeClr val="dk1"/>
                </a:solidFill>
                <a:latin typeface="Aptos"/>
              </a:rPr>
              <a:t>Invenio</a:t>
            </a:r>
            <a:endParaRPr lang="en-US" sz="1000" spc="-1" dirty="0">
              <a:solidFill>
                <a:schemeClr val="dk1"/>
              </a:solidFill>
              <a:latin typeface="Aptos"/>
            </a:endParaRPr>
          </a:p>
          <a:p>
            <a:pPr algn="ctr"/>
            <a:r>
              <a:rPr lang="en-US" sz="1000" spc="-1" dirty="0">
                <a:solidFill>
                  <a:schemeClr val="dk1"/>
                </a:solidFill>
                <a:latin typeface="Aptos"/>
              </a:rPr>
              <a:t>COCCON</a:t>
            </a:r>
          </a:p>
        </p:txBody>
      </p:sp>
      <p:cxnSp>
        <p:nvCxnSpPr>
          <p:cNvPr id="19" name="Straight Arrow Connector 18"/>
          <p:cNvCxnSpPr>
            <a:stCxn id="18" idx="0"/>
          </p:cNvCxnSpPr>
          <p:nvPr/>
        </p:nvCxnSpPr>
        <p:spPr>
          <a:xfrm flipV="1">
            <a:off x="6265988" y="4619340"/>
            <a:ext cx="367740" cy="833400"/>
          </a:xfrm>
          <a:prstGeom prst="straightConnector1">
            <a:avLst/>
          </a:prstGeom>
          <a:ln w="28575">
            <a:solidFill>
              <a:srgbClr val="FFFFFF"/>
            </a:solidFill>
            <a:round/>
            <a:tailEnd type="triangle" w="med" len="med"/>
          </a:ln>
        </p:spPr>
      </p:cxnSp>
      <p:cxnSp>
        <p:nvCxnSpPr>
          <p:cNvPr id="20" name="Straight Arrow Connector 23"/>
          <p:cNvCxnSpPr>
            <a:stCxn id="17" idx="0"/>
          </p:cNvCxnSpPr>
          <p:nvPr/>
        </p:nvCxnSpPr>
        <p:spPr>
          <a:xfrm flipH="1" flipV="1">
            <a:off x="6800408" y="4594140"/>
            <a:ext cx="269460" cy="857160"/>
          </a:xfrm>
          <a:prstGeom prst="straightConnector1">
            <a:avLst/>
          </a:prstGeom>
          <a:ln w="28575">
            <a:solidFill>
              <a:srgbClr val="FFFFFF"/>
            </a:solidFill>
            <a:round/>
            <a:tailEnd type="triangle" w="med" len="med"/>
          </a:ln>
        </p:spPr>
      </p:cxnSp>
      <p:sp>
        <p:nvSpPr>
          <p:cNvPr id="21" name="TextBox 26"/>
          <p:cNvSpPr/>
          <p:nvPr/>
        </p:nvSpPr>
        <p:spPr>
          <a:xfrm>
            <a:off x="7659008" y="5452740"/>
            <a:ext cx="1279800" cy="552544"/>
          </a:xfrm>
          <a:prstGeom prst="rect">
            <a:avLst/>
          </a:prstGeom>
          <a:solidFill>
            <a:schemeClr val="bg1"/>
          </a:solidFill>
          <a:ln w="25400">
            <a:solidFill>
              <a:srgbClr val="7030A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1000" b="1" spc="-1" dirty="0">
                <a:solidFill>
                  <a:schemeClr val="dk1"/>
                </a:solidFill>
                <a:latin typeface="Aptos"/>
              </a:rPr>
              <a:t>St. Denis &amp; </a:t>
            </a:r>
            <a:r>
              <a:rPr lang="en-US" sz="1000" b="1" spc="-1" dirty="0" err="1">
                <a:solidFill>
                  <a:schemeClr val="dk1"/>
                </a:solidFill>
                <a:latin typeface="Aptos"/>
              </a:rPr>
              <a:t>Maido</a:t>
            </a:r>
            <a:endParaRPr lang="en-US" sz="1000" b="1" spc="-1" dirty="0">
              <a:solidFill>
                <a:schemeClr val="dk1"/>
              </a:solidFill>
              <a:latin typeface="Aptos"/>
            </a:endParaRPr>
          </a:p>
          <a:p>
            <a:pPr algn="ctr"/>
            <a:r>
              <a:rPr lang="en-US" sz="1000" b="1" spc="-1" dirty="0">
                <a:solidFill>
                  <a:schemeClr val="dk1"/>
                </a:solidFill>
                <a:latin typeface="Aptos"/>
              </a:rPr>
              <a:t>IFS125 HR</a:t>
            </a:r>
          </a:p>
          <a:p>
            <a:pPr algn="ctr"/>
            <a:r>
              <a:rPr lang="en-US" sz="1000" b="1" spc="-1" dirty="0">
                <a:solidFill>
                  <a:schemeClr val="dk1"/>
                </a:solidFill>
                <a:latin typeface="Aptos"/>
              </a:rPr>
              <a:t>TCCON/NDACC</a:t>
            </a:r>
          </a:p>
        </p:txBody>
      </p:sp>
      <p:cxnSp>
        <p:nvCxnSpPr>
          <p:cNvPr id="22" name="Straight Arrow Connector 27"/>
          <p:cNvCxnSpPr>
            <a:stCxn id="21" idx="0"/>
          </p:cNvCxnSpPr>
          <p:nvPr/>
        </p:nvCxnSpPr>
        <p:spPr>
          <a:xfrm flipH="1" flipV="1">
            <a:off x="7521848" y="5055300"/>
            <a:ext cx="777060" cy="397440"/>
          </a:xfrm>
          <a:prstGeom prst="straightConnector1">
            <a:avLst/>
          </a:prstGeom>
          <a:ln w="28575">
            <a:solidFill>
              <a:srgbClr val="FFFFFF"/>
            </a:solidFill>
            <a:round/>
            <a:tailEnd type="triangle" w="med" len="med"/>
          </a:ln>
        </p:spPr>
      </p:cxnSp>
      <p:sp>
        <p:nvSpPr>
          <p:cNvPr id="23" name="TextBox 31"/>
          <p:cNvSpPr/>
          <p:nvPr/>
        </p:nvSpPr>
        <p:spPr>
          <a:xfrm>
            <a:off x="9295208" y="3892500"/>
            <a:ext cx="1264320" cy="860320"/>
          </a:xfrm>
          <a:prstGeom prst="rect">
            <a:avLst/>
          </a:prstGeom>
          <a:solidFill>
            <a:schemeClr val="bg1"/>
          </a:solidFill>
          <a:ln w="25400">
            <a:solidFill>
              <a:srgbClr val="7030A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en-US" sz="1000" b="1" spc="-1" dirty="0">
                <a:solidFill>
                  <a:schemeClr val="dk1"/>
                </a:solidFill>
                <a:latin typeface="Aptos"/>
              </a:rPr>
              <a:t>Kolkata</a:t>
            </a:r>
          </a:p>
          <a:p>
            <a:pPr algn="ctr"/>
            <a:r>
              <a:rPr lang="en-US" sz="1000" b="1" spc="-1" dirty="0">
                <a:solidFill>
                  <a:schemeClr val="dk1"/>
                </a:solidFill>
                <a:latin typeface="Aptos"/>
              </a:rPr>
              <a:t>IFS 125HR TCCON/NDACC &amp; </a:t>
            </a:r>
          </a:p>
          <a:p>
            <a:pPr algn="ctr"/>
            <a:r>
              <a:rPr lang="en-US" sz="1000" b="1" spc="-1" dirty="0">
                <a:solidFill>
                  <a:schemeClr val="dk1"/>
                </a:solidFill>
                <a:latin typeface="Aptos"/>
              </a:rPr>
              <a:t>Vertex70</a:t>
            </a:r>
          </a:p>
          <a:p>
            <a:pPr algn="ctr"/>
            <a:r>
              <a:rPr lang="en-US" sz="1000" b="1" spc="-1" dirty="0">
                <a:solidFill>
                  <a:schemeClr val="dk1"/>
                </a:solidFill>
                <a:latin typeface="Aptos"/>
              </a:rPr>
              <a:t>COCCON</a:t>
            </a:r>
          </a:p>
        </p:txBody>
      </p:sp>
      <p:cxnSp>
        <p:nvCxnSpPr>
          <p:cNvPr id="24" name="Straight Arrow Connector 32"/>
          <p:cNvCxnSpPr>
            <a:cxnSpLocks/>
            <a:stCxn id="23" idx="1"/>
          </p:cNvCxnSpPr>
          <p:nvPr/>
        </p:nvCxnSpPr>
        <p:spPr>
          <a:xfrm flipH="1" flipV="1">
            <a:off x="8193248" y="4057020"/>
            <a:ext cx="1101960" cy="265640"/>
          </a:xfrm>
          <a:prstGeom prst="straightConnector1">
            <a:avLst/>
          </a:prstGeom>
          <a:ln w="28575">
            <a:solidFill>
              <a:srgbClr val="FFFFFF"/>
            </a:solidFill>
            <a:round/>
            <a:tailEnd type="triangle" w="med" len="med"/>
          </a:ln>
        </p:spPr>
      </p:cxnSp>
      <p:sp>
        <p:nvSpPr>
          <p:cNvPr id="25" name="TextBox 35"/>
          <p:cNvSpPr/>
          <p:nvPr/>
        </p:nvSpPr>
        <p:spPr>
          <a:xfrm>
            <a:off x="8440928" y="2475900"/>
            <a:ext cx="787320" cy="547560"/>
          </a:xfrm>
          <a:prstGeom prst="rect">
            <a:avLst/>
          </a:prstGeom>
          <a:solidFill>
            <a:schemeClr val="bg1"/>
          </a:solidFill>
          <a:ln w="25400">
            <a:solidFill>
              <a:srgbClr val="7030A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1000" b="1" spc="-1" dirty="0">
                <a:latin typeface="Aptos"/>
              </a:rPr>
              <a:t>Bhopal</a:t>
            </a:r>
          </a:p>
          <a:p>
            <a:pPr algn="ctr"/>
            <a:r>
              <a:rPr lang="en-US" sz="1000" b="1" spc="-1" dirty="0" err="1">
                <a:latin typeface="Aptos"/>
              </a:rPr>
              <a:t>Invenio</a:t>
            </a:r>
            <a:endParaRPr lang="en-US" sz="1000" b="1" spc="-1" dirty="0">
              <a:latin typeface="Aptos"/>
            </a:endParaRPr>
          </a:p>
          <a:p>
            <a:pPr algn="ctr"/>
            <a:r>
              <a:rPr lang="en-US" sz="1000" b="1" spc="-1" dirty="0">
                <a:latin typeface="Aptos"/>
              </a:rPr>
              <a:t>COCCON</a:t>
            </a:r>
          </a:p>
        </p:txBody>
      </p:sp>
      <p:sp>
        <p:nvSpPr>
          <p:cNvPr id="26" name="TextBox 36"/>
          <p:cNvSpPr/>
          <p:nvPr/>
        </p:nvSpPr>
        <p:spPr>
          <a:xfrm>
            <a:off x="7435448" y="2485980"/>
            <a:ext cx="907560" cy="552544"/>
          </a:xfrm>
          <a:prstGeom prst="rect">
            <a:avLst/>
          </a:prstGeom>
          <a:solidFill>
            <a:schemeClr val="bg1"/>
          </a:solidFill>
          <a:ln w="25400">
            <a:solidFill>
              <a:srgbClr val="FF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1000" spc="-1" dirty="0">
                <a:solidFill>
                  <a:schemeClr val="dk1"/>
                </a:solidFill>
                <a:latin typeface="Aptos"/>
              </a:rPr>
              <a:t>Ahmedabad</a:t>
            </a:r>
          </a:p>
          <a:p>
            <a:pPr algn="ctr"/>
            <a:r>
              <a:rPr lang="en-US" sz="1000" spc="-1" dirty="0" err="1">
                <a:solidFill>
                  <a:schemeClr val="dk1"/>
                </a:solidFill>
                <a:latin typeface="Aptos"/>
              </a:rPr>
              <a:t>Invenio</a:t>
            </a:r>
            <a:endParaRPr lang="en-US" sz="1000" spc="-1" dirty="0">
              <a:solidFill>
                <a:schemeClr val="dk1"/>
              </a:solidFill>
              <a:latin typeface="Aptos"/>
            </a:endParaRPr>
          </a:p>
          <a:p>
            <a:pPr algn="ctr"/>
            <a:r>
              <a:rPr lang="en-US" sz="1000" spc="-1" dirty="0">
                <a:solidFill>
                  <a:schemeClr val="dk1"/>
                </a:solidFill>
                <a:latin typeface="Aptos"/>
              </a:rPr>
              <a:t>COCCON</a:t>
            </a:r>
          </a:p>
        </p:txBody>
      </p:sp>
      <p:cxnSp>
        <p:nvCxnSpPr>
          <p:cNvPr id="27" name="Straight Arrow Connector 37"/>
          <p:cNvCxnSpPr>
            <a:stCxn id="26" idx="2"/>
          </p:cNvCxnSpPr>
          <p:nvPr/>
        </p:nvCxnSpPr>
        <p:spPr>
          <a:xfrm flipH="1">
            <a:off x="7858808" y="3038524"/>
            <a:ext cx="30420" cy="987536"/>
          </a:xfrm>
          <a:prstGeom prst="straightConnector1">
            <a:avLst/>
          </a:prstGeom>
          <a:ln w="28575">
            <a:solidFill>
              <a:srgbClr val="FFFFFF"/>
            </a:solidFill>
            <a:round/>
            <a:tailEnd type="triangle" w="med" len="med"/>
          </a:ln>
        </p:spPr>
      </p:cxnSp>
      <p:cxnSp>
        <p:nvCxnSpPr>
          <p:cNvPr id="28" name="Straight Arrow Connector 39"/>
          <p:cNvCxnSpPr>
            <a:stCxn id="25" idx="2"/>
          </p:cNvCxnSpPr>
          <p:nvPr/>
        </p:nvCxnSpPr>
        <p:spPr>
          <a:xfrm flipH="1">
            <a:off x="8002808" y="3023460"/>
            <a:ext cx="831960" cy="1037520"/>
          </a:xfrm>
          <a:prstGeom prst="straightConnector1">
            <a:avLst/>
          </a:prstGeom>
          <a:ln w="28575">
            <a:solidFill>
              <a:srgbClr val="FFFFFF"/>
            </a:solidFill>
            <a:round/>
            <a:tailEnd type="triangle" w="med" len="med"/>
          </a:ln>
        </p:spPr>
      </p:cxnSp>
      <p:sp>
        <p:nvSpPr>
          <p:cNvPr id="29" name="TextBox 41"/>
          <p:cNvSpPr/>
          <p:nvPr/>
        </p:nvSpPr>
        <p:spPr>
          <a:xfrm>
            <a:off x="5833088" y="1898460"/>
            <a:ext cx="787320" cy="547560"/>
          </a:xfrm>
          <a:prstGeom prst="rect">
            <a:avLst/>
          </a:prstGeom>
          <a:solidFill>
            <a:schemeClr val="bg1"/>
          </a:solidFill>
          <a:ln w="25400">
            <a:solidFill>
              <a:srgbClr val="FF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00" b="0" strike="noStrike" spc="-1" dirty="0">
                <a:solidFill>
                  <a:schemeClr val="dk1"/>
                </a:solidFill>
                <a:latin typeface="Aptos"/>
              </a:rPr>
              <a:t>Brussels</a:t>
            </a:r>
            <a:endParaRPr lang="en-US" sz="1000" b="0" strike="noStrike" spc="-1" dirty="0">
              <a:solidFill>
                <a:srgbClr val="000000"/>
              </a:solidFill>
              <a:latin typeface="Calibri"/>
            </a:endParaRPr>
          </a:p>
          <a:p>
            <a:pPr algn="ctr" defTabSz="914400">
              <a:lnSpc>
                <a:spcPct val="100000"/>
              </a:lnSpc>
            </a:pPr>
            <a:r>
              <a:rPr lang="en-US" sz="1000" b="0" strike="noStrike" spc="-1" dirty="0" err="1">
                <a:solidFill>
                  <a:schemeClr val="dk1"/>
                </a:solidFill>
                <a:latin typeface="Aptos"/>
              </a:rPr>
              <a:t>Invenio</a:t>
            </a:r>
            <a:endParaRPr lang="en-US" sz="1000" b="0" strike="noStrike" spc="-1" dirty="0">
              <a:solidFill>
                <a:srgbClr val="000000"/>
              </a:solidFill>
              <a:latin typeface="Calibri"/>
            </a:endParaRPr>
          </a:p>
          <a:p>
            <a:pPr algn="ctr" defTabSz="914400">
              <a:lnSpc>
                <a:spcPct val="100000"/>
              </a:lnSpc>
            </a:pPr>
            <a:r>
              <a:rPr lang="en-US" sz="1000" b="0" strike="noStrike" spc="-1" dirty="0">
                <a:solidFill>
                  <a:schemeClr val="dk1"/>
                </a:solidFill>
                <a:latin typeface="Aptos"/>
              </a:rPr>
              <a:t>COCCON</a:t>
            </a:r>
            <a:endParaRPr lang="en-US" sz="1000" b="0" strike="noStrike" spc="-1" dirty="0">
              <a:solidFill>
                <a:srgbClr val="000000"/>
              </a:solidFill>
              <a:latin typeface="Calibri"/>
            </a:endParaRPr>
          </a:p>
        </p:txBody>
      </p:sp>
      <p:cxnSp>
        <p:nvCxnSpPr>
          <p:cNvPr id="30" name="Straight Arrow Connector 42"/>
          <p:cNvCxnSpPr>
            <a:stCxn id="29" idx="2"/>
          </p:cNvCxnSpPr>
          <p:nvPr/>
        </p:nvCxnSpPr>
        <p:spPr>
          <a:xfrm>
            <a:off x="6226568" y="2446020"/>
            <a:ext cx="105120" cy="823680"/>
          </a:xfrm>
          <a:prstGeom prst="straightConnector1">
            <a:avLst/>
          </a:prstGeom>
          <a:ln w="28575">
            <a:solidFill>
              <a:srgbClr val="FFFFFF"/>
            </a:solidFill>
            <a:round/>
            <a:tailEnd type="triangle" w="med" len="med"/>
          </a:ln>
        </p:spPr>
      </p:cxnSp>
      <p:sp>
        <p:nvSpPr>
          <p:cNvPr id="31" name="TextBox 48"/>
          <p:cNvSpPr/>
          <p:nvPr/>
        </p:nvSpPr>
        <p:spPr>
          <a:xfrm>
            <a:off x="9295208" y="2717820"/>
            <a:ext cx="1180440" cy="552544"/>
          </a:xfrm>
          <a:prstGeom prst="rect">
            <a:avLst/>
          </a:prstGeom>
          <a:solidFill>
            <a:schemeClr val="bg1"/>
          </a:solidFill>
          <a:ln w="25400">
            <a:solidFill>
              <a:srgbClr val="7030A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1000" b="1" spc="-1" dirty="0" err="1">
                <a:solidFill>
                  <a:schemeClr val="dk1"/>
                </a:solidFill>
                <a:latin typeface="Aptos"/>
              </a:rPr>
              <a:t>Xianghe</a:t>
            </a:r>
            <a:endParaRPr lang="en-US" sz="1000" b="1" spc="-1" dirty="0">
              <a:solidFill>
                <a:schemeClr val="dk1"/>
              </a:solidFill>
              <a:latin typeface="Aptos"/>
            </a:endParaRPr>
          </a:p>
          <a:p>
            <a:pPr algn="ctr"/>
            <a:r>
              <a:rPr lang="en-US" sz="1000" b="1" spc="-1" dirty="0">
                <a:solidFill>
                  <a:schemeClr val="dk1"/>
                </a:solidFill>
                <a:latin typeface="Aptos"/>
              </a:rPr>
              <a:t>IFS125 HR</a:t>
            </a:r>
          </a:p>
          <a:p>
            <a:pPr algn="ctr"/>
            <a:r>
              <a:rPr lang="en-US" sz="1000" b="1" spc="-1" dirty="0">
                <a:solidFill>
                  <a:schemeClr val="dk1"/>
                </a:solidFill>
                <a:latin typeface="Aptos"/>
              </a:rPr>
              <a:t>TCCON/NDACC</a:t>
            </a:r>
          </a:p>
        </p:txBody>
      </p:sp>
      <p:cxnSp>
        <p:nvCxnSpPr>
          <p:cNvPr id="32" name="Straight Arrow Connector 49"/>
          <p:cNvCxnSpPr>
            <a:stCxn id="31" idx="2"/>
          </p:cNvCxnSpPr>
          <p:nvPr/>
        </p:nvCxnSpPr>
        <p:spPr>
          <a:xfrm flipH="1">
            <a:off x="8839088" y="3270364"/>
            <a:ext cx="1046340" cy="334856"/>
          </a:xfrm>
          <a:prstGeom prst="straightConnector1">
            <a:avLst/>
          </a:prstGeom>
          <a:ln w="28575">
            <a:solidFill>
              <a:srgbClr val="FFFFFF"/>
            </a:solidFill>
            <a:round/>
            <a:tailEnd type="triangle" w="med" len="med"/>
          </a:ln>
        </p:spPr>
      </p:cxnSp>
      <p:sp>
        <p:nvSpPr>
          <p:cNvPr id="33" name="TextBox 41">
            <a:extLst>
              <a:ext uri="{FF2B5EF4-FFF2-40B4-BE49-F238E27FC236}">
                <a16:creationId xmlns:a16="http://schemas.microsoft.com/office/drawing/2014/main" id="{1658EF53-5E14-ADF9-2F6B-E5051EB9DB8A}"/>
              </a:ext>
            </a:extLst>
          </p:cNvPr>
          <p:cNvSpPr/>
          <p:nvPr/>
        </p:nvSpPr>
        <p:spPr>
          <a:xfrm>
            <a:off x="4947668" y="2304360"/>
            <a:ext cx="787320" cy="547560"/>
          </a:xfrm>
          <a:prstGeom prst="rect">
            <a:avLst/>
          </a:prstGeom>
          <a:solidFill>
            <a:schemeClr val="bg1"/>
          </a:solidFill>
          <a:ln w="25400">
            <a:solidFill>
              <a:srgbClr val="FF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00" b="0" strike="noStrike" spc="-1" dirty="0">
                <a:solidFill>
                  <a:schemeClr val="dk1"/>
                </a:solidFill>
                <a:latin typeface="Aptos"/>
              </a:rPr>
              <a:t>North Sea</a:t>
            </a:r>
            <a:endParaRPr lang="en-US" sz="1000" b="0" strike="noStrike" spc="-1" dirty="0">
              <a:solidFill>
                <a:srgbClr val="000000"/>
              </a:solidFill>
              <a:latin typeface="Calibri"/>
            </a:endParaRPr>
          </a:p>
          <a:p>
            <a:pPr algn="ctr" defTabSz="914400">
              <a:lnSpc>
                <a:spcPct val="100000"/>
              </a:lnSpc>
            </a:pPr>
            <a:r>
              <a:rPr lang="en-US" sz="1000" b="0" strike="noStrike" spc="-1" dirty="0">
                <a:solidFill>
                  <a:schemeClr val="dk1"/>
                </a:solidFill>
                <a:latin typeface="Aptos"/>
              </a:rPr>
              <a:t>EM27  TIR</a:t>
            </a:r>
            <a:endParaRPr lang="en-US" sz="1000" b="0" strike="noStrike" spc="-1" dirty="0">
              <a:solidFill>
                <a:srgbClr val="000000"/>
              </a:solidFill>
              <a:latin typeface="Calibri"/>
            </a:endParaRPr>
          </a:p>
          <a:p>
            <a:pPr algn="ctr" defTabSz="914400">
              <a:lnSpc>
                <a:spcPct val="100000"/>
              </a:lnSpc>
            </a:pPr>
            <a:r>
              <a:rPr lang="en-US" sz="1000" b="0" strike="noStrike" spc="-1" dirty="0">
                <a:solidFill>
                  <a:schemeClr val="dk1"/>
                </a:solidFill>
                <a:latin typeface="Aptos"/>
              </a:rPr>
              <a:t>SEMPAS</a:t>
            </a:r>
            <a:endParaRPr lang="en-US" sz="1000" b="0" strike="noStrike" spc="-1" dirty="0">
              <a:solidFill>
                <a:srgbClr val="000000"/>
              </a:solidFill>
              <a:latin typeface="Calibri"/>
            </a:endParaRPr>
          </a:p>
        </p:txBody>
      </p:sp>
      <p:cxnSp>
        <p:nvCxnSpPr>
          <p:cNvPr id="34" name="Straight Arrow Connector 42">
            <a:extLst>
              <a:ext uri="{FF2B5EF4-FFF2-40B4-BE49-F238E27FC236}">
                <a16:creationId xmlns:a16="http://schemas.microsoft.com/office/drawing/2014/main" id="{388B5BD4-A202-98E3-3116-3DA551CB5F25}"/>
              </a:ext>
            </a:extLst>
          </p:cNvPr>
          <p:cNvCxnSpPr>
            <a:cxnSpLocks/>
          </p:cNvCxnSpPr>
          <p:nvPr/>
        </p:nvCxnSpPr>
        <p:spPr>
          <a:xfrm>
            <a:off x="5682248" y="2762252"/>
            <a:ext cx="637635" cy="485728"/>
          </a:xfrm>
          <a:prstGeom prst="straightConnector1">
            <a:avLst/>
          </a:prstGeom>
          <a:ln w="28575">
            <a:solidFill>
              <a:srgbClr val="FFFFFF"/>
            </a:solidFill>
            <a:round/>
            <a:tailEnd type="triangle" w="med" len="med"/>
          </a:ln>
        </p:spPr>
      </p:cxnSp>
      <p:sp>
        <p:nvSpPr>
          <p:cNvPr id="3" name="TextBox 2">
            <a:extLst>
              <a:ext uri="{FF2B5EF4-FFF2-40B4-BE49-F238E27FC236}">
                <a16:creationId xmlns:a16="http://schemas.microsoft.com/office/drawing/2014/main" id="{18A47379-FAE7-39F3-CD22-200A2071672B}"/>
              </a:ext>
            </a:extLst>
          </p:cNvPr>
          <p:cNvSpPr txBox="1"/>
          <p:nvPr/>
        </p:nvSpPr>
        <p:spPr>
          <a:xfrm>
            <a:off x="0" y="1453484"/>
            <a:ext cx="1855808" cy="3693319"/>
          </a:xfrm>
          <a:prstGeom prst="rect">
            <a:avLst/>
          </a:prstGeom>
          <a:noFill/>
        </p:spPr>
        <p:txBody>
          <a:bodyPr wrap="square" rtlCol="0">
            <a:spAutoFit/>
          </a:bodyPr>
          <a:lstStyle/>
          <a:p>
            <a:r>
              <a:rPr lang="en-US" dirty="0" err="1"/>
              <a:t>MUCCNet</a:t>
            </a:r>
            <a:r>
              <a:rPr lang="en-US" dirty="0"/>
              <a:t> – 5 instruments</a:t>
            </a:r>
          </a:p>
          <a:p>
            <a:endParaRPr lang="en-US" dirty="0"/>
          </a:p>
          <a:p>
            <a:r>
              <a:rPr lang="en-US" dirty="0"/>
              <a:t>COCCON Spain – 12 instruments </a:t>
            </a:r>
          </a:p>
          <a:p>
            <a:endParaRPr lang="en-US" dirty="0"/>
          </a:p>
          <a:p>
            <a:r>
              <a:rPr lang="en-US" dirty="0"/>
              <a:t>UK network – 10+ instruments</a:t>
            </a:r>
          </a:p>
          <a:p>
            <a:endParaRPr lang="en-US" dirty="0"/>
          </a:p>
          <a:p>
            <a:r>
              <a:rPr lang="en-US" dirty="0"/>
              <a:t>French network – 10+ instruments</a:t>
            </a:r>
          </a:p>
          <a:p>
            <a:endParaRPr lang="en-US" dirty="0"/>
          </a:p>
          <a:p>
            <a:r>
              <a:rPr lang="en-US" dirty="0"/>
              <a:t>…</a:t>
            </a:r>
          </a:p>
        </p:txBody>
      </p:sp>
    </p:spTree>
    <p:extLst>
      <p:ext uri="{BB962C8B-B14F-4D97-AF65-F5344CB8AC3E}">
        <p14:creationId xmlns:p14="http://schemas.microsoft.com/office/powerpoint/2010/main" val="345567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721449"/>
            <a:ext cx="4731390" cy="1760227"/>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t="11973"/>
          <a:stretch/>
        </p:blipFill>
        <p:spPr>
          <a:xfrm>
            <a:off x="0" y="645952"/>
            <a:ext cx="4742893" cy="1753299"/>
          </a:xfrm>
          <a:prstGeom prst="rect">
            <a:avLst/>
          </a:prstGeom>
        </p:spPr>
      </p:pic>
      <p:pic>
        <p:nvPicPr>
          <p:cNvPr id="27" name="Picture 26"/>
          <p:cNvPicPr>
            <a:picLocks noChangeAspect="1"/>
          </p:cNvPicPr>
          <p:nvPr/>
        </p:nvPicPr>
        <p:blipFill rotWithShape="1">
          <a:blip r:embed="rId5"/>
          <a:srcRect l="6092" t="4938" r="1966"/>
          <a:stretch/>
        </p:blipFill>
        <p:spPr>
          <a:xfrm>
            <a:off x="7475001" y="556887"/>
            <a:ext cx="4705166" cy="3535720"/>
          </a:xfrm>
          <a:prstGeom prst="rect">
            <a:avLst/>
          </a:prstGeom>
        </p:spPr>
      </p:pic>
      <p:sp>
        <p:nvSpPr>
          <p:cNvPr id="2" name="TextBox 1"/>
          <p:cNvSpPr txBox="1"/>
          <p:nvPr/>
        </p:nvSpPr>
        <p:spPr>
          <a:xfrm>
            <a:off x="-1" y="4748351"/>
            <a:ext cx="11856639" cy="1231106"/>
          </a:xfrm>
          <a:prstGeom prst="rect">
            <a:avLst/>
          </a:prstGeom>
          <a:noFill/>
        </p:spPr>
        <p:txBody>
          <a:bodyPr wrap="square" rtlCol="0">
            <a:spAutoFit/>
          </a:bodyPr>
          <a:lstStyle/>
          <a:p>
            <a:pPr marL="342900" indent="-342900" algn="just" fontAlgn="auto">
              <a:spcBef>
                <a:spcPts val="1200"/>
              </a:spcBef>
              <a:spcAft>
                <a:spcPts val="0"/>
              </a:spcAft>
              <a:buFont typeface="Wingdings" panose="05000000000000000000" pitchFamily="2" charset="2"/>
              <a:buChar char="Ø"/>
              <a:defRPr/>
            </a:pPr>
            <a:r>
              <a:rPr lang="en-US" sz="1600" dirty="0">
                <a:solidFill>
                  <a:srgbClr val="000000"/>
                </a:solidFill>
                <a:latin typeface="+mj-lt"/>
              </a:rPr>
              <a:t>Ground-based in-situ measurement network (surface air sampling, tower ~500 m)</a:t>
            </a:r>
          </a:p>
          <a:p>
            <a:pPr marL="342900" indent="-342900" algn="just" fontAlgn="auto">
              <a:spcBef>
                <a:spcPts val="1200"/>
              </a:spcBef>
              <a:spcAft>
                <a:spcPts val="0"/>
              </a:spcAft>
              <a:buFont typeface="Wingdings" panose="05000000000000000000" pitchFamily="2" charset="2"/>
              <a:buChar char="Ø"/>
              <a:defRPr/>
            </a:pPr>
            <a:r>
              <a:rPr lang="en-US" sz="1600" dirty="0">
                <a:solidFill>
                  <a:srgbClr val="000000"/>
                </a:solidFill>
                <a:latin typeface="+mj-lt"/>
              </a:rPr>
              <a:t>Integrated Carbon Observation System (</a:t>
            </a:r>
            <a:r>
              <a:rPr lang="en-US" sz="1600" b="1" dirty="0">
                <a:solidFill>
                  <a:srgbClr val="000000"/>
                </a:solidFill>
                <a:latin typeface="+mj-lt"/>
              </a:rPr>
              <a:t>ICOS</a:t>
            </a:r>
            <a:r>
              <a:rPr lang="en-US" sz="1600" dirty="0">
                <a:solidFill>
                  <a:srgbClr val="000000"/>
                </a:solidFill>
                <a:latin typeface="+mj-lt"/>
              </a:rPr>
              <a:t>) – the European research infrastructure dedicated to produce standardized, high-precision and long-term observations and facilitate research to understand the carbon cycle and to provide necessary information on GHGs. </a:t>
            </a:r>
            <a:br>
              <a:rPr lang="en-US" sz="1600" dirty="0">
                <a:solidFill>
                  <a:srgbClr val="000000"/>
                </a:solidFill>
                <a:latin typeface="+mj-lt"/>
              </a:rPr>
            </a:br>
            <a:r>
              <a:rPr lang="de-DE" altLang="en-US" sz="1600" dirty="0">
                <a:solidFill>
                  <a:srgbClr val="000000"/>
                </a:solidFill>
                <a:latin typeface="+mj-lt"/>
                <a:hlinkClick r:id="rId6"/>
              </a:rPr>
              <a:t>https://www.icos-cp.eu/</a:t>
            </a:r>
            <a:r>
              <a:rPr lang="de-DE" altLang="en-US" sz="1600" dirty="0">
                <a:solidFill>
                  <a:srgbClr val="000000"/>
                </a:solidFill>
                <a:latin typeface="+mj-lt"/>
              </a:rPr>
              <a:t>; </a:t>
            </a:r>
            <a:r>
              <a:rPr lang="en-US" sz="1600" dirty="0">
                <a:solidFill>
                  <a:srgbClr val="000000"/>
                </a:solidFill>
                <a:latin typeface="+mj-lt"/>
                <a:hlinkClick r:id="rId7"/>
              </a:rPr>
              <a:t>https://data.icos-cp.eu/</a:t>
            </a:r>
            <a:endParaRPr lang="en-US" sz="1600" dirty="0">
              <a:solidFill>
                <a:srgbClr val="000000"/>
              </a:solidFill>
              <a:latin typeface="+mj-lt"/>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9877" y="1585424"/>
            <a:ext cx="1907236" cy="567580"/>
          </a:xfrm>
          <a:prstGeom prst="rect">
            <a:avLst/>
          </a:prstGeom>
        </p:spPr>
      </p:pic>
      <p:cxnSp>
        <p:nvCxnSpPr>
          <p:cNvPr id="10" name="Straight Arrow Connector 9"/>
          <p:cNvCxnSpPr/>
          <p:nvPr/>
        </p:nvCxnSpPr>
        <p:spPr>
          <a:xfrm>
            <a:off x="6262521" y="2322907"/>
            <a:ext cx="2494021" cy="11952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267927" y="2328969"/>
            <a:ext cx="1558717" cy="12666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32982" y="2411603"/>
            <a:ext cx="150725" cy="763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
          <p:cNvSpPr txBox="1"/>
          <p:nvPr/>
        </p:nvSpPr>
        <p:spPr>
          <a:xfrm>
            <a:off x="10272464" y="6639163"/>
            <a:ext cx="1907895" cy="246221"/>
          </a:xfrm>
          <a:prstGeom prst="rect">
            <a:avLst/>
          </a:prstGeom>
          <a:noFill/>
        </p:spPr>
        <p:txBody>
          <a:bodyPr wrap="none" rtlCol="0">
            <a:spAutoFit/>
          </a:bodyPr>
          <a:lstStyle>
            <a:defPPr>
              <a:defRPr lang="nl-B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r"/>
            <a:r>
              <a:rPr lang="fr-BE" sz="1000" i="1" dirty="0">
                <a:latin typeface="Open Sans" panose="020B0606030504020204" pitchFamily="34" charset="0"/>
                <a:ea typeface="Open Sans" panose="020B0606030504020204" pitchFamily="34" charset="0"/>
                <a:cs typeface="Open Sans" panose="020B0606030504020204" pitchFamily="34" charset="0"/>
              </a:rPr>
              <a:t>Contact: </a:t>
            </a:r>
            <a:r>
              <a:rPr lang="en-US" sz="1000" dirty="0">
                <a:latin typeface="Open Sans" panose="020B0606030504020204" pitchFamily="34" charset="0"/>
                <a:ea typeface="Open Sans" panose="020B0606030504020204" pitchFamily="34" charset="0"/>
                <a:cs typeface="Open Sans" panose="020B0606030504020204" pitchFamily="34" charset="0"/>
                <a:hlinkClick r:id="rId9"/>
              </a:rPr>
              <a:t>mahesh.sha@aeronomie.be</a:t>
            </a:r>
            <a:endParaRPr lang="en-US" sz="1000" i="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Arrow Connector 14"/>
          <p:cNvCxnSpPr/>
          <p:nvPr/>
        </p:nvCxnSpPr>
        <p:spPr>
          <a:xfrm>
            <a:off x="6261315" y="2309247"/>
            <a:ext cx="2603716" cy="712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07568" y="624268"/>
            <a:ext cx="575350" cy="369332"/>
          </a:xfrm>
          <a:prstGeom prst="rect">
            <a:avLst/>
          </a:prstGeom>
          <a:noFill/>
        </p:spPr>
        <p:txBody>
          <a:bodyPr wrap="none" rtlCol="0">
            <a:spAutoFit/>
          </a:bodyPr>
          <a:lstStyle/>
          <a:p>
            <a:r>
              <a:rPr lang="en-US" dirty="0"/>
              <a:t>CO2</a:t>
            </a:r>
          </a:p>
        </p:txBody>
      </p:sp>
      <p:sp>
        <p:nvSpPr>
          <p:cNvPr id="16" name="TextBox 15"/>
          <p:cNvSpPr txBox="1"/>
          <p:nvPr/>
        </p:nvSpPr>
        <p:spPr>
          <a:xfrm>
            <a:off x="2160240" y="2701040"/>
            <a:ext cx="569387" cy="369332"/>
          </a:xfrm>
          <a:prstGeom prst="rect">
            <a:avLst/>
          </a:prstGeom>
          <a:noFill/>
        </p:spPr>
        <p:txBody>
          <a:bodyPr wrap="none" rtlCol="0">
            <a:spAutoFit/>
          </a:bodyPr>
          <a:lstStyle/>
          <a:p>
            <a:r>
              <a:rPr lang="en-US" dirty="0"/>
              <a:t>CH4</a:t>
            </a:r>
          </a:p>
        </p:txBody>
      </p:sp>
      <p:sp>
        <p:nvSpPr>
          <p:cNvPr id="17" name="TextBox 16"/>
          <p:cNvSpPr txBox="1"/>
          <p:nvPr/>
        </p:nvSpPr>
        <p:spPr>
          <a:xfrm>
            <a:off x="191344" y="2357356"/>
            <a:ext cx="801823" cy="307777"/>
          </a:xfrm>
          <a:prstGeom prst="rect">
            <a:avLst/>
          </a:prstGeom>
          <a:noFill/>
        </p:spPr>
        <p:txBody>
          <a:bodyPr wrap="none" rtlCol="0">
            <a:spAutoFit/>
          </a:bodyPr>
          <a:lstStyle/>
          <a:p>
            <a:r>
              <a:rPr lang="en-US" sz="1400" dirty="0"/>
              <a:t>2018/06</a:t>
            </a:r>
          </a:p>
        </p:txBody>
      </p:sp>
      <p:sp>
        <p:nvSpPr>
          <p:cNvPr id="19" name="TextBox 18"/>
          <p:cNvSpPr txBox="1"/>
          <p:nvPr/>
        </p:nvSpPr>
        <p:spPr>
          <a:xfrm>
            <a:off x="4090971" y="2390912"/>
            <a:ext cx="801823" cy="307777"/>
          </a:xfrm>
          <a:prstGeom prst="rect">
            <a:avLst/>
          </a:prstGeom>
          <a:noFill/>
        </p:spPr>
        <p:txBody>
          <a:bodyPr wrap="none" rtlCol="0">
            <a:spAutoFit/>
          </a:bodyPr>
          <a:lstStyle/>
          <a:p>
            <a:r>
              <a:rPr lang="en-US" sz="1400" dirty="0"/>
              <a:t>2024/10</a:t>
            </a:r>
          </a:p>
        </p:txBody>
      </p:sp>
      <p:sp>
        <p:nvSpPr>
          <p:cNvPr id="24" name="TextBox 23"/>
          <p:cNvSpPr txBox="1"/>
          <p:nvPr/>
        </p:nvSpPr>
        <p:spPr>
          <a:xfrm>
            <a:off x="288032" y="2943634"/>
            <a:ext cx="3960440" cy="584775"/>
          </a:xfrm>
          <a:prstGeom prst="rect">
            <a:avLst/>
          </a:prstGeom>
          <a:noFill/>
        </p:spPr>
        <p:txBody>
          <a:bodyPr wrap="square" rtlCol="0">
            <a:spAutoFit/>
          </a:bodyPr>
          <a:lstStyle/>
          <a:p>
            <a:r>
              <a:rPr lang="en-US" sz="1600" dirty="0"/>
              <a:t>Concentrations of both gases are on the rise measured at the background site</a:t>
            </a:r>
          </a:p>
        </p:txBody>
      </p:sp>
      <p:sp>
        <p:nvSpPr>
          <p:cNvPr id="26" name="Title 3"/>
          <p:cNvSpPr>
            <a:spLocks noGrp="1"/>
          </p:cNvSpPr>
          <p:nvPr>
            <p:ph type="title"/>
          </p:nvPr>
        </p:nvSpPr>
        <p:spPr>
          <a:xfrm>
            <a:off x="0" y="-9330"/>
            <a:ext cx="11856640" cy="466812"/>
          </a:xfrm>
        </p:spPr>
        <p:txBody>
          <a:bodyPr/>
          <a:lstStyle/>
          <a:p>
            <a:r>
              <a:rPr lang="en-US" dirty="0">
                <a:latin typeface="+mj-lt"/>
              </a:rPr>
              <a:t>Remote sensing measurements of atmospheric concentration of GHGs</a:t>
            </a:r>
          </a:p>
        </p:txBody>
      </p:sp>
      <p:sp>
        <p:nvSpPr>
          <p:cNvPr id="30" name="TextBox 29"/>
          <p:cNvSpPr txBox="1"/>
          <p:nvPr/>
        </p:nvSpPr>
        <p:spPr>
          <a:xfrm>
            <a:off x="100463" y="4380503"/>
            <a:ext cx="801823" cy="307777"/>
          </a:xfrm>
          <a:prstGeom prst="rect">
            <a:avLst/>
          </a:prstGeom>
          <a:noFill/>
        </p:spPr>
        <p:txBody>
          <a:bodyPr wrap="none" rtlCol="0">
            <a:spAutoFit/>
          </a:bodyPr>
          <a:lstStyle/>
          <a:p>
            <a:r>
              <a:rPr lang="en-US" sz="1400" dirty="0"/>
              <a:t>2018/06</a:t>
            </a:r>
          </a:p>
        </p:txBody>
      </p:sp>
      <p:sp>
        <p:nvSpPr>
          <p:cNvPr id="31" name="TextBox 30"/>
          <p:cNvSpPr txBox="1"/>
          <p:nvPr/>
        </p:nvSpPr>
        <p:spPr>
          <a:xfrm>
            <a:off x="4000090" y="4414059"/>
            <a:ext cx="801823" cy="307777"/>
          </a:xfrm>
          <a:prstGeom prst="rect">
            <a:avLst/>
          </a:prstGeom>
          <a:noFill/>
        </p:spPr>
        <p:txBody>
          <a:bodyPr wrap="none" rtlCol="0">
            <a:spAutoFit/>
          </a:bodyPr>
          <a:lstStyle/>
          <a:p>
            <a:r>
              <a:rPr lang="en-US" sz="1400" dirty="0"/>
              <a:t>2024/10</a:t>
            </a:r>
          </a:p>
        </p:txBody>
      </p:sp>
    </p:spTree>
    <p:extLst>
      <p:ext uri="{BB962C8B-B14F-4D97-AF65-F5344CB8AC3E}">
        <p14:creationId xmlns:p14="http://schemas.microsoft.com/office/powerpoint/2010/main" val="1561205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9330"/>
            <a:ext cx="11856640" cy="466812"/>
          </a:xfrm>
        </p:spPr>
        <p:txBody>
          <a:bodyPr/>
          <a:lstStyle/>
          <a:p>
            <a:r>
              <a:rPr lang="en-US" dirty="0">
                <a:latin typeface="+mj-lt"/>
              </a:rPr>
              <a:t>Tracking city emissions – Paris May 2015</a:t>
            </a:r>
            <a:endParaRPr lang="en-US" baseline="-25000" dirty="0">
              <a:latin typeface="+mj-lt"/>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629" y="908050"/>
            <a:ext cx="3455987" cy="2698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104" y="3573463"/>
            <a:ext cx="3465512" cy="2706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400" y="936625"/>
            <a:ext cx="3594100" cy="2636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8050" y="3716338"/>
            <a:ext cx="3489325" cy="2563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3338" y="3633991"/>
            <a:ext cx="2832748" cy="22873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1524" y="932329"/>
            <a:ext cx="2824562" cy="22807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AutoShape 8"/>
          <p:cNvSpPr>
            <a:spLocks noChangeArrowheads="1"/>
          </p:cNvSpPr>
          <p:nvPr/>
        </p:nvSpPr>
        <p:spPr bwMode="auto">
          <a:xfrm rot="16200000">
            <a:off x="10889961" y="5140322"/>
            <a:ext cx="611188" cy="560387"/>
          </a:xfrm>
          <a:prstGeom prst="rightArrow">
            <a:avLst>
              <a:gd name="adj1" fmla="val 50000"/>
              <a:gd name="adj2" fmla="val 27266"/>
            </a:avLst>
          </a:prstGeom>
          <a:solidFill>
            <a:srgbClr val="009682"/>
          </a:solidFill>
          <a:ln w="25560" cap="flat">
            <a:solidFill>
              <a:srgbClr val="006E6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Text Box 9"/>
          <p:cNvSpPr txBox="1">
            <a:spLocks noChangeArrowheads="1"/>
          </p:cNvSpPr>
          <p:nvPr/>
        </p:nvSpPr>
        <p:spPr bwMode="auto">
          <a:xfrm>
            <a:off x="6454004" y="509399"/>
            <a:ext cx="5102225"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en-US" sz="1000" dirty="0">
                <a:cs typeface="Lucida Sans Unicode" panose="020B0602030504020204" pitchFamily="34" charset="0"/>
              </a:rPr>
              <a:t>F. Hase et al.:  “The portable EM27/SUN FTIR spectrometer for GHG measurements”</a:t>
            </a:r>
          </a:p>
        </p:txBody>
      </p:sp>
      <p:sp>
        <p:nvSpPr>
          <p:cNvPr id="14" name="AutoShape 10"/>
          <p:cNvSpPr>
            <a:spLocks noChangeArrowheads="1"/>
          </p:cNvSpPr>
          <p:nvPr/>
        </p:nvSpPr>
        <p:spPr bwMode="auto">
          <a:xfrm rot="19140000">
            <a:off x="10896311" y="2346325"/>
            <a:ext cx="620712" cy="550863"/>
          </a:xfrm>
          <a:prstGeom prst="rightArrow">
            <a:avLst>
              <a:gd name="adj1" fmla="val 50000"/>
              <a:gd name="adj2" fmla="val 28170"/>
            </a:avLst>
          </a:prstGeom>
          <a:solidFill>
            <a:srgbClr val="009682"/>
          </a:solidFill>
          <a:ln w="25560" cap="flat">
            <a:solidFill>
              <a:srgbClr val="006E6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p:cNvSpPr txBox="1"/>
          <p:nvPr/>
        </p:nvSpPr>
        <p:spPr>
          <a:xfrm>
            <a:off x="197223" y="573742"/>
            <a:ext cx="5956246" cy="369332"/>
          </a:xfrm>
          <a:prstGeom prst="rect">
            <a:avLst/>
          </a:prstGeom>
          <a:noFill/>
        </p:spPr>
        <p:txBody>
          <a:bodyPr wrap="none" rtlCol="0">
            <a:spAutoFit/>
          </a:bodyPr>
          <a:lstStyle/>
          <a:p>
            <a:r>
              <a:rPr lang="en-US" dirty="0"/>
              <a:t>Vogel et al., 2015; </a:t>
            </a:r>
            <a:r>
              <a:rPr lang="en-US" dirty="0">
                <a:hlinkClick r:id="rId8"/>
              </a:rPr>
              <a:t>https://doi.org/10.5194/acp-19-3271-2019</a:t>
            </a:r>
            <a:r>
              <a:rPr lang="en-US" dirty="0"/>
              <a:t> </a:t>
            </a:r>
          </a:p>
        </p:txBody>
      </p:sp>
    </p:spTree>
    <p:extLst>
      <p:ext uri="{BB962C8B-B14F-4D97-AF65-F5344CB8AC3E}">
        <p14:creationId xmlns:p14="http://schemas.microsoft.com/office/powerpoint/2010/main" val="784366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0C72-7F0E-447B-A211-19E140CA14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74C3AA-D206-1549-053A-4BB81F9BFFAD}"/>
              </a:ext>
            </a:extLst>
          </p:cNvPr>
          <p:cNvSpPr>
            <a:spLocks noGrp="1"/>
          </p:cNvSpPr>
          <p:nvPr>
            <p:ph type="title"/>
          </p:nvPr>
        </p:nvSpPr>
        <p:spPr>
          <a:xfrm>
            <a:off x="0" y="-9330"/>
            <a:ext cx="11856640" cy="466812"/>
          </a:xfrm>
        </p:spPr>
        <p:txBody>
          <a:bodyPr/>
          <a:lstStyle/>
          <a:p>
            <a:r>
              <a:rPr lang="en-US" dirty="0">
                <a:latin typeface="+mj-lt"/>
              </a:rPr>
              <a:t>Validation of Greenhouse gas (CH</a:t>
            </a:r>
            <a:r>
              <a:rPr lang="en-US" baseline="-25000" dirty="0">
                <a:latin typeface="+mj-lt"/>
              </a:rPr>
              <a:t>4</a:t>
            </a:r>
            <a:r>
              <a:rPr lang="en-US" dirty="0">
                <a:latin typeface="+mj-lt"/>
              </a:rPr>
              <a:t>) model data</a:t>
            </a:r>
            <a:endParaRPr lang="en-US" baseline="-25000" dirty="0">
              <a:latin typeface="+mj-lt"/>
            </a:endParaRPr>
          </a:p>
        </p:txBody>
      </p:sp>
      <p:sp>
        <p:nvSpPr>
          <p:cNvPr id="3" name="TextBox 2">
            <a:extLst>
              <a:ext uri="{FF2B5EF4-FFF2-40B4-BE49-F238E27FC236}">
                <a16:creationId xmlns:a16="http://schemas.microsoft.com/office/drawing/2014/main" id="{006E021A-2175-B4C9-0660-4BD6BB6A3F98}"/>
              </a:ext>
            </a:extLst>
          </p:cNvPr>
          <p:cNvSpPr txBox="1"/>
          <p:nvPr/>
        </p:nvSpPr>
        <p:spPr>
          <a:xfrm>
            <a:off x="688920" y="5157215"/>
            <a:ext cx="11411084" cy="923330"/>
          </a:xfrm>
          <a:prstGeom prst="rect">
            <a:avLst/>
          </a:prstGeom>
          <a:solidFill>
            <a:schemeClr val="bg1"/>
          </a:solidFill>
        </p:spPr>
        <p:txBody>
          <a:bodyPr wrap="square" rtlCol="0">
            <a:spAutoFit/>
          </a:bodyPr>
          <a:lstStyle/>
          <a:p>
            <a:r>
              <a:rPr lang="en-US" dirty="0"/>
              <a:t>Validation of CAMS reanalysis GHG model data: </a:t>
            </a:r>
            <a:r>
              <a:rPr lang="en-US" dirty="0">
                <a:hlinkClick r:id="rId3"/>
              </a:rPr>
              <a:t>https://www.ecmwf.int/en/research/climate-reanalysis/cams-reanalysis</a:t>
            </a:r>
            <a:endParaRPr lang="en-US" dirty="0"/>
          </a:p>
          <a:p>
            <a:pPr marL="285750" indent="-285750">
              <a:buFontTx/>
              <a:buChar char="-"/>
            </a:pPr>
            <a:r>
              <a:rPr lang="en-US" dirty="0"/>
              <a:t>High resolution FTIR data can be used to validate model profile shape: stratospheric vs tropospheric </a:t>
            </a:r>
          </a:p>
          <a:p>
            <a:pPr marL="285750" indent="-285750">
              <a:buFontTx/>
              <a:buChar char="-"/>
            </a:pPr>
            <a:r>
              <a:rPr lang="en-US" dirty="0"/>
              <a:t>Need to improve accuracy of observed profiles</a:t>
            </a:r>
          </a:p>
        </p:txBody>
      </p:sp>
      <p:sp>
        <p:nvSpPr>
          <p:cNvPr id="5" name="Oval 4">
            <a:extLst>
              <a:ext uri="{FF2B5EF4-FFF2-40B4-BE49-F238E27FC236}">
                <a16:creationId xmlns:a16="http://schemas.microsoft.com/office/drawing/2014/main" id="{DCD318C0-4FCD-E593-0A60-D9C8484AB8D9}"/>
              </a:ext>
            </a:extLst>
          </p:cNvPr>
          <p:cNvSpPr/>
          <p:nvPr/>
        </p:nvSpPr>
        <p:spPr>
          <a:xfrm>
            <a:off x="6314541" y="3369365"/>
            <a:ext cx="1982944" cy="104360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Picture 14">
            <a:extLst>
              <a:ext uri="{FF2B5EF4-FFF2-40B4-BE49-F238E27FC236}">
                <a16:creationId xmlns:a16="http://schemas.microsoft.com/office/drawing/2014/main" id="{F04D76C4-A514-6452-4875-7476AFF86217}"/>
              </a:ext>
            </a:extLst>
          </p:cNvPr>
          <p:cNvPicPr>
            <a:picLocks noChangeAspect="1"/>
          </p:cNvPicPr>
          <p:nvPr/>
        </p:nvPicPr>
        <p:blipFill rotWithShape="1">
          <a:blip r:embed="rId4">
            <a:extLst>
              <a:ext uri="{28A0092B-C50C-407E-A947-70E740481C1C}">
                <a14:useLocalDpi xmlns:a14="http://schemas.microsoft.com/office/drawing/2010/main" val="0"/>
              </a:ext>
            </a:extLst>
          </a:blip>
          <a:srcRect l="6675" t="2911" r="13883"/>
          <a:stretch/>
        </p:blipFill>
        <p:spPr>
          <a:xfrm>
            <a:off x="2108600" y="772160"/>
            <a:ext cx="7591121" cy="4281907"/>
          </a:xfrm>
          <a:prstGeom prst="rect">
            <a:avLst/>
          </a:prstGeom>
        </p:spPr>
      </p:pic>
      <p:grpSp>
        <p:nvGrpSpPr>
          <p:cNvPr id="16" name="Group 15">
            <a:extLst>
              <a:ext uri="{FF2B5EF4-FFF2-40B4-BE49-F238E27FC236}">
                <a16:creationId xmlns:a16="http://schemas.microsoft.com/office/drawing/2014/main" id="{26634793-EF3E-789E-C3A0-D24062C0304B}"/>
              </a:ext>
            </a:extLst>
          </p:cNvPr>
          <p:cNvGrpSpPr/>
          <p:nvPr/>
        </p:nvGrpSpPr>
        <p:grpSpPr>
          <a:xfrm>
            <a:off x="257612" y="1204911"/>
            <a:ext cx="1937279" cy="2084469"/>
            <a:chOff x="660400" y="1204911"/>
            <a:chExt cx="1937279" cy="2084469"/>
          </a:xfrm>
        </p:grpSpPr>
        <p:sp>
          <p:nvSpPr>
            <p:cNvPr id="17" name="Left Brace 16">
              <a:extLst>
                <a:ext uri="{FF2B5EF4-FFF2-40B4-BE49-F238E27FC236}">
                  <a16:creationId xmlns:a16="http://schemas.microsoft.com/office/drawing/2014/main" id="{5194F5CA-0F1D-E974-5596-5E00127493FB}"/>
                </a:ext>
              </a:extLst>
            </p:cNvPr>
            <p:cNvSpPr/>
            <p:nvPr/>
          </p:nvSpPr>
          <p:spPr>
            <a:xfrm>
              <a:off x="2072640" y="1204911"/>
              <a:ext cx="525039" cy="2084469"/>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8" name="TextBox 17">
              <a:extLst>
                <a:ext uri="{FF2B5EF4-FFF2-40B4-BE49-F238E27FC236}">
                  <a16:creationId xmlns:a16="http://schemas.microsoft.com/office/drawing/2014/main" id="{C4B8FE44-3A6A-E65B-7E75-78FC954F6C58}"/>
                </a:ext>
              </a:extLst>
            </p:cNvPr>
            <p:cNvSpPr txBox="1"/>
            <p:nvPr/>
          </p:nvSpPr>
          <p:spPr>
            <a:xfrm>
              <a:off x="660400" y="2062480"/>
              <a:ext cx="1412240" cy="369332"/>
            </a:xfrm>
            <a:prstGeom prst="rect">
              <a:avLst/>
            </a:prstGeom>
            <a:noFill/>
          </p:spPr>
          <p:txBody>
            <a:bodyPr wrap="square" rtlCol="0">
              <a:spAutoFit/>
            </a:bodyPr>
            <a:lstStyle/>
            <a:p>
              <a:r>
                <a:rPr lang="en-US" dirty="0"/>
                <a:t>stratosphere</a:t>
              </a:r>
              <a:endParaRPr lang="nl-BE" dirty="0"/>
            </a:p>
          </p:txBody>
        </p:sp>
      </p:grpSp>
      <p:grpSp>
        <p:nvGrpSpPr>
          <p:cNvPr id="19" name="Group 18">
            <a:extLst>
              <a:ext uri="{FF2B5EF4-FFF2-40B4-BE49-F238E27FC236}">
                <a16:creationId xmlns:a16="http://schemas.microsoft.com/office/drawing/2014/main" id="{775866AB-54D4-ADCA-74AE-B1E6DBEB3E7A}"/>
              </a:ext>
            </a:extLst>
          </p:cNvPr>
          <p:cNvGrpSpPr/>
          <p:nvPr/>
        </p:nvGrpSpPr>
        <p:grpSpPr>
          <a:xfrm>
            <a:off x="285951" y="3369365"/>
            <a:ext cx="1908940" cy="869762"/>
            <a:chOff x="531152" y="2002258"/>
            <a:chExt cx="1988755" cy="2084469"/>
          </a:xfrm>
        </p:grpSpPr>
        <p:sp>
          <p:nvSpPr>
            <p:cNvPr id="20" name="Left Brace 19">
              <a:extLst>
                <a:ext uri="{FF2B5EF4-FFF2-40B4-BE49-F238E27FC236}">
                  <a16:creationId xmlns:a16="http://schemas.microsoft.com/office/drawing/2014/main" id="{5AB7956A-4286-3568-9F58-FFCE4B0FF766}"/>
                </a:ext>
              </a:extLst>
            </p:cNvPr>
            <p:cNvSpPr/>
            <p:nvPr/>
          </p:nvSpPr>
          <p:spPr>
            <a:xfrm>
              <a:off x="1994868" y="2002258"/>
              <a:ext cx="525039" cy="2084469"/>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1" name="TextBox 20">
              <a:extLst>
                <a:ext uri="{FF2B5EF4-FFF2-40B4-BE49-F238E27FC236}">
                  <a16:creationId xmlns:a16="http://schemas.microsoft.com/office/drawing/2014/main" id="{7002C9FC-D300-7539-A8E0-F4EF8607C8A1}"/>
                </a:ext>
              </a:extLst>
            </p:cNvPr>
            <p:cNvSpPr txBox="1"/>
            <p:nvPr/>
          </p:nvSpPr>
          <p:spPr>
            <a:xfrm>
              <a:off x="531152" y="2601923"/>
              <a:ext cx="1412240" cy="885140"/>
            </a:xfrm>
            <a:prstGeom prst="rect">
              <a:avLst/>
            </a:prstGeom>
            <a:noFill/>
          </p:spPr>
          <p:txBody>
            <a:bodyPr wrap="square" rtlCol="0">
              <a:spAutoFit/>
            </a:bodyPr>
            <a:lstStyle/>
            <a:p>
              <a:r>
                <a:rPr lang="en-US" dirty="0"/>
                <a:t>troposphere</a:t>
              </a:r>
              <a:endParaRPr lang="nl-BE" dirty="0"/>
            </a:p>
          </p:txBody>
        </p:sp>
      </p:grpSp>
      <p:cxnSp>
        <p:nvCxnSpPr>
          <p:cNvPr id="22" name="Straight Arrow Connector 21">
            <a:extLst>
              <a:ext uri="{FF2B5EF4-FFF2-40B4-BE49-F238E27FC236}">
                <a16:creationId xmlns:a16="http://schemas.microsoft.com/office/drawing/2014/main" id="{05A6EFEF-01ED-93A5-BC0B-E2A1DD8C79E2}"/>
              </a:ext>
            </a:extLst>
          </p:cNvPr>
          <p:cNvCxnSpPr/>
          <p:nvPr/>
        </p:nvCxnSpPr>
        <p:spPr>
          <a:xfrm flipV="1">
            <a:off x="2787452" y="1960756"/>
            <a:ext cx="2123440" cy="8027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411C71A9-D522-32A0-B8EC-C2609BCCD46E}"/>
              </a:ext>
            </a:extLst>
          </p:cNvPr>
          <p:cNvPicPr>
            <a:picLocks noChangeAspect="1"/>
          </p:cNvPicPr>
          <p:nvPr/>
        </p:nvPicPr>
        <p:blipFill rotWithShape="1">
          <a:blip r:embed="rId5">
            <a:extLst>
              <a:ext uri="{28A0092B-C50C-407E-A947-70E740481C1C}">
                <a14:useLocalDpi xmlns:a14="http://schemas.microsoft.com/office/drawing/2010/main" val="0"/>
              </a:ext>
            </a:extLst>
          </a:blip>
          <a:srcRect l="4655" t="4789" r="7764"/>
          <a:stretch/>
        </p:blipFill>
        <p:spPr>
          <a:xfrm>
            <a:off x="9727882" y="851355"/>
            <a:ext cx="2319550" cy="4202712"/>
          </a:xfrm>
          <a:prstGeom prst="rect">
            <a:avLst/>
          </a:prstGeom>
        </p:spPr>
      </p:pic>
      <p:sp>
        <p:nvSpPr>
          <p:cNvPr id="24" name="Oval 23">
            <a:extLst>
              <a:ext uri="{FF2B5EF4-FFF2-40B4-BE49-F238E27FC236}">
                <a16:creationId xmlns:a16="http://schemas.microsoft.com/office/drawing/2014/main" id="{223F6AB2-1436-8BDA-AF37-AAAE4DB37A40}"/>
              </a:ext>
            </a:extLst>
          </p:cNvPr>
          <p:cNvSpPr/>
          <p:nvPr/>
        </p:nvSpPr>
        <p:spPr>
          <a:xfrm rot="19970508">
            <a:off x="11117954" y="1479090"/>
            <a:ext cx="513301" cy="17560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99944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0664" y="2534904"/>
            <a:ext cx="11916033" cy="1384995"/>
          </a:xfrm>
          <a:prstGeom prst="rect">
            <a:avLst/>
          </a:prstGeom>
          <a:noFill/>
        </p:spPr>
        <p:txBody>
          <a:bodyPr wrap="square" rtlCol="0">
            <a:spAutoFit/>
          </a:bodyPr>
          <a:lstStyle/>
          <a:p>
            <a:pPr algn="ctr"/>
            <a:r>
              <a:rPr lang="en-US" altLang="nl-BE" sz="3000" b="1" dirty="0">
                <a:solidFill>
                  <a:srgbClr val="000000"/>
                </a:solidFill>
                <a:latin typeface="+mj-lt"/>
                <a:ea typeface="Open Sans" panose="020B0606030504020204" pitchFamily="34" charset="0"/>
                <a:cs typeface="Open Sans" panose="020B0606030504020204" pitchFamily="34" charset="0"/>
              </a:rPr>
              <a:t>Thank you for your attention!</a:t>
            </a:r>
          </a:p>
          <a:p>
            <a:pPr algn="ctr"/>
            <a:endParaRPr lang="en-US" altLang="nl-BE" sz="3000" b="1" dirty="0">
              <a:solidFill>
                <a:srgbClr val="000000"/>
              </a:solidFill>
              <a:latin typeface="+mj-lt"/>
              <a:ea typeface="Open Sans" panose="020B0606030504020204" pitchFamily="34" charset="0"/>
              <a:cs typeface="Open Sans" panose="020B0606030504020204" pitchFamily="34" charset="0"/>
            </a:endParaRPr>
          </a:p>
          <a:p>
            <a:pPr algn="ctr"/>
            <a:r>
              <a:rPr lang="en-US" altLang="nl-BE" sz="2400" b="1" dirty="0">
                <a:solidFill>
                  <a:srgbClr val="000000"/>
                </a:solidFill>
                <a:latin typeface="+mj-lt"/>
                <a:ea typeface="Open Sans" panose="020B0606030504020204" pitchFamily="34" charset="0"/>
                <a:cs typeface="Open Sans" panose="020B0606030504020204" pitchFamily="34" charset="0"/>
              </a:rPr>
              <a:t>Questions / comments to </a:t>
            </a:r>
            <a:r>
              <a:rPr lang="en-US" altLang="nl-BE" sz="2400" b="1" dirty="0">
                <a:solidFill>
                  <a:srgbClr val="000000"/>
                </a:solidFill>
                <a:latin typeface="+mj-lt"/>
                <a:ea typeface="Open Sans" panose="020B0606030504020204" pitchFamily="34" charset="0"/>
                <a:cs typeface="Open Sans" panose="020B0606030504020204" pitchFamily="34" charset="0"/>
                <a:hlinkClick r:id="rId3"/>
              </a:rPr>
              <a:t>mahesh.sha@aeronomie.be</a:t>
            </a:r>
            <a:endParaRPr lang="en-US" altLang="nl-BE" sz="2400" b="1" dirty="0">
              <a:solidFill>
                <a:srgbClr val="000000"/>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39901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552301"/>
            <a:ext cx="6540285" cy="4707800"/>
          </a:xfrm>
          <a:prstGeom prst="rect">
            <a:avLst/>
          </a:prstGeom>
        </p:spPr>
      </p:pic>
      <p:pic>
        <p:nvPicPr>
          <p:cNvPr id="27" name="Picture 26"/>
          <p:cNvPicPr>
            <a:picLocks noChangeAspect="1"/>
          </p:cNvPicPr>
          <p:nvPr/>
        </p:nvPicPr>
        <p:blipFill rotWithShape="1">
          <a:blip r:embed="rId4"/>
          <a:srcRect l="6092" t="4938" r="1966"/>
          <a:stretch/>
        </p:blipFill>
        <p:spPr>
          <a:xfrm>
            <a:off x="7475001" y="556887"/>
            <a:ext cx="4705166" cy="3535720"/>
          </a:xfrm>
          <a:prstGeom prst="rect">
            <a:avLst/>
          </a:prstGeom>
        </p:spPr>
      </p:pic>
      <p:sp>
        <p:nvSpPr>
          <p:cNvPr id="21" name="Rectangle 20"/>
          <p:cNvSpPr/>
          <p:nvPr/>
        </p:nvSpPr>
        <p:spPr>
          <a:xfrm>
            <a:off x="8932982" y="2411603"/>
            <a:ext cx="150725" cy="763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
          <p:cNvSpPr txBox="1"/>
          <p:nvPr/>
        </p:nvSpPr>
        <p:spPr>
          <a:xfrm>
            <a:off x="10272464" y="6639163"/>
            <a:ext cx="1907895" cy="246221"/>
          </a:xfrm>
          <a:prstGeom prst="rect">
            <a:avLst/>
          </a:prstGeom>
          <a:noFill/>
        </p:spPr>
        <p:txBody>
          <a:bodyPr wrap="none" rtlCol="0">
            <a:spAutoFit/>
          </a:bodyPr>
          <a:lstStyle>
            <a:defPPr>
              <a:defRPr lang="nl-B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r"/>
            <a:r>
              <a:rPr lang="fr-BE" sz="1000" i="1" dirty="0">
                <a:latin typeface="Open Sans" panose="020B0606030504020204" pitchFamily="34" charset="0"/>
                <a:ea typeface="Open Sans" panose="020B0606030504020204" pitchFamily="34" charset="0"/>
                <a:cs typeface="Open Sans" panose="020B0606030504020204" pitchFamily="34" charset="0"/>
              </a:rPr>
              <a:t>Contact: </a:t>
            </a:r>
            <a:r>
              <a:rPr lang="en-US" sz="1000" dirty="0">
                <a:latin typeface="Open Sans" panose="020B0606030504020204" pitchFamily="34" charset="0"/>
                <a:ea typeface="Open Sans" panose="020B0606030504020204" pitchFamily="34" charset="0"/>
                <a:cs typeface="Open Sans" panose="020B0606030504020204" pitchFamily="34" charset="0"/>
                <a:hlinkClick r:id="rId5"/>
              </a:rPr>
              <a:t>mahesh.sha@aeronomie.be</a:t>
            </a:r>
            <a:endParaRPr lang="en-US" sz="1000" i="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Arrow Connector 14"/>
          <p:cNvCxnSpPr/>
          <p:nvPr/>
        </p:nvCxnSpPr>
        <p:spPr>
          <a:xfrm>
            <a:off x="6416298" y="1565329"/>
            <a:ext cx="3208149" cy="1859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014061" y="5514735"/>
            <a:ext cx="7929968" cy="707886"/>
          </a:xfrm>
          <a:prstGeom prst="rect">
            <a:avLst/>
          </a:prstGeom>
          <a:noFill/>
        </p:spPr>
        <p:txBody>
          <a:bodyPr wrap="square" rtlCol="0">
            <a:spAutoFit/>
          </a:bodyPr>
          <a:lstStyle/>
          <a:p>
            <a:r>
              <a:rPr lang="en-US" sz="2000" dirty="0"/>
              <a:t>In-situ measurements performed using airborne platforms (Aircraft based, AirCore based, Drone based) provides vertical profiles of target gases</a:t>
            </a:r>
          </a:p>
        </p:txBody>
      </p:sp>
      <p:sp>
        <p:nvSpPr>
          <p:cNvPr id="26" name="Title 3"/>
          <p:cNvSpPr>
            <a:spLocks noGrp="1"/>
          </p:cNvSpPr>
          <p:nvPr>
            <p:ph type="title"/>
          </p:nvPr>
        </p:nvSpPr>
        <p:spPr>
          <a:xfrm>
            <a:off x="0" y="-9330"/>
            <a:ext cx="11856640" cy="466812"/>
          </a:xfrm>
        </p:spPr>
        <p:txBody>
          <a:bodyPr/>
          <a:lstStyle/>
          <a:p>
            <a:r>
              <a:rPr lang="en-US" dirty="0">
                <a:latin typeface="+mj-lt"/>
              </a:rPr>
              <a:t>Remote sensing measurements of atmospheric concentration of GHGs</a:t>
            </a:r>
          </a:p>
        </p:txBody>
      </p:sp>
      <p:sp>
        <p:nvSpPr>
          <p:cNvPr id="22" name="TextBox 21"/>
          <p:cNvSpPr txBox="1"/>
          <p:nvPr/>
        </p:nvSpPr>
        <p:spPr>
          <a:xfrm>
            <a:off x="0" y="5254416"/>
            <a:ext cx="3481659" cy="369332"/>
          </a:xfrm>
          <a:prstGeom prst="rect">
            <a:avLst/>
          </a:prstGeom>
          <a:noFill/>
        </p:spPr>
        <p:txBody>
          <a:bodyPr wrap="none" rtlCol="0">
            <a:spAutoFit/>
          </a:bodyPr>
          <a:lstStyle/>
          <a:p>
            <a:r>
              <a:rPr lang="en-US" dirty="0" err="1"/>
              <a:t>Crevoisier</a:t>
            </a:r>
            <a:r>
              <a:rPr lang="en-US" dirty="0"/>
              <a:t> et al., 2023, IWGGMS-19</a:t>
            </a:r>
          </a:p>
        </p:txBody>
      </p:sp>
      <p:cxnSp>
        <p:nvCxnSpPr>
          <p:cNvPr id="32" name="Straight Arrow Connector 31"/>
          <p:cNvCxnSpPr/>
          <p:nvPr/>
        </p:nvCxnSpPr>
        <p:spPr>
          <a:xfrm>
            <a:off x="6431797" y="1565329"/>
            <a:ext cx="1239864" cy="619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38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6092" t="4938" r="1966"/>
          <a:stretch/>
        </p:blipFill>
        <p:spPr>
          <a:xfrm>
            <a:off x="7475001" y="556887"/>
            <a:ext cx="4705166" cy="3535720"/>
          </a:xfrm>
          <a:prstGeom prst="rect">
            <a:avLst/>
          </a:prstGeom>
        </p:spPr>
      </p:pic>
      <p:pic>
        <p:nvPicPr>
          <p:cNvPr id="2" name="Picture 1"/>
          <p:cNvPicPr>
            <a:picLocks noChangeAspect="1"/>
          </p:cNvPicPr>
          <p:nvPr/>
        </p:nvPicPr>
        <p:blipFill>
          <a:blip r:embed="rId4"/>
          <a:stretch>
            <a:fillRect/>
          </a:stretch>
        </p:blipFill>
        <p:spPr>
          <a:xfrm>
            <a:off x="3736824" y="3780513"/>
            <a:ext cx="4322294" cy="2563745"/>
          </a:xfrm>
          <a:prstGeom prst="rect">
            <a:avLst/>
          </a:prstGeom>
        </p:spPr>
      </p:pic>
      <p:sp>
        <p:nvSpPr>
          <p:cNvPr id="3" name="TextBox 2"/>
          <p:cNvSpPr txBox="1"/>
          <p:nvPr/>
        </p:nvSpPr>
        <p:spPr>
          <a:xfrm>
            <a:off x="119456" y="556933"/>
            <a:ext cx="6867270" cy="1938992"/>
          </a:xfrm>
          <a:prstGeom prst="rect">
            <a:avLst/>
          </a:prstGeom>
          <a:noFill/>
        </p:spPr>
        <p:txBody>
          <a:bodyPr wrap="square" rtlCol="0">
            <a:spAutoFit/>
          </a:bodyPr>
          <a:lstStyle/>
          <a:p>
            <a:pPr marL="342900" indent="-342900" algn="just" fontAlgn="auto">
              <a:spcBef>
                <a:spcPts val="0"/>
              </a:spcBef>
              <a:spcAft>
                <a:spcPts val="0"/>
              </a:spcAft>
              <a:buFont typeface="Wingdings" panose="05000000000000000000" pitchFamily="2" charset="2"/>
              <a:buChar char="Ø"/>
              <a:defRPr/>
            </a:pPr>
            <a:r>
              <a:rPr lang="en-US" sz="1500" dirty="0">
                <a:solidFill>
                  <a:srgbClr val="000000"/>
                </a:solidFill>
                <a:latin typeface="+mj-lt"/>
              </a:rPr>
              <a:t>Sun as the source</a:t>
            </a:r>
          </a:p>
          <a:p>
            <a:pPr marL="342900" indent="-342900" algn="just" fontAlgn="auto">
              <a:spcBef>
                <a:spcPts val="0"/>
              </a:spcBef>
              <a:spcAft>
                <a:spcPts val="0"/>
              </a:spcAft>
              <a:buFont typeface="Wingdings" panose="05000000000000000000" pitchFamily="2" charset="2"/>
              <a:buChar char="Ø"/>
              <a:defRPr/>
            </a:pPr>
            <a:r>
              <a:rPr lang="en-US" sz="1500" dirty="0">
                <a:solidFill>
                  <a:srgbClr val="000000"/>
                </a:solidFill>
                <a:latin typeface="+mj-lt"/>
              </a:rPr>
              <a:t>Sun tracker + Fourier transform infrared (FTIR) spectrometer</a:t>
            </a:r>
          </a:p>
          <a:p>
            <a:pPr marL="342900" indent="-342900" algn="just" fontAlgn="auto">
              <a:spcBef>
                <a:spcPts val="0"/>
              </a:spcBef>
              <a:spcAft>
                <a:spcPts val="0"/>
              </a:spcAft>
              <a:buFont typeface="Wingdings" panose="05000000000000000000" pitchFamily="2" charset="2"/>
              <a:buChar char="Ø"/>
              <a:defRPr/>
            </a:pPr>
            <a:r>
              <a:rPr lang="en-US" sz="1500" dirty="0">
                <a:solidFill>
                  <a:srgbClr val="000000"/>
                </a:solidFill>
                <a:latin typeface="+mj-lt"/>
              </a:rPr>
              <a:t>Meteorological sensors</a:t>
            </a:r>
          </a:p>
          <a:p>
            <a:pPr marL="342900" indent="-342900" algn="just" fontAlgn="auto">
              <a:spcBef>
                <a:spcPts val="0"/>
              </a:spcBef>
              <a:spcAft>
                <a:spcPts val="0"/>
              </a:spcAft>
              <a:buFont typeface="Wingdings" panose="05000000000000000000" pitchFamily="2" charset="2"/>
              <a:buChar char="Ø"/>
              <a:defRPr/>
            </a:pPr>
            <a:r>
              <a:rPr lang="en-US" sz="1500" dirty="0">
                <a:solidFill>
                  <a:srgbClr val="000000"/>
                </a:solidFill>
              </a:rPr>
              <a:t>Total Carbon Column Observing Network (TCCON) and Infrared Working Group of the Network for the Detection of Atmospheric Composition Change (NDACC-IRWG) are reference networks providing total and / or partial column measurements of GHGs and other climate relevant gases. BIRA-IASB operates several FTIR sites and contributes to international networks.</a:t>
            </a:r>
            <a:endParaRPr lang="en-US" sz="1500" dirty="0">
              <a:solidFill>
                <a:srgbClr val="000000"/>
              </a:solidFill>
              <a:latin typeface="+mj-lt"/>
            </a:endParaRP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3966" y="2430413"/>
            <a:ext cx="420934" cy="40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33"/>
          <p:cNvSpPr txBox="1">
            <a:spLocks noChangeArrowheads="1"/>
          </p:cNvSpPr>
          <p:nvPr/>
        </p:nvSpPr>
        <p:spPr bwMode="auto">
          <a:xfrm>
            <a:off x="0" y="2835306"/>
            <a:ext cx="12146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nl-BE" sz="1400" dirty="0">
                <a:latin typeface="+mj-lt"/>
              </a:rPr>
              <a:t>Meteo station</a:t>
            </a:r>
            <a:endParaRPr lang="en-US" altLang="nl-BE" sz="1400" dirty="0">
              <a:latin typeface="+mj-lt"/>
            </a:endParaRPr>
          </a:p>
        </p:txBody>
      </p:sp>
      <p:grpSp>
        <p:nvGrpSpPr>
          <p:cNvPr id="7" name="Group 6"/>
          <p:cNvGrpSpPr/>
          <p:nvPr/>
        </p:nvGrpSpPr>
        <p:grpSpPr>
          <a:xfrm>
            <a:off x="221936" y="2752077"/>
            <a:ext cx="3471175" cy="3601965"/>
            <a:chOff x="4499992" y="1537745"/>
            <a:chExt cx="4531846" cy="4946655"/>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992" y="3674606"/>
              <a:ext cx="4531846" cy="2809794"/>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2911"/>
            <a:stretch/>
          </p:blipFill>
          <p:spPr>
            <a:xfrm>
              <a:off x="6133011" y="1813046"/>
              <a:ext cx="2887006" cy="1843649"/>
            </a:xfrm>
            <a:prstGeom prst="rect">
              <a:avLst/>
            </a:prstGeom>
          </p:spPr>
        </p:pic>
        <p:sp>
          <p:nvSpPr>
            <p:cNvPr id="10" name="Down Arrow 9"/>
            <p:cNvSpPr/>
            <p:nvPr/>
          </p:nvSpPr>
          <p:spPr>
            <a:xfrm rot="1500000">
              <a:off x="8127659" y="1537745"/>
              <a:ext cx="87516" cy="1511523"/>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Down Arrow 10"/>
            <p:cNvSpPr/>
            <p:nvPr/>
          </p:nvSpPr>
          <p:spPr>
            <a:xfrm>
              <a:off x="8123717" y="3212871"/>
              <a:ext cx="70205" cy="39431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ight Arrow 11"/>
            <p:cNvSpPr/>
            <p:nvPr/>
          </p:nvSpPr>
          <p:spPr>
            <a:xfrm>
              <a:off x="7913102" y="3015715"/>
              <a:ext cx="210614" cy="657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Down Arrow 12"/>
            <p:cNvSpPr/>
            <p:nvPr/>
          </p:nvSpPr>
          <p:spPr>
            <a:xfrm>
              <a:off x="8079479" y="4362493"/>
              <a:ext cx="88476" cy="197155"/>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ight Arrow 13"/>
            <p:cNvSpPr/>
            <p:nvPr/>
          </p:nvSpPr>
          <p:spPr>
            <a:xfrm flipH="1">
              <a:off x="7755381" y="4625367"/>
              <a:ext cx="210614" cy="657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cxnSp>
        <p:nvCxnSpPr>
          <p:cNvPr id="15" name="Straight Arrow Connector 14"/>
          <p:cNvCxnSpPr/>
          <p:nvPr/>
        </p:nvCxnSpPr>
        <p:spPr>
          <a:xfrm>
            <a:off x="701697" y="3164106"/>
            <a:ext cx="989944" cy="197663"/>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6" name="Title 3"/>
          <p:cNvSpPr>
            <a:spLocks noGrp="1"/>
          </p:cNvSpPr>
          <p:nvPr>
            <p:ph type="title"/>
          </p:nvPr>
        </p:nvSpPr>
        <p:spPr>
          <a:xfrm>
            <a:off x="0" y="-9330"/>
            <a:ext cx="11856640" cy="466812"/>
          </a:xfrm>
        </p:spPr>
        <p:txBody>
          <a:bodyPr/>
          <a:lstStyle/>
          <a:p>
            <a:r>
              <a:rPr lang="en-US" dirty="0">
                <a:latin typeface="+mj-lt"/>
              </a:rPr>
              <a:t>Remote sensing measurements of atmospheric concentration of GHGs</a:t>
            </a:r>
          </a:p>
        </p:txBody>
      </p:sp>
      <p:cxnSp>
        <p:nvCxnSpPr>
          <p:cNvPr id="20" name="Straight Arrow Connector 19"/>
          <p:cNvCxnSpPr/>
          <p:nvPr/>
        </p:nvCxnSpPr>
        <p:spPr>
          <a:xfrm>
            <a:off x="3755254" y="3506680"/>
            <a:ext cx="5717220"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297444" y="6063449"/>
            <a:ext cx="2490425" cy="307777"/>
          </a:xfrm>
          <a:prstGeom prst="rect">
            <a:avLst/>
          </a:prstGeom>
          <a:noFill/>
        </p:spPr>
        <p:txBody>
          <a:bodyPr wrap="none" rtlCol="0">
            <a:spAutoFit/>
          </a:bodyPr>
          <a:lstStyle/>
          <a:p>
            <a:r>
              <a:rPr lang="en-US" sz="1400" dirty="0">
                <a:hlinkClick r:id="rId8"/>
              </a:rPr>
              <a:t>https://tccon-wiki.caltech.edu/</a:t>
            </a:r>
            <a:r>
              <a:rPr lang="en-US" sz="1400" dirty="0"/>
              <a:t> </a:t>
            </a:r>
          </a:p>
        </p:txBody>
      </p:sp>
    </p:spTree>
    <p:extLst>
      <p:ext uri="{BB962C8B-B14F-4D97-AF65-F5344CB8AC3E}">
        <p14:creationId xmlns:p14="http://schemas.microsoft.com/office/powerpoint/2010/main" val="3248194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9330"/>
            <a:ext cx="11856640" cy="466812"/>
          </a:xfrm>
        </p:spPr>
        <p:txBody>
          <a:bodyPr/>
          <a:lstStyle/>
          <a:p>
            <a:r>
              <a:rPr lang="en-US" dirty="0">
                <a:latin typeface="+mj-lt"/>
              </a:rPr>
              <a:t>In-situ vs remote sensing comparison – Methane </a:t>
            </a:r>
          </a:p>
        </p:txBody>
      </p:sp>
      <p:pic>
        <p:nvPicPr>
          <p:cNvPr id="3" name="Picture 2"/>
          <p:cNvPicPr>
            <a:picLocks noChangeAspect="1"/>
          </p:cNvPicPr>
          <p:nvPr/>
        </p:nvPicPr>
        <p:blipFill>
          <a:blip r:embed="rId3"/>
          <a:stretch>
            <a:fillRect/>
          </a:stretch>
        </p:blipFill>
        <p:spPr>
          <a:xfrm>
            <a:off x="0" y="1048751"/>
            <a:ext cx="4174151" cy="3461335"/>
          </a:xfrm>
          <a:prstGeom prst="rect">
            <a:avLst/>
          </a:prstGeom>
        </p:spPr>
      </p:pic>
      <p:pic>
        <p:nvPicPr>
          <p:cNvPr id="4" name="Picture 3"/>
          <p:cNvPicPr>
            <a:picLocks noChangeAspect="1"/>
          </p:cNvPicPr>
          <p:nvPr/>
        </p:nvPicPr>
        <p:blipFill>
          <a:blip r:embed="rId4"/>
          <a:stretch>
            <a:fillRect/>
          </a:stretch>
        </p:blipFill>
        <p:spPr>
          <a:xfrm>
            <a:off x="7515225" y="551478"/>
            <a:ext cx="4676776" cy="5821540"/>
          </a:xfrm>
          <a:prstGeom prst="rect">
            <a:avLst/>
          </a:prstGeom>
        </p:spPr>
      </p:pic>
      <p:sp>
        <p:nvSpPr>
          <p:cNvPr id="7" name="TextBox 6"/>
          <p:cNvSpPr txBox="1"/>
          <p:nvPr/>
        </p:nvSpPr>
        <p:spPr>
          <a:xfrm>
            <a:off x="3676650" y="5050254"/>
            <a:ext cx="3790950" cy="646331"/>
          </a:xfrm>
          <a:prstGeom prst="rect">
            <a:avLst/>
          </a:prstGeom>
          <a:noFill/>
        </p:spPr>
        <p:txBody>
          <a:bodyPr wrap="square" rtlCol="0">
            <a:spAutoFit/>
          </a:bodyPr>
          <a:lstStyle/>
          <a:p>
            <a:r>
              <a:rPr lang="en-US" dirty="0"/>
              <a:t>Tropospheric layer: Surface – 16.5 km </a:t>
            </a:r>
          </a:p>
          <a:p>
            <a:r>
              <a:rPr lang="en-US" dirty="0"/>
              <a:t>Stratospheric layer: 16.5 – TOA</a:t>
            </a:r>
          </a:p>
        </p:txBody>
      </p:sp>
      <p:sp>
        <p:nvSpPr>
          <p:cNvPr id="8" name="TextBox 7"/>
          <p:cNvSpPr txBox="1"/>
          <p:nvPr/>
        </p:nvSpPr>
        <p:spPr>
          <a:xfrm>
            <a:off x="38100" y="4497804"/>
            <a:ext cx="3790950" cy="646331"/>
          </a:xfrm>
          <a:prstGeom prst="rect">
            <a:avLst/>
          </a:prstGeom>
          <a:noFill/>
        </p:spPr>
        <p:txBody>
          <a:bodyPr wrap="square" rtlCol="0">
            <a:spAutoFit/>
          </a:bodyPr>
          <a:lstStyle/>
          <a:p>
            <a:r>
              <a:rPr lang="en-US" dirty="0"/>
              <a:t>Total column remote sensing component layer: Surface – TOA</a:t>
            </a:r>
          </a:p>
        </p:txBody>
      </p:sp>
      <p:sp>
        <p:nvSpPr>
          <p:cNvPr id="9" name="TextBox 8"/>
          <p:cNvSpPr txBox="1"/>
          <p:nvPr/>
        </p:nvSpPr>
        <p:spPr>
          <a:xfrm>
            <a:off x="-1" y="5983705"/>
            <a:ext cx="6638925" cy="369332"/>
          </a:xfrm>
          <a:prstGeom prst="rect">
            <a:avLst/>
          </a:prstGeom>
          <a:noFill/>
        </p:spPr>
        <p:txBody>
          <a:bodyPr wrap="square" rtlCol="0">
            <a:spAutoFit/>
          </a:bodyPr>
          <a:lstStyle/>
          <a:p>
            <a:r>
              <a:rPr lang="en-US" dirty="0"/>
              <a:t>Zhou et al., ACP 2018; </a:t>
            </a:r>
            <a:r>
              <a:rPr lang="en-US" dirty="0">
                <a:hlinkClick r:id="rId5"/>
              </a:rPr>
              <a:t>https://doi.org/10.5194/acp-18-13881-2018</a:t>
            </a:r>
            <a:r>
              <a:rPr lang="en-US" dirty="0"/>
              <a:t> </a:t>
            </a:r>
          </a:p>
        </p:txBody>
      </p:sp>
      <p:pic>
        <p:nvPicPr>
          <p:cNvPr id="10" name="Picture 9"/>
          <p:cNvPicPr>
            <a:picLocks noChangeAspect="1"/>
          </p:cNvPicPr>
          <p:nvPr/>
        </p:nvPicPr>
        <p:blipFill>
          <a:blip r:embed="rId6"/>
          <a:stretch>
            <a:fillRect/>
          </a:stretch>
        </p:blipFill>
        <p:spPr>
          <a:xfrm>
            <a:off x="4248150" y="1809750"/>
            <a:ext cx="3217433" cy="2819400"/>
          </a:xfrm>
          <a:prstGeom prst="rect">
            <a:avLst/>
          </a:prstGeom>
        </p:spPr>
      </p:pic>
    </p:spTree>
    <p:extLst>
      <p:ext uri="{BB962C8B-B14F-4D97-AF65-F5344CB8AC3E}">
        <p14:creationId xmlns:p14="http://schemas.microsoft.com/office/powerpoint/2010/main" val="2037234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456" y="696415"/>
            <a:ext cx="5366944" cy="784830"/>
          </a:xfrm>
          <a:prstGeom prst="rect">
            <a:avLst/>
          </a:prstGeom>
          <a:noFill/>
        </p:spPr>
        <p:txBody>
          <a:bodyPr wrap="square" rtlCol="0">
            <a:spAutoFit/>
          </a:bodyPr>
          <a:lstStyle/>
          <a:p>
            <a:pPr marL="342900" indent="-342900" algn="just" fontAlgn="auto">
              <a:spcBef>
                <a:spcPts val="0"/>
              </a:spcBef>
              <a:spcAft>
                <a:spcPts val="0"/>
              </a:spcAft>
              <a:buFont typeface="Wingdings" panose="05000000000000000000" pitchFamily="2" charset="2"/>
              <a:buChar char="Ø"/>
              <a:defRPr/>
            </a:pPr>
            <a:r>
              <a:rPr lang="en-US" sz="1500" dirty="0">
                <a:solidFill>
                  <a:srgbClr val="000000"/>
                </a:solidFill>
                <a:latin typeface="+mj-lt"/>
              </a:rPr>
              <a:t>Satellites provide total and / or partial columns of GHGs</a:t>
            </a:r>
          </a:p>
          <a:p>
            <a:pPr marL="342900" indent="-342900" algn="just" fontAlgn="auto">
              <a:spcBef>
                <a:spcPts val="0"/>
              </a:spcBef>
              <a:spcAft>
                <a:spcPts val="0"/>
              </a:spcAft>
              <a:buFont typeface="Wingdings" panose="05000000000000000000" pitchFamily="2" charset="2"/>
              <a:buChar char="Ø"/>
              <a:defRPr/>
            </a:pPr>
            <a:r>
              <a:rPr lang="en-US" sz="1500" dirty="0">
                <a:solidFill>
                  <a:srgbClr val="000000"/>
                </a:solidFill>
                <a:latin typeface="+mj-lt"/>
              </a:rPr>
              <a:t>An example of monthly map of XCO</a:t>
            </a:r>
            <a:r>
              <a:rPr lang="en-US" sz="1500" baseline="-25000" dirty="0">
                <a:solidFill>
                  <a:srgbClr val="000000"/>
                </a:solidFill>
                <a:latin typeface="+mj-lt"/>
              </a:rPr>
              <a:t>2</a:t>
            </a:r>
            <a:r>
              <a:rPr lang="en-US" sz="1500" dirty="0">
                <a:solidFill>
                  <a:srgbClr val="000000"/>
                </a:solidFill>
                <a:latin typeface="+mj-lt"/>
              </a:rPr>
              <a:t> estimates derived from NASA’s OCO-2 measurements for February 2022</a:t>
            </a:r>
          </a:p>
        </p:txBody>
      </p:sp>
      <p:sp>
        <p:nvSpPr>
          <p:cNvPr id="16" name="Title 3"/>
          <p:cNvSpPr>
            <a:spLocks noGrp="1"/>
          </p:cNvSpPr>
          <p:nvPr>
            <p:ph type="title"/>
          </p:nvPr>
        </p:nvSpPr>
        <p:spPr>
          <a:xfrm>
            <a:off x="0" y="-9330"/>
            <a:ext cx="11856640" cy="466812"/>
          </a:xfrm>
        </p:spPr>
        <p:txBody>
          <a:bodyPr/>
          <a:lstStyle/>
          <a:p>
            <a:r>
              <a:rPr lang="en-US" dirty="0">
                <a:latin typeface="+mj-lt"/>
              </a:rPr>
              <a:t>Remote sensing measurements of atmospheric concentration of GHGs</a:t>
            </a:r>
          </a:p>
        </p:txBody>
      </p:sp>
      <p:pic>
        <p:nvPicPr>
          <p:cNvPr id="19" name="Picture 18"/>
          <p:cNvPicPr>
            <a:picLocks noChangeAspect="1"/>
          </p:cNvPicPr>
          <p:nvPr/>
        </p:nvPicPr>
        <p:blipFill rotWithShape="1">
          <a:blip r:embed="rId3"/>
          <a:srcRect l="6092" t="4938" r="1966"/>
          <a:stretch/>
        </p:blipFill>
        <p:spPr>
          <a:xfrm>
            <a:off x="7475001" y="556887"/>
            <a:ext cx="4705166" cy="3535720"/>
          </a:xfrm>
          <a:prstGeom prst="rect">
            <a:avLst/>
          </a:prstGeom>
        </p:spPr>
      </p:pic>
      <p:cxnSp>
        <p:nvCxnSpPr>
          <p:cNvPr id="20" name="Straight Arrow Connector 19"/>
          <p:cNvCxnSpPr/>
          <p:nvPr/>
        </p:nvCxnSpPr>
        <p:spPr>
          <a:xfrm flipV="1">
            <a:off x="7093258" y="1180731"/>
            <a:ext cx="1473693" cy="6125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028" r="2268"/>
          <a:stretch/>
        </p:blipFill>
        <p:spPr>
          <a:xfrm>
            <a:off x="8874" y="1828799"/>
            <a:ext cx="7445663" cy="3835154"/>
          </a:xfrm>
          <a:prstGeom prst="rect">
            <a:avLst/>
          </a:prstGeom>
        </p:spPr>
      </p:pic>
      <p:sp>
        <p:nvSpPr>
          <p:cNvPr id="26" name="TextBox 25"/>
          <p:cNvSpPr txBox="1"/>
          <p:nvPr/>
        </p:nvSpPr>
        <p:spPr>
          <a:xfrm>
            <a:off x="168675" y="5681709"/>
            <a:ext cx="5759205" cy="307777"/>
          </a:xfrm>
          <a:prstGeom prst="rect">
            <a:avLst/>
          </a:prstGeom>
          <a:noFill/>
        </p:spPr>
        <p:txBody>
          <a:bodyPr wrap="none" rtlCol="0">
            <a:spAutoFit/>
          </a:bodyPr>
          <a:lstStyle/>
          <a:p>
            <a:r>
              <a:rPr lang="en-US" sz="1400" dirty="0"/>
              <a:t>World Data Center for Greenhouse Gases </a:t>
            </a:r>
            <a:r>
              <a:rPr lang="en-US" sz="1400" dirty="0">
                <a:hlinkClick r:id="rId5"/>
              </a:rPr>
              <a:t>https://gaw.kishou.go.jp/satellite/</a:t>
            </a:r>
            <a:r>
              <a:rPr lang="en-US" sz="1400" dirty="0"/>
              <a:t> </a:t>
            </a:r>
          </a:p>
        </p:txBody>
      </p:sp>
    </p:spTree>
    <p:extLst>
      <p:ext uri="{BB962C8B-B14F-4D97-AF65-F5344CB8AC3E}">
        <p14:creationId xmlns:p14="http://schemas.microsoft.com/office/powerpoint/2010/main" val="114987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9330"/>
            <a:ext cx="11856640" cy="466812"/>
          </a:xfrm>
        </p:spPr>
        <p:txBody>
          <a:bodyPr>
            <a:noAutofit/>
          </a:bodyPr>
          <a:lstStyle/>
          <a:p>
            <a:r>
              <a:rPr lang="en-US" dirty="0">
                <a:latin typeface="+mj-lt"/>
              </a:rPr>
              <a:t>Methane (CH</a:t>
            </a:r>
            <a:r>
              <a:rPr lang="en-US" baseline="-25000" dirty="0">
                <a:latin typeface="+mj-lt"/>
              </a:rPr>
              <a:t>4</a:t>
            </a:r>
            <a:r>
              <a:rPr lang="en-US" dirty="0">
                <a:latin typeface="+mj-lt"/>
              </a:rPr>
              <a:t>) measured by Sentinel-5 Precursor from space</a:t>
            </a:r>
          </a:p>
        </p:txBody>
      </p:sp>
      <p:pic>
        <p:nvPicPr>
          <p:cNvPr id="4" name="Picture 3"/>
          <p:cNvPicPr>
            <a:picLocks noChangeAspect="1"/>
          </p:cNvPicPr>
          <p:nvPr/>
        </p:nvPicPr>
        <p:blipFill>
          <a:blip r:embed="rId3"/>
          <a:stretch>
            <a:fillRect/>
          </a:stretch>
        </p:blipFill>
        <p:spPr>
          <a:xfrm>
            <a:off x="0" y="553132"/>
            <a:ext cx="8388544" cy="6304868"/>
          </a:xfrm>
          <a:prstGeom prst="rect">
            <a:avLst/>
          </a:prstGeom>
        </p:spPr>
      </p:pic>
      <p:sp>
        <p:nvSpPr>
          <p:cNvPr id="5" name="TextBox 4"/>
          <p:cNvSpPr txBox="1"/>
          <p:nvPr/>
        </p:nvSpPr>
        <p:spPr>
          <a:xfrm>
            <a:off x="8403770" y="667657"/>
            <a:ext cx="2086469" cy="369332"/>
          </a:xfrm>
          <a:prstGeom prst="rect">
            <a:avLst/>
          </a:prstGeom>
          <a:noFill/>
        </p:spPr>
        <p:txBody>
          <a:bodyPr wrap="none" rtlCol="0">
            <a:spAutoFit/>
          </a:bodyPr>
          <a:lstStyle/>
          <a:p>
            <a:r>
              <a:rPr lang="en-US" dirty="0"/>
              <a:t>Operational product</a:t>
            </a:r>
          </a:p>
        </p:txBody>
      </p:sp>
    </p:spTree>
    <p:extLst>
      <p:ext uri="{BB962C8B-B14F-4D97-AF65-F5344CB8AC3E}">
        <p14:creationId xmlns:p14="http://schemas.microsoft.com/office/powerpoint/2010/main" val="1548805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9330"/>
            <a:ext cx="11856640" cy="466812"/>
          </a:xfrm>
        </p:spPr>
        <p:txBody>
          <a:bodyPr>
            <a:noAutofit/>
          </a:bodyPr>
          <a:lstStyle/>
          <a:p>
            <a:r>
              <a:rPr lang="en-US" dirty="0">
                <a:latin typeface="+mj-lt"/>
              </a:rPr>
              <a:t>Methane (CH</a:t>
            </a:r>
            <a:r>
              <a:rPr lang="en-US" baseline="-25000" dirty="0">
                <a:latin typeface="+mj-lt"/>
              </a:rPr>
              <a:t>4</a:t>
            </a:r>
            <a:r>
              <a:rPr lang="en-US" dirty="0">
                <a:latin typeface="+mj-lt"/>
              </a:rPr>
              <a:t>) measured by Sentinel-5 Precursor from space</a:t>
            </a:r>
          </a:p>
        </p:txBody>
      </p:sp>
      <p:pic>
        <p:nvPicPr>
          <p:cNvPr id="5" name="Picture 4"/>
          <p:cNvPicPr>
            <a:picLocks noChangeAspect="1"/>
          </p:cNvPicPr>
          <p:nvPr/>
        </p:nvPicPr>
        <p:blipFill>
          <a:blip r:embed="rId3"/>
          <a:stretch>
            <a:fillRect/>
          </a:stretch>
        </p:blipFill>
        <p:spPr>
          <a:xfrm>
            <a:off x="0" y="570820"/>
            <a:ext cx="8374305" cy="6272666"/>
          </a:xfrm>
          <a:prstGeom prst="rect">
            <a:avLst/>
          </a:prstGeom>
        </p:spPr>
      </p:pic>
      <p:sp>
        <p:nvSpPr>
          <p:cNvPr id="7" name="TextBox 6"/>
          <p:cNvSpPr txBox="1"/>
          <p:nvPr/>
        </p:nvSpPr>
        <p:spPr>
          <a:xfrm>
            <a:off x="8403770" y="667657"/>
            <a:ext cx="1818703" cy="369332"/>
          </a:xfrm>
          <a:prstGeom prst="rect">
            <a:avLst/>
          </a:prstGeom>
          <a:noFill/>
        </p:spPr>
        <p:txBody>
          <a:bodyPr wrap="none" rtlCol="0">
            <a:spAutoFit/>
          </a:bodyPr>
          <a:lstStyle/>
          <a:p>
            <a:r>
              <a:rPr lang="en-US" dirty="0"/>
              <a:t>Scientific product</a:t>
            </a:r>
          </a:p>
        </p:txBody>
      </p:sp>
      <p:sp>
        <p:nvSpPr>
          <p:cNvPr id="8" name="TextBox 7"/>
          <p:cNvSpPr txBox="1"/>
          <p:nvPr/>
        </p:nvSpPr>
        <p:spPr>
          <a:xfrm>
            <a:off x="8367484" y="1807030"/>
            <a:ext cx="3722916" cy="4247317"/>
          </a:xfrm>
          <a:prstGeom prst="rect">
            <a:avLst/>
          </a:prstGeom>
          <a:noFill/>
        </p:spPr>
        <p:txBody>
          <a:bodyPr wrap="square" rtlCol="0">
            <a:spAutoFit/>
          </a:bodyPr>
          <a:lstStyle/>
          <a:p>
            <a:r>
              <a:rPr lang="en-US" b="1" dirty="0"/>
              <a:t>Validation</a:t>
            </a:r>
            <a:r>
              <a:rPr lang="en-US" dirty="0"/>
              <a:t> of the satellite products is very important for the proper use of the data</a:t>
            </a:r>
          </a:p>
          <a:p>
            <a:endParaRPr lang="en-US" dirty="0"/>
          </a:p>
          <a:p>
            <a:r>
              <a:rPr lang="en-US" dirty="0"/>
              <a:t>Dependence of the products on influential parameters</a:t>
            </a:r>
          </a:p>
          <a:p>
            <a:pPr marL="285750" indent="-285750">
              <a:buFontTx/>
              <a:buChar char="-"/>
            </a:pPr>
            <a:r>
              <a:rPr lang="en-US" dirty="0"/>
              <a:t>Albedo – ground reflectivity</a:t>
            </a:r>
          </a:p>
          <a:p>
            <a:pPr marL="285750" indent="-285750">
              <a:buFontTx/>
              <a:buChar char="-"/>
            </a:pPr>
            <a:r>
              <a:rPr lang="en-US" dirty="0"/>
              <a:t>Aerosol</a:t>
            </a:r>
          </a:p>
          <a:p>
            <a:pPr marL="285750" indent="-285750">
              <a:buFontTx/>
              <a:buChar char="-"/>
            </a:pPr>
            <a:r>
              <a:rPr lang="en-US" dirty="0"/>
              <a:t>Humidity</a:t>
            </a:r>
          </a:p>
          <a:p>
            <a:pPr marL="285750" indent="-285750">
              <a:buFontTx/>
              <a:buChar char="-"/>
            </a:pPr>
            <a:r>
              <a:rPr lang="en-US" dirty="0"/>
              <a:t>A priori – information on the vertical distribution of the gas in the atmosphere </a:t>
            </a:r>
          </a:p>
          <a:p>
            <a:pPr marL="285750" indent="-285750">
              <a:buFontTx/>
              <a:buChar char="-"/>
            </a:pPr>
            <a:r>
              <a:rPr lang="en-US" dirty="0"/>
              <a:t>Clouds </a:t>
            </a:r>
          </a:p>
          <a:p>
            <a:pPr marL="285750" indent="-285750">
              <a:buFontTx/>
              <a:buChar char="-"/>
            </a:pPr>
            <a:r>
              <a:rPr lang="en-US" dirty="0"/>
              <a:t>Surface conditions </a:t>
            </a:r>
          </a:p>
          <a:p>
            <a:pPr marL="285750" indent="-285750">
              <a:buFontTx/>
              <a:buChar char="-"/>
            </a:pPr>
            <a:r>
              <a:rPr lang="en-US" dirty="0"/>
              <a:t>… </a:t>
            </a:r>
          </a:p>
        </p:txBody>
      </p:sp>
    </p:spTree>
    <p:extLst>
      <p:ext uri="{BB962C8B-B14F-4D97-AF65-F5344CB8AC3E}">
        <p14:creationId xmlns:p14="http://schemas.microsoft.com/office/powerpoint/2010/main" val="4243668885"/>
      </p:ext>
    </p:extLst>
  </p:cSld>
  <p:clrMapOvr>
    <a:masterClrMapping/>
  </p:clrMapOvr>
</p:sld>
</file>

<file path=ppt/theme/theme1.xml><?xml version="1.0" encoding="utf-8"?>
<a:theme xmlns:a="http://schemas.openxmlformats.org/drawingml/2006/main" name="1_Office Theme">
  <a:themeElements>
    <a:clrScheme name="BIRA-IASB">
      <a:dk1>
        <a:srgbClr val="231F20"/>
      </a:dk1>
      <a:lt1>
        <a:sysClr val="window" lastClr="FFFFFF"/>
      </a:lt1>
      <a:dk2>
        <a:srgbClr val="1F497D"/>
      </a:dk2>
      <a:lt2>
        <a:srgbClr val="E6E7E8"/>
      </a:lt2>
      <a:accent1>
        <a:srgbClr val="DD7626"/>
      </a:accent1>
      <a:accent2>
        <a:srgbClr val="EBA370"/>
      </a:accent2>
      <a:accent3>
        <a:srgbClr val="254F77"/>
      </a:accent3>
      <a:accent4>
        <a:srgbClr val="688CB1"/>
      </a:accent4>
      <a:accent5>
        <a:srgbClr val="9BB3CA"/>
      </a:accent5>
      <a:accent6>
        <a:srgbClr val="E6E7E8"/>
      </a:accent6>
      <a:hlink>
        <a:srgbClr val="DD762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A4131FFA5AFF428E9821CB033E3D5D" ma:contentTypeVersion="14" ma:contentTypeDescription="Create a new document." ma:contentTypeScope="" ma:versionID="913b1f8d8a232dabc2cd50cbfdb1660f">
  <xsd:schema xmlns:xsd="http://www.w3.org/2001/XMLSchema" xmlns:xs="http://www.w3.org/2001/XMLSchema" xmlns:p="http://schemas.microsoft.com/office/2006/metadata/properties" xmlns:ns2="3723c246-e7af-4886-8308-1f7e854bc8b2" xmlns:ns3="7c9941d5-36d3-4378-9959-f46da06a8023" targetNamespace="http://schemas.microsoft.com/office/2006/metadata/properties" ma:root="true" ma:fieldsID="4b98dd8d657772e243b49a7f7382766c" ns2:_="" ns3:_="">
    <xsd:import namespace="3723c246-e7af-4886-8308-1f7e854bc8b2"/>
    <xsd:import namespace="7c9941d5-36d3-4378-9959-f46da06a80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Info"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3c246-e7af-4886-8308-1f7e854bc8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Info" ma:index="11" nillable="true" ma:displayName="Info" ma:format="Dropdown" ma:internalName="Info">
      <xsd:simpleType>
        <xsd:restriction base="dms:Text">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2bccc2-81de-48e5-8e7d-e3401e24a5f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9941d5-36d3-4378-9959-f46da06a802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6a57b1d-b192-4b90-88e7-b6f10f4c242f}" ma:internalName="TaxCatchAll" ma:showField="CatchAllData" ma:web="7c9941d5-36d3-4378-9959-f46da06a80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fo xmlns="3723c246-e7af-4886-8308-1f7e854bc8b2" xsi:nil="true"/>
    <lcf76f155ced4ddcb4097134ff3c332f xmlns="3723c246-e7af-4886-8308-1f7e854bc8b2">
      <Terms xmlns="http://schemas.microsoft.com/office/infopath/2007/PartnerControls"/>
    </lcf76f155ced4ddcb4097134ff3c332f>
    <TaxCatchAll xmlns="7c9941d5-36d3-4378-9959-f46da06a8023" xsi:nil="true"/>
  </documentManagement>
</p:properties>
</file>

<file path=customXml/itemProps1.xml><?xml version="1.0" encoding="utf-8"?>
<ds:datastoreItem xmlns:ds="http://schemas.openxmlformats.org/officeDocument/2006/customXml" ds:itemID="{B1A883D8-CDA5-4F1B-8C2A-8C3FDDAF3D63}"/>
</file>

<file path=customXml/itemProps2.xml><?xml version="1.0" encoding="utf-8"?>
<ds:datastoreItem xmlns:ds="http://schemas.openxmlformats.org/officeDocument/2006/customXml" ds:itemID="{4AEA0265-9477-4094-A0FF-A98DB1E65F80}"/>
</file>

<file path=customXml/itemProps3.xml><?xml version="1.0" encoding="utf-8"?>
<ds:datastoreItem xmlns:ds="http://schemas.openxmlformats.org/officeDocument/2006/customXml" ds:itemID="{D402D88A-790E-4E00-B77F-34A78895CFAF}"/>
</file>

<file path=docProps/app.xml><?xml version="1.0" encoding="utf-8"?>
<Properties xmlns="http://schemas.openxmlformats.org/officeDocument/2006/extended-properties" xmlns:vt="http://schemas.openxmlformats.org/officeDocument/2006/docPropsVTypes">
  <TotalTime>19249</TotalTime>
  <Words>3370</Words>
  <Application>Microsoft Office PowerPoint</Application>
  <PresentationFormat>Widescreen</PresentationFormat>
  <Paragraphs>404</Paragraphs>
  <Slides>32</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Calibri</vt:lpstr>
      <vt:lpstr>Garamond</vt:lpstr>
      <vt:lpstr>Gill Sans MT</vt:lpstr>
      <vt:lpstr>Lucida Sans Unicode</vt:lpstr>
      <vt:lpstr>Open Sans</vt:lpstr>
      <vt:lpstr>Open Sans Light</vt:lpstr>
      <vt:lpstr>Open Sans SemiBold</vt:lpstr>
      <vt:lpstr>Times New Roman</vt:lpstr>
      <vt:lpstr>Wingdings</vt:lpstr>
      <vt:lpstr>1_Office Theme</vt:lpstr>
      <vt:lpstr>PowerPoint Presentation</vt:lpstr>
      <vt:lpstr>Atmospheric GHG measurement techniques and their complementarity</vt:lpstr>
      <vt:lpstr>Remote sensing measurements of atmospheric concentration of GHGs</vt:lpstr>
      <vt:lpstr>Remote sensing measurements of atmospheric concentration of GHGs</vt:lpstr>
      <vt:lpstr>Remote sensing measurements of atmospheric concentration of GHGs</vt:lpstr>
      <vt:lpstr>In-situ vs remote sensing comparison – Methane </vt:lpstr>
      <vt:lpstr>Remote sensing measurements of atmospheric concentration of GHGs</vt:lpstr>
      <vt:lpstr>Methane (CH4) measured by Sentinel-5 Precursor from space</vt:lpstr>
      <vt:lpstr>Methane (CH4) measured by Sentinel-5 Precursor from space</vt:lpstr>
      <vt:lpstr>Satellite data product – challenges – CO2 from GOSAT &amp; OCO-2</vt:lpstr>
      <vt:lpstr>PowerPoint Presentation</vt:lpstr>
      <vt:lpstr>PowerPoint Presentation</vt:lpstr>
      <vt:lpstr>What are FRM and what is FRM4GHG (https://frm4ghg.aeronomie.be/)</vt:lpstr>
      <vt:lpstr>FRM4GHG projects  https://frm4ghg.aeronomie.be/ </vt:lpstr>
      <vt:lpstr>FRM4GHG campaign – characterizing low-resolution FTIRs</vt:lpstr>
      <vt:lpstr>Long-term stability of low-resolution FTIRs – COCCON </vt:lpstr>
      <vt:lpstr>Lessons learned from FRM4GHG</vt:lpstr>
      <vt:lpstr>Calibration of remote sensing measurement traceable to WMO scale</vt:lpstr>
      <vt:lpstr>EM27/SUN – COCCON providing FRM quality data </vt:lpstr>
      <vt:lpstr>Building a Travel Standard</vt:lpstr>
      <vt:lpstr>COCCON operational services</vt:lpstr>
      <vt:lpstr>COCCON as FRM data provider for LR-NIR</vt:lpstr>
      <vt:lpstr>COCCON self-assessment of CEOS-FRM</vt:lpstr>
      <vt:lpstr>Vertex70 / Invenio – COCCON providing FRM quality data </vt:lpstr>
      <vt:lpstr>Vertex70 / Invenio – COCCON providing FRM quality data </vt:lpstr>
      <vt:lpstr>Was/Is/Will the FRM4GHG project useful?</vt:lpstr>
      <vt:lpstr>PowerPoint Presentation</vt:lpstr>
      <vt:lpstr>PowerPoint Presentation</vt:lpstr>
      <vt:lpstr>E.g. – FTIR sites operational (purple)  and upcoming (red)  in collaboration with local partners</vt:lpstr>
      <vt:lpstr>Tracking city emissions – Paris May 2015</vt:lpstr>
      <vt:lpstr>Validation of Greenhouse gas (CH4) model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FRM4GHG slides</dc:title>
  <dc:creator>Mahesh Kumar Sha</dc:creator>
  <cp:lastModifiedBy>Mahesh Sha</cp:lastModifiedBy>
  <cp:revision>567</cp:revision>
  <dcterms:created xsi:type="dcterms:W3CDTF">2019-04-11T19:26:45Z</dcterms:created>
  <dcterms:modified xsi:type="dcterms:W3CDTF">2026-05-19T09:30:01Z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0x010100DFA4131FFA5AFF428E9821CB033E3D5D</vt:lpwstr>
  </property>
</Properties>
</file>