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  <p:sldMasterId id="2147483680" r:id="rId5"/>
    <p:sldMasterId id="2147483664" r:id="rId6"/>
    <p:sldMasterId id="2147483690" r:id="rId7"/>
    <p:sldMasterId id="2147483662" r:id="rId8"/>
  </p:sldMasterIdLst>
  <p:notesMasterIdLst>
    <p:notesMasterId r:id="rId22"/>
  </p:notesMasterIdLst>
  <p:sldIdLst>
    <p:sldId id="280" r:id="rId9"/>
    <p:sldId id="468" r:id="rId10"/>
    <p:sldId id="264" r:id="rId11"/>
    <p:sldId id="450" r:id="rId12"/>
    <p:sldId id="287" r:id="rId13"/>
    <p:sldId id="454" r:id="rId14"/>
    <p:sldId id="453" r:id="rId15"/>
    <p:sldId id="451" r:id="rId16"/>
    <p:sldId id="455" r:id="rId17"/>
    <p:sldId id="459" r:id="rId18"/>
    <p:sldId id="467" r:id="rId19"/>
    <p:sldId id="466" r:id="rId20"/>
    <p:sldId id="26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D304E17-DC01-8048-4184-FCA4B76AF4BD}" name="Sam Hunt" initials="SH" userId="S::sam.hunt@npl.co.uk::1d02522a-dbfc-48fe-bc66-a94fdf3349a0" providerId="AD"/>
  <p188:author id="{EA762560-2EC6-C098-B085-59BD65515E9A}" name="Nigel Fox" initials="NF" userId="S::nigel.fox@npl.co.uk::a520e88c-5e07-4373-a1e8-9b18514070f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ime.nickeson@nasa.gov" initials="ja" lastIdx="1" clrIdx="0">
    <p:extLst>
      <p:ext uri="{19B8F6BF-5375-455C-9EA6-DF929625EA0E}">
        <p15:presenceInfo xmlns:p15="http://schemas.microsoft.com/office/powerpoint/2012/main" userId="S::urn:spo:guest#jaime.nickeson@nasa.gov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D3FC"/>
    <a:srgbClr val="E71336"/>
    <a:srgbClr val="00A3E6"/>
    <a:srgbClr val="00A4E6"/>
    <a:srgbClr val="007ACC"/>
    <a:srgbClr val="C087D6"/>
    <a:srgbClr val="00B3DB"/>
    <a:srgbClr val="00B3FC"/>
    <a:srgbClr val="97D700"/>
    <a:srgbClr val="F070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AD7B61-7FC6-42C6-9ABE-2F8E84971473}" v="3" dt="2026-05-18T15:18:03.1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84"/>
    <p:restoredTop sz="83810"/>
  </p:normalViewPr>
  <p:slideViewPr>
    <p:cSldViewPr snapToGrid="0" snapToObjects="1" showGuides="1">
      <p:cViewPr varScale="1">
        <p:scale>
          <a:sx n="67" d="100"/>
          <a:sy n="67" d="100"/>
        </p:scale>
        <p:origin x="108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 Hunt" userId="1d02522a-dbfc-48fe-bc66-a94fdf3349a0" providerId="ADAL" clId="{F2BC0835-6E89-401D-82D1-1607980AAD08}"/>
    <pc:docChg chg="custSel modSld">
      <pc:chgData name="Sam Hunt" userId="1d02522a-dbfc-48fe-bc66-a94fdf3349a0" providerId="ADAL" clId="{F2BC0835-6E89-401D-82D1-1607980AAD08}" dt="2026-05-18T15:19:02.479" v="191" actId="113"/>
      <pc:docMkLst>
        <pc:docMk/>
      </pc:docMkLst>
      <pc:sldChg chg="addSp modSp mod">
        <pc:chgData name="Sam Hunt" userId="1d02522a-dbfc-48fe-bc66-a94fdf3349a0" providerId="ADAL" clId="{F2BC0835-6E89-401D-82D1-1607980AAD08}" dt="2026-05-18T15:13:25.777" v="14" actId="208"/>
        <pc:sldMkLst>
          <pc:docMk/>
          <pc:sldMk cId="486634781" sldId="264"/>
        </pc:sldMkLst>
        <pc:spChg chg="mod">
          <ac:chgData name="Sam Hunt" userId="1d02522a-dbfc-48fe-bc66-a94fdf3349a0" providerId="ADAL" clId="{F2BC0835-6E89-401D-82D1-1607980AAD08}" dt="2026-05-18T15:13:17.255" v="13" actId="14100"/>
          <ac:spMkLst>
            <pc:docMk/>
            <pc:sldMk cId="486634781" sldId="264"/>
            <ac:spMk id="3" creationId="{5311F234-73CB-6242-88AB-E158D6F4FE16}"/>
          </ac:spMkLst>
        </pc:spChg>
        <pc:picChg chg="add mod">
          <ac:chgData name="Sam Hunt" userId="1d02522a-dbfc-48fe-bc66-a94fdf3349a0" providerId="ADAL" clId="{F2BC0835-6E89-401D-82D1-1607980AAD08}" dt="2026-05-18T15:13:25.777" v="14" actId="208"/>
          <ac:picMkLst>
            <pc:docMk/>
            <pc:sldMk cId="486634781" sldId="264"/>
            <ac:picMk id="4" creationId="{BFA9C15E-109F-64BA-B331-68B5BC5512E8}"/>
          </ac:picMkLst>
        </pc:picChg>
      </pc:sldChg>
      <pc:sldChg chg="modSp mod">
        <pc:chgData name="Sam Hunt" userId="1d02522a-dbfc-48fe-bc66-a94fdf3349a0" providerId="ADAL" clId="{F2BC0835-6E89-401D-82D1-1607980AAD08}" dt="2026-05-18T15:12:04.575" v="6" actId="20577"/>
        <pc:sldMkLst>
          <pc:docMk/>
          <pc:sldMk cId="4151284018" sldId="280"/>
        </pc:sldMkLst>
        <pc:spChg chg="mod">
          <ac:chgData name="Sam Hunt" userId="1d02522a-dbfc-48fe-bc66-a94fdf3349a0" providerId="ADAL" clId="{F2BC0835-6E89-401D-82D1-1607980AAD08}" dt="2026-05-18T15:12:04.575" v="6" actId="20577"/>
          <ac:spMkLst>
            <pc:docMk/>
            <pc:sldMk cId="4151284018" sldId="280"/>
            <ac:spMk id="2" creationId="{2F004AEF-5929-814A-A759-BDF9CC8D4635}"/>
          </ac:spMkLst>
        </pc:spChg>
      </pc:sldChg>
      <pc:sldChg chg="modSp mod">
        <pc:chgData name="Sam Hunt" userId="1d02522a-dbfc-48fe-bc66-a94fdf3349a0" providerId="ADAL" clId="{F2BC0835-6E89-401D-82D1-1607980AAD08}" dt="2026-05-18T15:14:07.378" v="66" actId="20577"/>
        <pc:sldMkLst>
          <pc:docMk/>
          <pc:sldMk cId="4185950091" sldId="287"/>
        </pc:sldMkLst>
        <pc:spChg chg="mod">
          <ac:chgData name="Sam Hunt" userId="1d02522a-dbfc-48fe-bc66-a94fdf3349a0" providerId="ADAL" clId="{F2BC0835-6E89-401D-82D1-1607980AAD08}" dt="2026-05-18T15:14:07.378" v="66" actId="20577"/>
          <ac:spMkLst>
            <pc:docMk/>
            <pc:sldMk cId="4185950091" sldId="287"/>
            <ac:spMk id="3" creationId="{51B7D3E1-368F-2A2B-CF5A-1CE7EFF87572}"/>
          </ac:spMkLst>
        </pc:spChg>
      </pc:sldChg>
      <pc:sldChg chg="modSp">
        <pc:chgData name="Sam Hunt" userId="1d02522a-dbfc-48fe-bc66-a94fdf3349a0" providerId="ADAL" clId="{F2BC0835-6E89-401D-82D1-1607980AAD08}" dt="2026-05-18T15:18:03.198" v="121"/>
        <pc:sldMkLst>
          <pc:docMk/>
          <pc:sldMk cId="721523017" sldId="453"/>
        </pc:sldMkLst>
        <pc:spChg chg="mod">
          <ac:chgData name="Sam Hunt" userId="1d02522a-dbfc-48fe-bc66-a94fdf3349a0" providerId="ADAL" clId="{F2BC0835-6E89-401D-82D1-1607980AAD08}" dt="2026-05-18T15:18:03.198" v="121"/>
          <ac:spMkLst>
            <pc:docMk/>
            <pc:sldMk cId="721523017" sldId="453"/>
            <ac:spMk id="5" creationId="{887CD8FF-44C8-9E46-81BB-D38BF0A68362}"/>
          </ac:spMkLst>
        </pc:spChg>
      </pc:sldChg>
      <pc:sldChg chg="modSp mod">
        <pc:chgData name="Sam Hunt" userId="1d02522a-dbfc-48fe-bc66-a94fdf3349a0" providerId="ADAL" clId="{F2BC0835-6E89-401D-82D1-1607980AAD08}" dt="2026-05-18T15:19:02.479" v="191" actId="113"/>
        <pc:sldMkLst>
          <pc:docMk/>
          <pc:sldMk cId="1361021798" sldId="459"/>
        </pc:sldMkLst>
        <pc:spChg chg="mod">
          <ac:chgData name="Sam Hunt" userId="1d02522a-dbfc-48fe-bc66-a94fdf3349a0" providerId="ADAL" clId="{F2BC0835-6E89-401D-82D1-1607980AAD08}" dt="2026-05-18T15:19:02.479" v="191" actId="113"/>
          <ac:spMkLst>
            <pc:docMk/>
            <pc:sldMk cId="1361021798" sldId="459"/>
            <ac:spMk id="6" creationId="{9B5CAB26-DCB8-4D8D-8F20-A09B6C0D9D43}"/>
          </ac:spMkLst>
        </pc:spChg>
      </pc:sldChg>
      <pc:sldChg chg="modSp mod">
        <pc:chgData name="Sam Hunt" userId="1d02522a-dbfc-48fe-bc66-a94fdf3349a0" providerId="ADAL" clId="{F2BC0835-6E89-401D-82D1-1607980AAD08}" dt="2026-05-18T15:17:42.034" v="120" actId="6549"/>
        <pc:sldMkLst>
          <pc:docMk/>
          <pc:sldMk cId="3799513940" sldId="466"/>
        </pc:sldMkLst>
        <pc:spChg chg="mod">
          <ac:chgData name="Sam Hunt" userId="1d02522a-dbfc-48fe-bc66-a94fdf3349a0" providerId="ADAL" clId="{F2BC0835-6E89-401D-82D1-1607980AAD08}" dt="2026-05-18T15:17:42.034" v="120" actId="6549"/>
          <ac:spMkLst>
            <pc:docMk/>
            <pc:sldMk cId="3799513940" sldId="466"/>
            <ac:spMk id="7" creationId="{8029C911-671D-AD45-B819-16E63B12986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1DCD64-614E-CF48-9A97-598F7D5FAA06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5A229-A1D1-2548-BC23-AE646B3FEE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893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539507-45D2-D44D-901E-2033D7F8313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67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5A229-A1D1-2548-BC23-AE646B3FEE1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935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539507-45D2-D44D-901E-2033D7F8313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27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Taking some time to talk through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539507-45D2-D44D-901E-2033D7F8313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378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=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539507-45D2-D44D-901E-2033D7F8313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559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539507-45D2-D44D-901E-2033D7F8313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906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Cover Slide - Light Background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920E91-96A3-254D-B816-E26618245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AC5A9A57-BE20-E743-80F4-563B21729387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1E1474-01A2-344C-A9DB-7A8EB7E69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56C37-4AD2-D845-9DE1-3D1C46287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D35D4A3B-D5B6-DA4B-ADB3-DBAA9A36C63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90823BF-3B1A-C149-9747-53F24879A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10716750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7AD52FD-93E9-D24F-8868-F10484E8D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2201144"/>
            <a:ext cx="10716750" cy="2078414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75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PL Title and Content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C625D-217C-B144-93D2-C19DE4F1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10009050" cy="129063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70C27-80D5-174D-A8CC-D917A524C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FAB4E-81DB-904F-B241-4225778AB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DA694-C7D3-9E4A-AD42-7A27C129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9D77-8E63-5D4B-BDFE-7D086BEB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77BE1E63-534E-504F-B891-1DD0503BB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93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PL Two Colum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AEDBA-A237-2641-AF20-5E91101E6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82D9-D411-614B-93D2-447DB12DD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476" y="1825625"/>
            <a:ext cx="5545138" cy="430371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2E2998-B52D-6C48-8404-E6F2843B8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8" y="1825625"/>
            <a:ext cx="5545136" cy="43037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2EB089-D3DF-9346-BDD3-BFF9C0C89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E7A3F-5642-DC45-86CF-7CB6F04E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F7BE6-173D-B94B-8D94-D7AA78448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B3E813C6-A0FC-4C42-AD94-86DA0D6428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50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 userDrawn="1">
          <p15:clr>
            <a:srgbClr val="FBAE40"/>
          </p15:clr>
        </p15:guide>
        <p15:guide id="2" pos="3953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PL Title Only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9B30F-D552-854E-96C2-32A0DB8B8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E7BFF2-43C3-2746-96BA-0ECED010C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1C8AB8-3EFD-F449-8CC6-D8F2B5F0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26E639-962E-0C4A-B3A6-F4C5786B3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A83BE8B9-6142-F04D-830F-742D9AF066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712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PL Section Header - Dark">
    <p:bg>
      <p:bgPr>
        <a:gradFill>
          <a:gsLst>
            <a:gs pos="20000">
              <a:schemeClr val="tx2"/>
            </a:gs>
            <a:gs pos="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A9B07-FA6E-4F4C-8412-667163FB2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709739"/>
            <a:ext cx="11449050" cy="258410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D09D7-7E8E-9A49-A34E-44FFBF796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4653846"/>
            <a:ext cx="11449050" cy="143580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6F831-853A-2349-81DA-8AA9B81C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534DF-B096-7545-818F-0D66D53A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2CD13-8885-F14D-BEC7-72B9DC0E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20F3D504-71B3-B544-966D-B1396AA864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488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Section Header with Picture Cutout - Dark">
    <p:bg>
      <p:bgPr>
        <a:gradFill>
          <a:gsLst>
            <a:gs pos="20000">
              <a:schemeClr val="tx2"/>
            </a:gs>
            <a:gs pos="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2887D771-C501-8745-9BA2-9535F81AE1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1476" y="733264"/>
            <a:ext cx="5544525" cy="5391472"/>
          </a:xfrm>
          <a:custGeom>
            <a:avLst/>
            <a:gdLst>
              <a:gd name="connsiteX0" fmla="*/ 1584525 w 5544525"/>
              <a:gd name="connsiteY0" fmla="*/ 711472 h 5391472"/>
              <a:gd name="connsiteX1" fmla="*/ 5544525 w 5544525"/>
              <a:gd name="connsiteY1" fmla="*/ 711472 h 5391472"/>
              <a:gd name="connsiteX2" fmla="*/ 5544525 w 5544525"/>
              <a:gd name="connsiteY2" fmla="*/ 4671472 h 5391472"/>
              <a:gd name="connsiteX3" fmla="*/ 1584525 w 5544525"/>
              <a:gd name="connsiteY3" fmla="*/ 4671472 h 5391472"/>
              <a:gd name="connsiteX4" fmla="*/ 0 w 5544525"/>
              <a:gd name="connsiteY4" fmla="*/ 0 h 5391472"/>
              <a:gd name="connsiteX5" fmla="*/ 5364525 w 5544525"/>
              <a:gd name="connsiteY5" fmla="*/ 0 h 5391472"/>
              <a:gd name="connsiteX6" fmla="*/ 5364525 w 5544525"/>
              <a:gd name="connsiteY6" fmla="*/ 531472 h 5391472"/>
              <a:gd name="connsiteX7" fmla="*/ 1404525 w 5544525"/>
              <a:gd name="connsiteY7" fmla="*/ 531472 h 5391472"/>
              <a:gd name="connsiteX8" fmla="*/ 1404525 w 5544525"/>
              <a:gd name="connsiteY8" fmla="*/ 4851472 h 5391472"/>
              <a:gd name="connsiteX9" fmla="*/ 1639538 w 5544525"/>
              <a:gd name="connsiteY9" fmla="*/ 4851472 h 5391472"/>
              <a:gd name="connsiteX10" fmla="*/ 1639538 w 5544525"/>
              <a:gd name="connsiteY10" fmla="*/ 4853773 h 5391472"/>
              <a:gd name="connsiteX11" fmla="*/ 5364525 w 5544525"/>
              <a:gd name="connsiteY11" fmla="*/ 4853773 h 5391472"/>
              <a:gd name="connsiteX12" fmla="*/ 5364525 w 5544525"/>
              <a:gd name="connsiteY12" fmla="*/ 5391472 h 5391472"/>
              <a:gd name="connsiteX13" fmla="*/ 0 w 5544525"/>
              <a:gd name="connsiteY13" fmla="*/ 5391472 h 539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44525" h="5391472">
                <a:moveTo>
                  <a:pt x="1584525" y="711472"/>
                </a:moveTo>
                <a:lnTo>
                  <a:pt x="5544525" y="711472"/>
                </a:lnTo>
                <a:lnTo>
                  <a:pt x="5544525" y="4671472"/>
                </a:lnTo>
                <a:lnTo>
                  <a:pt x="1584525" y="4671472"/>
                </a:lnTo>
                <a:close/>
                <a:moveTo>
                  <a:pt x="0" y="0"/>
                </a:moveTo>
                <a:lnTo>
                  <a:pt x="5364525" y="0"/>
                </a:lnTo>
                <a:lnTo>
                  <a:pt x="5364525" y="531472"/>
                </a:lnTo>
                <a:lnTo>
                  <a:pt x="1404525" y="531472"/>
                </a:lnTo>
                <a:lnTo>
                  <a:pt x="1404525" y="4851472"/>
                </a:lnTo>
                <a:lnTo>
                  <a:pt x="1639538" y="4851472"/>
                </a:lnTo>
                <a:lnTo>
                  <a:pt x="1639538" y="4853773"/>
                </a:lnTo>
                <a:lnTo>
                  <a:pt x="5364525" y="4853773"/>
                </a:lnTo>
                <a:lnTo>
                  <a:pt x="5364525" y="5391472"/>
                </a:lnTo>
                <a:lnTo>
                  <a:pt x="0" y="53914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1A9B07-FA6E-4F4C-8412-667163FB2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6000" y="2479167"/>
            <a:ext cx="5544524" cy="181468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D09D7-7E8E-9A49-A34E-44FFBF796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6000" y="4653847"/>
            <a:ext cx="5544524" cy="145363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6F831-853A-2349-81DA-8AA9B81C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534DF-B096-7545-818F-0D66D53A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2CD13-8885-F14D-BEC7-72B9DC0E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20F3D504-71B3-B544-966D-B1396AA864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73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PL Blank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A4420-95D2-4444-A902-2F656ADE5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E12DFF-08A1-E642-8DE7-7701FC50E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2002D-7AE6-0946-AC2C-97C09D466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B5B08E88-CDD4-D64E-A7C8-040241B1A9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124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Right with Captio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368300"/>
            <a:ext cx="5545139" cy="16891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5388" y="1075795"/>
            <a:ext cx="5545136" cy="50628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475" y="2057399"/>
            <a:ext cx="5545137" cy="408124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6D005BD5-5808-064B-98FE-89CC76FF21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572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 userDrawn="1">
          <p15:clr>
            <a:srgbClr val="FBAE40"/>
          </p15:clr>
        </p15:guide>
        <p15:guide id="2" pos="3953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Left with Captio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7" y="359051"/>
            <a:ext cx="5545136" cy="57702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6D005BD5-5808-064B-98FE-89CC76FF21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130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 userDrawn="1">
          <p15:clr>
            <a:srgbClr val="FBAE40"/>
          </p15:clr>
        </p15:guide>
        <p15:guide id="2" pos="3953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Pictures x 4 with Captio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4" y="368301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6D005BD5-5808-064B-98FE-89CC76FF21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57B1D67-2B72-A042-B5E7-1CE972A9D47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71295" y="434416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45C872B-3D8F-A147-9704-FD12D2212F0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24225" y="2529943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71E067A-2F2E-B548-8090-F827099C3C0B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3323684" y="36830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920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 userDrawn="1">
          <p15:clr>
            <a:srgbClr val="FBAE40"/>
          </p15:clr>
        </p15:guide>
        <p15:guide id="2" pos="3953" userDrawn="1">
          <p15:clr>
            <a:srgbClr val="FBAE40"/>
          </p15:clr>
        </p15:guide>
        <p15:guide id="3" pos="1867" userDrawn="1">
          <p15:clr>
            <a:srgbClr val="FBAE40"/>
          </p15:clr>
        </p15:guide>
        <p15:guide id="4" pos="209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Title Slide - Light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3EB7D23-2745-BD4B-8C14-A551AA0A6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3413" y="4653846"/>
            <a:ext cx="10716750" cy="1475490"/>
          </a:xfrm>
        </p:spPr>
        <p:txBody>
          <a:bodyPr>
            <a:normAutofit/>
          </a:bodyPr>
          <a:lstStyle>
            <a:lvl1pPr marL="0" indent="0" algn="l">
              <a:buNone/>
              <a:defRPr sz="2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389E8-BEF6-E847-B0A0-973F5D7D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3413" y="6356350"/>
            <a:ext cx="2837987" cy="365125"/>
          </a:xfrm>
        </p:spPr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A669-694B-FB47-9FE1-021EDEE1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593DC-EA5F-BE40-85FF-AF70E18C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837988" cy="365125"/>
          </a:xfrm>
        </p:spPr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77A1AD9-738E-C949-B3F2-315DF4D45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283" y="1458578"/>
            <a:ext cx="10714879" cy="2835268"/>
          </a:xfrm>
        </p:spPr>
        <p:txBody>
          <a:bodyPr anchor="b" anchorCtr="0">
            <a:normAutofit/>
          </a:bodyPr>
          <a:lstStyle>
            <a:lvl1pPr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78C82D4-E56E-7241-834B-15FAAB91C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1B23265-345D-3841-8D42-1F4432C034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475" y="728663"/>
            <a:ext cx="1980000" cy="72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17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  <p15:guide id="2" orient="horz" pos="459" userDrawn="1">
          <p15:clr>
            <a:srgbClr val="FBAE40"/>
          </p15:clr>
        </p15:guide>
        <p15:guide id="3" pos="7219" userDrawn="1">
          <p15:clr>
            <a:srgbClr val="FBAE40"/>
          </p15:clr>
        </p15:guide>
        <p15:guide id="4" orient="horz" pos="386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Cover Slide with Picture - Light">
    <p:bg>
      <p:bgPr>
        <a:gradFill>
          <a:gsLst>
            <a:gs pos="0">
              <a:schemeClr val="bg1"/>
            </a:gs>
            <a:gs pos="100000">
              <a:srgbClr val="00A4E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920E91-96A3-254D-B816-E26618245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AC5A9A57-BE20-E743-80F4-563B21729387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1E1474-01A2-344C-A9DB-7A8EB7E69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56C37-4AD2-D845-9DE1-3D1C46287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D35D4A3B-D5B6-DA4B-ADB3-DBAA9A36C63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90823BF-3B1A-C149-9747-53F24879A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518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7AD52FD-93E9-D24F-8868-F10484E8D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4"/>
            <a:ext cx="5173200" cy="2464204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8B4FF94-4CC2-A943-B5EA-72A5C4B44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75388" y="728663"/>
            <a:ext cx="5184775" cy="540067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270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 userDrawn="1">
          <p15:clr>
            <a:srgbClr val="FBAE40"/>
          </p15:clr>
        </p15:guide>
        <p15:guide id="2" pos="3953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Title Slide with Picture - Light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389E8-BEF6-E847-B0A0-973F5D7D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3413" y="6356350"/>
            <a:ext cx="2837987" cy="365125"/>
          </a:xfrm>
        </p:spPr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A669-694B-FB47-9FE1-021EDEE1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593DC-EA5F-BE40-85FF-AF70E18C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837988" cy="365125"/>
          </a:xfrm>
        </p:spPr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78C82D4-E56E-7241-834B-15FAAB91C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1B23265-345D-3841-8D42-1F4432C034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475" y="728663"/>
            <a:ext cx="1980000" cy="72991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273CF8C-7B4A-8E4D-88C2-71681CF1B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518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1">
            <a:extLst>
              <a:ext uri="{FF2B5EF4-FFF2-40B4-BE49-F238E27FC236}">
                <a16:creationId xmlns:a16="http://schemas.microsoft.com/office/drawing/2014/main" id="{E4D144CF-DF56-9545-8307-67AF3825F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3"/>
            <a:ext cx="5173200" cy="2478493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CACE79AF-A239-9442-A40A-30C50A10BD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75388" y="728663"/>
            <a:ext cx="5184775" cy="54006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585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  <p15:guide id="2" orient="horz" pos="459" userDrawn="1">
          <p15:clr>
            <a:srgbClr val="FBAE40"/>
          </p15:clr>
        </p15:guide>
        <p15:guide id="3" pos="7219" userDrawn="1">
          <p15:clr>
            <a:srgbClr val="FBAE40"/>
          </p15:clr>
        </p15:guide>
        <p15:guide id="4" orient="horz" pos="3861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Title Slide with Picture Cutout - Light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389E8-BEF6-E847-B0A0-973F5D7D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3413" y="6356350"/>
            <a:ext cx="2837987" cy="365125"/>
          </a:xfrm>
        </p:spPr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A669-694B-FB47-9FE1-021EDEE1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593DC-EA5F-BE40-85FF-AF70E18C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837988" cy="365125"/>
          </a:xfrm>
        </p:spPr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78C82D4-E56E-7241-834B-15FAAB91C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1B23265-345D-3841-8D42-1F4432C034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475" y="728663"/>
            <a:ext cx="1980000" cy="72991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273CF8C-7B4A-8E4D-88C2-71681CF1B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518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1">
            <a:extLst>
              <a:ext uri="{FF2B5EF4-FFF2-40B4-BE49-F238E27FC236}">
                <a16:creationId xmlns:a16="http://schemas.microsoft.com/office/drawing/2014/main" id="{E4D144CF-DF56-9545-8307-67AF3825F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3"/>
            <a:ext cx="4824774" cy="2478493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3D6BA7-4C6E-7047-81DE-CC070D447D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36663" y="728663"/>
            <a:ext cx="5523499" cy="5381947"/>
          </a:xfrm>
          <a:custGeom>
            <a:avLst/>
            <a:gdLst>
              <a:gd name="connsiteX0" fmla="*/ 0 w 5523499"/>
              <a:gd name="connsiteY0" fmla="*/ 711133 h 5381947"/>
              <a:gd name="connsiteX1" fmla="*/ 3948888 w 5523499"/>
              <a:gd name="connsiteY1" fmla="*/ 711133 h 5381947"/>
              <a:gd name="connsiteX2" fmla="*/ 3948888 w 5523499"/>
              <a:gd name="connsiteY2" fmla="*/ 4671133 h 5381947"/>
              <a:gd name="connsiteX3" fmla="*/ 0 w 5523499"/>
              <a:gd name="connsiteY3" fmla="*/ 4671133 h 5381947"/>
              <a:gd name="connsiteX4" fmla="*/ 159337 w 5523499"/>
              <a:gd name="connsiteY4" fmla="*/ 0 h 5381947"/>
              <a:gd name="connsiteX5" fmla="*/ 5523499 w 5523499"/>
              <a:gd name="connsiteY5" fmla="*/ 0 h 5381947"/>
              <a:gd name="connsiteX6" fmla="*/ 5523499 w 5523499"/>
              <a:gd name="connsiteY6" fmla="*/ 5381947 h 5381947"/>
              <a:gd name="connsiteX7" fmla="*/ 159337 w 5523499"/>
              <a:gd name="connsiteY7" fmla="*/ 5381947 h 5381947"/>
              <a:gd name="connsiteX8" fmla="*/ 159337 w 5523499"/>
              <a:gd name="connsiteY8" fmla="*/ 4851133 h 5381947"/>
              <a:gd name="connsiteX9" fmla="*/ 4128888 w 5523499"/>
              <a:gd name="connsiteY9" fmla="*/ 4851133 h 5381947"/>
              <a:gd name="connsiteX10" fmla="*/ 4128888 w 5523499"/>
              <a:gd name="connsiteY10" fmla="*/ 531133 h 5381947"/>
              <a:gd name="connsiteX11" fmla="*/ 159337 w 5523499"/>
              <a:gd name="connsiteY11" fmla="*/ 531133 h 53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23499" h="5381947">
                <a:moveTo>
                  <a:pt x="0" y="711133"/>
                </a:moveTo>
                <a:lnTo>
                  <a:pt x="3948888" y="711133"/>
                </a:lnTo>
                <a:lnTo>
                  <a:pt x="3948888" y="4671133"/>
                </a:lnTo>
                <a:lnTo>
                  <a:pt x="0" y="4671133"/>
                </a:lnTo>
                <a:close/>
                <a:moveTo>
                  <a:pt x="159337" y="0"/>
                </a:moveTo>
                <a:lnTo>
                  <a:pt x="5523499" y="0"/>
                </a:lnTo>
                <a:lnTo>
                  <a:pt x="5523499" y="5381947"/>
                </a:lnTo>
                <a:lnTo>
                  <a:pt x="159337" y="5381947"/>
                </a:lnTo>
                <a:lnTo>
                  <a:pt x="159337" y="4851133"/>
                </a:lnTo>
                <a:lnTo>
                  <a:pt x="4128888" y="4851133"/>
                </a:lnTo>
                <a:lnTo>
                  <a:pt x="4128888" y="531133"/>
                </a:lnTo>
                <a:lnTo>
                  <a:pt x="159337" y="53113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773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  <p15:guide id="2" orient="horz" pos="459" userDrawn="1">
          <p15:clr>
            <a:srgbClr val="FBAE40"/>
          </p15:clr>
        </p15:guide>
        <p15:guide id="3" pos="7219" userDrawn="1">
          <p15:clr>
            <a:srgbClr val="FBAE40"/>
          </p15:clr>
        </p15:guide>
        <p15:guide id="4" orient="horz" pos="3861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PL 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C625D-217C-B144-93D2-C19DE4F1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10009050" cy="129063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70C27-80D5-174D-A8CC-D917A524C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FAB4E-81DB-904F-B241-4225778AB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DA694-C7D3-9E4A-AD42-7A27C129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9D77-8E63-5D4B-BDFE-7D086BEB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D2C6FA8-56B5-DF4F-AFCF-F7045C1038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5704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PL Two Colum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AEDBA-A237-2641-AF20-5E91101E6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82D9-D411-614B-93D2-447DB12DD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476" y="1825625"/>
            <a:ext cx="5545138" cy="430371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2E2998-B52D-6C48-8404-E6F2843B8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8" y="1825625"/>
            <a:ext cx="5545136" cy="43037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2EB089-D3DF-9346-BDD3-BFF9C0C89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E7A3F-5642-DC45-86CF-7CB6F04E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F7BE6-173D-B94B-8D94-D7AA78448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F450EA6A-C381-E349-9B3F-A854C9703F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34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 userDrawn="1">
          <p15:clr>
            <a:srgbClr val="FBAE40"/>
          </p15:clr>
        </p15:guide>
        <p15:guide id="2" pos="3953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PL Title Only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9B30F-D552-854E-96C2-32A0DB8B8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E7BFF2-43C3-2746-96BA-0ECED010C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1C8AB8-3EFD-F449-8CC6-D8F2B5F0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26E639-962E-0C4A-B3A6-F4C5786B3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D1CFF10B-AEEE-C646-9B38-121C30FEF5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552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PL Section Header - Light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A9B07-FA6E-4F4C-8412-667163FB2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709739"/>
            <a:ext cx="11449050" cy="258410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D09D7-7E8E-9A49-A34E-44FFBF796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4653846"/>
            <a:ext cx="11449050" cy="143580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6F831-853A-2349-81DA-8AA9B81C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534DF-B096-7545-818F-0D66D53A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2CD13-8885-F14D-BEC7-72B9DC0E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5980D1BD-C300-E946-A37C-E6C02B0F56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779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Section Header with Picture Cutout - Light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A9B07-FA6E-4F4C-8412-667163FB2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999" y="1000921"/>
            <a:ext cx="5544525" cy="329292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D09D7-7E8E-9A49-A34E-44FFBF796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5999" y="4653846"/>
            <a:ext cx="5544526" cy="143580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6F831-853A-2349-81DA-8AA9B81C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534DF-B096-7545-818F-0D66D53A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2CD13-8885-F14D-BEC7-72B9DC0E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5980D1BD-C300-E946-A37C-E6C02B0F56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B0B49F2-DE03-CE4C-86C3-D58F6BAE8C6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1476" y="733264"/>
            <a:ext cx="5544525" cy="5391472"/>
          </a:xfrm>
          <a:custGeom>
            <a:avLst/>
            <a:gdLst>
              <a:gd name="connsiteX0" fmla="*/ 1584525 w 5544525"/>
              <a:gd name="connsiteY0" fmla="*/ 711472 h 5391472"/>
              <a:gd name="connsiteX1" fmla="*/ 5544525 w 5544525"/>
              <a:gd name="connsiteY1" fmla="*/ 711472 h 5391472"/>
              <a:gd name="connsiteX2" fmla="*/ 5544525 w 5544525"/>
              <a:gd name="connsiteY2" fmla="*/ 4671472 h 5391472"/>
              <a:gd name="connsiteX3" fmla="*/ 1584525 w 5544525"/>
              <a:gd name="connsiteY3" fmla="*/ 4671472 h 5391472"/>
              <a:gd name="connsiteX4" fmla="*/ 0 w 5544525"/>
              <a:gd name="connsiteY4" fmla="*/ 0 h 5391472"/>
              <a:gd name="connsiteX5" fmla="*/ 5364525 w 5544525"/>
              <a:gd name="connsiteY5" fmla="*/ 0 h 5391472"/>
              <a:gd name="connsiteX6" fmla="*/ 5364525 w 5544525"/>
              <a:gd name="connsiteY6" fmla="*/ 531472 h 5391472"/>
              <a:gd name="connsiteX7" fmla="*/ 1404525 w 5544525"/>
              <a:gd name="connsiteY7" fmla="*/ 531472 h 5391472"/>
              <a:gd name="connsiteX8" fmla="*/ 1404525 w 5544525"/>
              <a:gd name="connsiteY8" fmla="*/ 4851472 h 5391472"/>
              <a:gd name="connsiteX9" fmla="*/ 1639538 w 5544525"/>
              <a:gd name="connsiteY9" fmla="*/ 4851472 h 5391472"/>
              <a:gd name="connsiteX10" fmla="*/ 1639538 w 5544525"/>
              <a:gd name="connsiteY10" fmla="*/ 4853773 h 5391472"/>
              <a:gd name="connsiteX11" fmla="*/ 5364525 w 5544525"/>
              <a:gd name="connsiteY11" fmla="*/ 4853773 h 5391472"/>
              <a:gd name="connsiteX12" fmla="*/ 5364525 w 5544525"/>
              <a:gd name="connsiteY12" fmla="*/ 5391472 h 5391472"/>
              <a:gd name="connsiteX13" fmla="*/ 0 w 5544525"/>
              <a:gd name="connsiteY13" fmla="*/ 5391472 h 539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44525" h="5391472">
                <a:moveTo>
                  <a:pt x="1584525" y="711472"/>
                </a:moveTo>
                <a:lnTo>
                  <a:pt x="5544525" y="711472"/>
                </a:lnTo>
                <a:lnTo>
                  <a:pt x="5544525" y="4671472"/>
                </a:lnTo>
                <a:lnTo>
                  <a:pt x="1584525" y="4671472"/>
                </a:lnTo>
                <a:close/>
                <a:moveTo>
                  <a:pt x="0" y="0"/>
                </a:moveTo>
                <a:lnTo>
                  <a:pt x="5364525" y="0"/>
                </a:lnTo>
                <a:lnTo>
                  <a:pt x="5364525" y="531472"/>
                </a:lnTo>
                <a:lnTo>
                  <a:pt x="1404525" y="531472"/>
                </a:lnTo>
                <a:lnTo>
                  <a:pt x="1404525" y="4851472"/>
                </a:lnTo>
                <a:lnTo>
                  <a:pt x="1639538" y="4851472"/>
                </a:lnTo>
                <a:lnTo>
                  <a:pt x="1639538" y="4853773"/>
                </a:lnTo>
                <a:lnTo>
                  <a:pt x="5364525" y="4853773"/>
                </a:lnTo>
                <a:lnTo>
                  <a:pt x="5364525" y="5391472"/>
                </a:lnTo>
                <a:lnTo>
                  <a:pt x="0" y="53914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594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PL Blank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A4420-95D2-4444-A902-2F656ADE5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E12DFF-08A1-E642-8DE7-7701FC50E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2002D-7AE6-0946-AC2C-97C09D466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B275804-B3C1-8F48-8B0B-75C961475C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543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Right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368300"/>
            <a:ext cx="5545139" cy="16891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5388" y="987425"/>
            <a:ext cx="5545136" cy="510085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475" y="2057400"/>
            <a:ext cx="5545137" cy="403088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F111D22D-68A6-BF4B-8B01-4B616EFB52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95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 userDrawn="1">
          <p15:clr>
            <a:srgbClr val="FBAE40"/>
          </p15:clr>
        </p15:guide>
        <p15:guide id="2" pos="3953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Left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7" y="359051"/>
            <a:ext cx="5545136" cy="57702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0862D991-591A-5541-8AE8-A1FB9DB19F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48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 userDrawn="1">
          <p15:clr>
            <a:srgbClr val="FBAE40"/>
          </p15:clr>
        </p15:guide>
        <p15:guide id="2" pos="395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Cover Slide with Picture Cutout - Light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920E91-96A3-254D-B816-E26618245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AC5A9A57-BE20-E743-80F4-563B21729387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1E1474-01A2-344C-A9DB-7A8EB7E69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56C37-4AD2-D845-9DE1-3D1C46287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D35D4A3B-D5B6-DA4B-ADB3-DBAA9A36C63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90823BF-3B1A-C149-9747-53F24879A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482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7AD52FD-93E9-D24F-8868-F10484E8D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4"/>
            <a:ext cx="4824775" cy="2464204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11EA4A-FBEC-484A-A615-51325C92847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36663" y="728663"/>
            <a:ext cx="5523499" cy="5381947"/>
          </a:xfrm>
          <a:custGeom>
            <a:avLst/>
            <a:gdLst>
              <a:gd name="connsiteX0" fmla="*/ 0 w 5523499"/>
              <a:gd name="connsiteY0" fmla="*/ 711133 h 5381947"/>
              <a:gd name="connsiteX1" fmla="*/ 3948888 w 5523499"/>
              <a:gd name="connsiteY1" fmla="*/ 711133 h 5381947"/>
              <a:gd name="connsiteX2" fmla="*/ 3948888 w 5523499"/>
              <a:gd name="connsiteY2" fmla="*/ 4671133 h 5381947"/>
              <a:gd name="connsiteX3" fmla="*/ 0 w 5523499"/>
              <a:gd name="connsiteY3" fmla="*/ 4671133 h 5381947"/>
              <a:gd name="connsiteX4" fmla="*/ 159337 w 5523499"/>
              <a:gd name="connsiteY4" fmla="*/ 0 h 5381947"/>
              <a:gd name="connsiteX5" fmla="*/ 5523499 w 5523499"/>
              <a:gd name="connsiteY5" fmla="*/ 0 h 5381947"/>
              <a:gd name="connsiteX6" fmla="*/ 5523499 w 5523499"/>
              <a:gd name="connsiteY6" fmla="*/ 5381947 h 5381947"/>
              <a:gd name="connsiteX7" fmla="*/ 159337 w 5523499"/>
              <a:gd name="connsiteY7" fmla="*/ 5381947 h 5381947"/>
              <a:gd name="connsiteX8" fmla="*/ 159337 w 5523499"/>
              <a:gd name="connsiteY8" fmla="*/ 4851133 h 5381947"/>
              <a:gd name="connsiteX9" fmla="*/ 4128888 w 5523499"/>
              <a:gd name="connsiteY9" fmla="*/ 4851133 h 5381947"/>
              <a:gd name="connsiteX10" fmla="*/ 4128888 w 5523499"/>
              <a:gd name="connsiteY10" fmla="*/ 531133 h 5381947"/>
              <a:gd name="connsiteX11" fmla="*/ 159337 w 5523499"/>
              <a:gd name="connsiteY11" fmla="*/ 531133 h 53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23499" h="5381947">
                <a:moveTo>
                  <a:pt x="0" y="711133"/>
                </a:moveTo>
                <a:lnTo>
                  <a:pt x="3948888" y="711133"/>
                </a:lnTo>
                <a:lnTo>
                  <a:pt x="3948888" y="4671133"/>
                </a:lnTo>
                <a:lnTo>
                  <a:pt x="0" y="4671133"/>
                </a:lnTo>
                <a:close/>
                <a:moveTo>
                  <a:pt x="159337" y="0"/>
                </a:moveTo>
                <a:lnTo>
                  <a:pt x="5523499" y="0"/>
                </a:lnTo>
                <a:lnTo>
                  <a:pt x="5523499" y="5381947"/>
                </a:lnTo>
                <a:lnTo>
                  <a:pt x="159337" y="5381947"/>
                </a:lnTo>
                <a:lnTo>
                  <a:pt x="159337" y="4851133"/>
                </a:lnTo>
                <a:lnTo>
                  <a:pt x="4128888" y="4851133"/>
                </a:lnTo>
                <a:lnTo>
                  <a:pt x="4128888" y="531133"/>
                </a:lnTo>
                <a:lnTo>
                  <a:pt x="159337" y="53113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7112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Pictures x 4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4" y="368301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57B1D67-2B72-A042-B5E7-1CE972A9D47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71295" y="434416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45C872B-3D8F-A147-9704-FD12D2212F0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24225" y="2529943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71E067A-2F2E-B548-8090-F827099C3C0B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3323684" y="36830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8DDABF04-CD9C-DE4A-B759-E73D1982DC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48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 userDrawn="1">
          <p15:clr>
            <a:srgbClr val="FBAE40"/>
          </p15:clr>
        </p15:guide>
        <p15:guide id="2" pos="3953" userDrawn="1">
          <p15:clr>
            <a:srgbClr val="FBAE40"/>
          </p15:clr>
        </p15:guide>
        <p15:guide id="3" pos="1867" userDrawn="1">
          <p15:clr>
            <a:srgbClr val="FBAE40"/>
          </p15:clr>
        </p15:guide>
        <p15:guide id="4" pos="209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A9134602-4943-0340-AB11-B91A9AD1949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" y="-246220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sz="240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3C3B293-6D71-6C41-9FCC-136788C6F7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96291" y="118353"/>
            <a:ext cx="10397263" cy="67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10" name="Text Placeholder 36">
            <a:extLst>
              <a:ext uri="{FF2B5EF4-FFF2-40B4-BE49-F238E27FC236}">
                <a16:creationId xmlns:a16="http://schemas.microsoft.com/office/drawing/2014/main" id="{116DCA35-C86C-F04A-A834-769BDB929126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1496292" y="863601"/>
            <a:ext cx="10397265" cy="5659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417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>
            <a:extLst>
              <a:ext uri="{FF2B5EF4-FFF2-40B4-BE49-F238E27FC236}">
                <a16:creationId xmlns:a16="http://schemas.microsoft.com/office/drawing/2014/main" id="{66570320-3196-EF45-AA70-55A3A8412E23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335E6F"/>
                </a:solidFill>
              </a:defRPr>
            </a:lvl1pPr>
          </a:lstStyle>
          <a:p>
            <a:pPr lvl="0"/>
            <a:r>
              <a:rPr lang="en-US" altLang="en-US" dirty="0"/>
              <a:t>CLICK TO EDIT MASTER TITLE STYLE</a:t>
            </a:r>
            <a:endParaRPr lang="en-GB" altLang="en-US" dirty="0"/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BE56DB9E-ADEC-C041-9F85-12B8B19C0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77" y="882195"/>
            <a:ext cx="11763662" cy="554077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35E5E0F-3BDB-C24D-BC1B-B04099CF0BBD}"/>
              </a:ext>
            </a:extLst>
          </p:cNvPr>
          <p:cNvCxnSpPr>
            <a:cxnSpLocks/>
          </p:cNvCxnSpPr>
          <p:nvPr userDrawn="1"/>
        </p:nvCxnSpPr>
        <p:spPr>
          <a:xfrm>
            <a:off x="221450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83932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logo and web end slide light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8EDFB-4AC3-8C41-A53B-3D90E4272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85803F-F0F8-A54A-8405-2CD86EF22E71}" type="datetimeFigureOut">
              <a:rPr lang="en-US" smtClean="0"/>
              <a:pPr/>
              <a:t>5/18/2026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5E110-A391-B54B-94D4-24BC4391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2A0DC3-110F-754B-AB0C-83589700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73A717-64F0-0947-9C2C-A580C8444B9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C33A6845-7699-9442-98DA-A10CBD6512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33278" y="2125169"/>
            <a:ext cx="3125443" cy="11521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98E70A-8A4E-E940-A337-9AEF458C8361}"/>
              </a:ext>
            </a:extLst>
          </p:cNvPr>
          <p:cNvSpPr txBox="1"/>
          <p:nvPr userDrawn="1"/>
        </p:nvSpPr>
        <p:spPr>
          <a:xfrm>
            <a:off x="731838" y="3580657"/>
            <a:ext cx="10728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spc="300" dirty="0" err="1">
                <a:solidFill>
                  <a:schemeClr val="tx2"/>
                </a:solidFill>
              </a:rPr>
              <a:t>npl.co.uk</a:t>
            </a:r>
            <a:endParaRPr lang="en-US" sz="4000" spc="300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8A0DB2-D5EE-8545-A7E0-A7EB7891B00E}"/>
              </a:ext>
            </a:extLst>
          </p:cNvPr>
          <p:cNvSpPr txBox="1"/>
          <p:nvPr userDrawn="1"/>
        </p:nvSpPr>
        <p:spPr>
          <a:xfrm>
            <a:off x="7406323" y="6129338"/>
            <a:ext cx="40538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dirty="0">
                <a:solidFill>
                  <a:schemeClr val="tx2"/>
                </a:solidFill>
              </a:rPr>
              <a:t>© NPL Management Limited, 2022</a:t>
            </a:r>
            <a:endParaRPr lang="en-US" sz="900" b="1" spc="3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9741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logo and web end slide Dark">
    <p:bg>
      <p:bgPr>
        <a:gradFill>
          <a:gsLst>
            <a:gs pos="0">
              <a:schemeClr val="tx2"/>
            </a:gs>
            <a:gs pos="2000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8EDFB-4AC3-8C41-A53B-3D90E4272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85803F-F0F8-A54A-8405-2CD86EF22E71}" type="datetimeFigureOut">
              <a:rPr lang="en-US" smtClean="0"/>
              <a:pPr/>
              <a:t>5/18/2026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5E110-A391-B54B-94D4-24BC4391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2A0DC3-110F-754B-AB0C-83589700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F73A717-64F0-0947-9C2C-A580C8444B9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EA1B221-4736-AB4C-A1CC-29E81DD06F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33278" y="2125169"/>
            <a:ext cx="3125442" cy="11521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784040-0DBE-EE47-9106-3D5213ACCF0A}"/>
              </a:ext>
            </a:extLst>
          </p:cNvPr>
          <p:cNvSpPr txBox="1"/>
          <p:nvPr userDrawn="1"/>
        </p:nvSpPr>
        <p:spPr>
          <a:xfrm>
            <a:off x="731838" y="3580657"/>
            <a:ext cx="10728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spc="300" dirty="0" err="1">
                <a:solidFill>
                  <a:schemeClr val="bg1"/>
                </a:solidFill>
              </a:rPr>
              <a:t>npl.co.uk</a:t>
            </a:r>
            <a:endParaRPr lang="en-US" sz="4000" spc="3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400867-C74B-6941-BDDD-4310C871401A}"/>
              </a:ext>
            </a:extLst>
          </p:cNvPr>
          <p:cNvSpPr txBox="1"/>
          <p:nvPr userDrawn="1"/>
        </p:nvSpPr>
        <p:spPr>
          <a:xfrm>
            <a:off x="7406323" y="6129338"/>
            <a:ext cx="40538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</a:rPr>
              <a:t>© NPL Management Limited, 2022</a:t>
            </a:r>
            <a:endParaRPr lang="en-US" sz="9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6594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logo and web BEIS end slide Light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8EDFB-4AC3-8C41-A53B-3D90E4272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85803F-F0F8-A54A-8405-2CD86EF22E71}" type="datetimeFigureOut">
              <a:rPr lang="en-US" smtClean="0"/>
              <a:pPr/>
              <a:t>5/18/2026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5E110-A391-B54B-94D4-24BC4391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2A0DC3-110F-754B-AB0C-83589700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73A717-64F0-0947-9C2C-A580C8444B9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C33A6845-7699-9442-98DA-A10CBD6512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33278" y="1696302"/>
            <a:ext cx="3125443" cy="11521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24DA13-8352-194B-900F-7EDFE45ED384}"/>
              </a:ext>
            </a:extLst>
          </p:cNvPr>
          <p:cNvSpPr txBox="1"/>
          <p:nvPr userDrawn="1"/>
        </p:nvSpPr>
        <p:spPr>
          <a:xfrm>
            <a:off x="3206187" y="5226429"/>
            <a:ext cx="8253974" cy="49244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  <a:latin typeface="Arial" charset="0"/>
              </a:rPr>
              <a:t>The National Physical Laboratory is operated by NPL Management Ltd, a wholly-owned company of the Department for Business, Energy and Industrial Strategy (BEIS).</a:t>
            </a:r>
          </a:p>
        </p:txBody>
      </p:sp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83AB43E-5398-2F43-8651-74609EAB9E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838" y="4746938"/>
            <a:ext cx="1785292" cy="1382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8634E1-EFA9-7145-9E08-46F77487F004}"/>
              </a:ext>
            </a:extLst>
          </p:cNvPr>
          <p:cNvSpPr txBox="1"/>
          <p:nvPr userDrawn="1"/>
        </p:nvSpPr>
        <p:spPr>
          <a:xfrm>
            <a:off x="731838" y="3132012"/>
            <a:ext cx="10728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spc="300" dirty="0" err="1">
                <a:solidFill>
                  <a:schemeClr val="tx2"/>
                </a:solidFill>
              </a:rPr>
              <a:t>npl.co.uk</a:t>
            </a:r>
            <a:endParaRPr lang="en-US" sz="4000" spc="300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2EC5A9-555E-944A-B327-A7517A629AEC}"/>
              </a:ext>
            </a:extLst>
          </p:cNvPr>
          <p:cNvSpPr txBox="1"/>
          <p:nvPr userDrawn="1"/>
        </p:nvSpPr>
        <p:spPr>
          <a:xfrm>
            <a:off x="7406323" y="6129338"/>
            <a:ext cx="40538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dirty="0">
                <a:solidFill>
                  <a:schemeClr val="tx2"/>
                </a:solidFill>
              </a:rPr>
              <a:t>© NPL Management Limited, 2022</a:t>
            </a:r>
            <a:endParaRPr lang="en-US" sz="900" b="1" spc="3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3282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logo and web BEIS end slide Dark">
    <p:bg>
      <p:bgPr>
        <a:gradFill>
          <a:gsLst>
            <a:gs pos="0">
              <a:schemeClr val="tx2"/>
            </a:gs>
            <a:gs pos="2000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8EDFB-4AC3-8C41-A53B-3D90E4272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85803F-F0F8-A54A-8405-2CD86EF22E71}" type="datetimeFigureOut">
              <a:rPr lang="en-US" smtClean="0"/>
              <a:pPr/>
              <a:t>5/18/2026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5E110-A391-B54B-94D4-24BC4391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2A0DC3-110F-754B-AB0C-83589700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F73A717-64F0-0947-9C2C-A580C8444B9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EA1B221-4736-AB4C-A1CC-29E81DD06F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33278" y="1696302"/>
            <a:ext cx="3125442" cy="11521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A2EA34-AB7A-6E40-86FB-60177CB8A554}"/>
              </a:ext>
            </a:extLst>
          </p:cNvPr>
          <p:cNvSpPr txBox="1"/>
          <p:nvPr userDrawn="1"/>
        </p:nvSpPr>
        <p:spPr>
          <a:xfrm>
            <a:off x="3206187" y="5226429"/>
            <a:ext cx="8253974" cy="49244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Arial" charset="0"/>
              </a:rPr>
              <a:t>The National Physical Laboratory is operated by NPL Management Ltd, a wholly-owned company of the Department for Business, Energy and Industrial Strategy (BEIS).</a:t>
            </a:r>
          </a:p>
        </p:txBody>
      </p:sp>
      <p:pic>
        <p:nvPicPr>
          <p:cNvPr id="10" name="Picture 9" descr="Text, application&#10;&#10;Description automatically generated">
            <a:extLst>
              <a:ext uri="{FF2B5EF4-FFF2-40B4-BE49-F238E27FC236}">
                <a16:creationId xmlns:a16="http://schemas.microsoft.com/office/drawing/2014/main" id="{D883DBE1-BC63-F54E-A21E-1B952DF5F0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838" y="4746938"/>
            <a:ext cx="1780531" cy="1382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25A86B3-2E71-B046-A97C-8D7B0C797A6C}"/>
              </a:ext>
            </a:extLst>
          </p:cNvPr>
          <p:cNvSpPr txBox="1"/>
          <p:nvPr userDrawn="1"/>
        </p:nvSpPr>
        <p:spPr>
          <a:xfrm>
            <a:off x="731838" y="3132012"/>
            <a:ext cx="10728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spc="300" dirty="0" err="1">
                <a:solidFill>
                  <a:schemeClr val="bg1"/>
                </a:solidFill>
              </a:rPr>
              <a:t>npl.co.uk</a:t>
            </a:r>
            <a:endParaRPr lang="en-US" sz="4000" spc="3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9A37E2-28F6-9B45-A314-774080E39544}"/>
              </a:ext>
            </a:extLst>
          </p:cNvPr>
          <p:cNvSpPr txBox="1"/>
          <p:nvPr userDrawn="1"/>
        </p:nvSpPr>
        <p:spPr>
          <a:xfrm>
            <a:off x="7406323" y="6129338"/>
            <a:ext cx="40538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</a:rPr>
              <a:t>© NPL Management Limited, 2022</a:t>
            </a:r>
            <a:endParaRPr lang="en-US" sz="9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1315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59CEFA-547B-A94E-A245-9427C549C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85803F-F0F8-A54A-8405-2CD86EF22E71}" type="datetimeFigureOut">
              <a:rPr lang="en-US" smtClean="0"/>
              <a:pPr/>
              <a:t>5/18/2026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45FDC8-2BA6-DA49-8465-0B6A5CFCC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1C64AB-468A-4E4A-9E58-C9DBADCE6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73A717-64F0-0947-9C2C-A580C8444B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7606AB-EAFC-C043-94B1-4E89083FEAB9}"/>
              </a:ext>
            </a:extLst>
          </p:cNvPr>
          <p:cNvSpPr txBox="1"/>
          <p:nvPr userDrawn="1"/>
        </p:nvSpPr>
        <p:spPr>
          <a:xfrm>
            <a:off x="3206187" y="5226429"/>
            <a:ext cx="8253974" cy="49244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  <a:latin typeface="Arial" charset="0"/>
              </a:rPr>
              <a:t>The National Physical Laboratory is operated by NPL Management Ltd, a wholly-owned company of the Department for Business, Energy and Industrial Strategy (BEIS).</a:t>
            </a:r>
          </a:p>
        </p:txBody>
      </p:sp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39FC1E1-2076-EC45-B8F7-55A96B43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7" y="4746938"/>
            <a:ext cx="1785292" cy="1382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9E3148-72B5-6042-B1ED-D61CC74786A3}"/>
              </a:ext>
            </a:extLst>
          </p:cNvPr>
          <p:cNvSpPr txBox="1"/>
          <p:nvPr userDrawn="1"/>
        </p:nvSpPr>
        <p:spPr>
          <a:xfrm>
            <a:off x="7406323" y="6129338"/>
            <a:ext cx="40538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dirty="0">
                <a:solidFill>
                  <a:schemeClr val="tx2"/>
                </a:solidFill>
              </a:rPr>
              <a:t>© NPL Management Limited, 2022</a:t>
            </a:r>
            <a:endParaRPr lang="en-US" sz="900" b="1" spc="3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614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Cover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F9594-4296-BC40-AEB1-1900F21222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3413" y="2601752"/>
            <a:ext cx="10728325" cy="1692093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998EF8-9639-C844-867A-62BDEA165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9A57-BE20-E743-80F4-563B21729387}" type="datetimeFigureOut">
              <a:rPr lang="en-US" smtClean="0"/>
              <a:pPr/>
              <a:t>5/18/2026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225B4F-DE44-2E4D-A658-A90D33355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7446D4-401B-374F-A80A-51708E77F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D4A3B-D5B6-DA4B-ADB3-DBAA9A36C6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D753166-D43A-D64A-9192-5D4846AE4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10716750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3034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Cover Slide with Picture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ED5E4D-7D14-CF40-92CC-F83222FC7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9A57-BE20-E743-80F4-563B21729387}" type="datetimeFigureOut">
              <a:rPr lang="en-US" smtClean="0"/>
              <a:pPr/>
              <a:t>5/18/2026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78CDC-C5AB-5B4A-BAEE-E964EFD86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CC998-4900-2A4E-BB76-F24CE7E6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D4A3B-D5B6-DA4B-ADB3-DBAA9A36C6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A6C5282-BD60-9D4F-8472-A6FCBA0CA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518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Title 11">
            <a:extLst>
              <a:ext uri="{FF2B5EF4-FFF2-40B4-BE49-F238E27FC236}">
                <a16:creationId xmlns:a16="http://schemas.microsoft.com/office/drawing/2014/main" id="{6CC0D05D-455F-CD47-8CA9-087E61D6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4"/>
            <a:ext cx="5173200" cy="2464204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1F25B104-D6AA-5041-8480-C084B95EF32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75388" y="728663"/>
            <a:ext cx="5184775" cy="54006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792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Cover Slide with Picture Cutout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ED5E4D-7D14-CF40-92CC-F83222FC7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9A57-BE20-E743-80F4-563B21729387}" type="datetimeFigureOut">
              <a:rPr lang="en-US" smtClean="0"/>
              <a:pPr/>
              <a:t>5/18/2026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78CDC-C5AB-5B4A-BAEE-E964EFD86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CC998-4900-2A4E-BB76-F24CE7E6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D4A3B-D5B6-DA4B-ADB3-DBAA9A36C6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A6C5282-BD60-9D4F-8472-A6FCBA0CA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482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Title 11">
            <a:extLst>
              <a:ext uri="{FF2B5EF4-FFF2-40B4-BE49-F238E27FC236}">
                <a16:creationId xmlns:a16="http://schemas.microsoft.com/office/drawing/2014/main" id="{6CC0D05D-455F-CD47-8CA9-087E61D6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4"/>
            <a:ext cx="4816300" cy="2464204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630EE77-A4AB-B94E-815A-79EC7B9023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36663" y="728663"/>
            <a:ext cx="5523499" cy="5381947"/>
          </a:xfrm>
          <a:custGeom>
            <a:avLst/>
            <a:gdLst>
              <a:gd name="connsiteX0" fmla="*/ 0 w 5523499"/>
              <a:gd name="connsiteY0" fmla="*/ 711133 h 5381947"/>
              <a:gd name="connsiteX1" fmla="*/ 3948888 w 5523499"/>
              <a:gd name="connsiteY1" fmla="*/ 711133 h 5381947"/>
              <a:gd name="connsiteX2" fmla="*/ 3948888 w 5523499"/>
              <a:gd name="connsiteY2" fmla="*/ 4671133 h 5381947"/>
              <a:gd name="connsiteX3" fmla="*/ 0 w 5523499"/>
              <a:gd name="connsiteY3" fmla="*/ 4671133 h 5381947"/>
              <a:gd name="connsiteX4" fmla="*/ 159337 w 5523499"/>
              <a:gd name="connsiteY4" fmla="*/ 0 h 5381947"/>
              <a:gd name="connsiteX5" fmla="*/ 5523499 w 5523499"/>
              <a:gd name="connsiteY5" fmla="*/ 0 h 5381947"/>
              <a:gd name="connsiteX6" fmla="*/ 5523499 w 5523499"/>
              <a:gd name="connsiteY6" fmla="*/ 5381947 h 5381947"/>
              <a:gd name="connsiteX7" fmla="*/ 159337 w 5523499"/>
              <a:gd name="connsiteY7" fmla="*/ 5381947 h 5381947"/>
              <a:gd name="connsiteX8" fmla="*/ 159337 w 5523499"/>
              <a:gd name="connsiteY8" fmla="*/ 4851133 h 5381947"/>
              <a:gd name="connsiteX9" fmla="*/ 4128888 w 5523499"/>
              <a:gd name="connsiteY9" fmla="*/ 4851133 h 5381947"/>
              <a:gd name="connsiteX10" fmla="*/ 4128888 w 5523499"/>
              <a:gd name="connsiteY10" fmla="*/ 531133 h 5381947"/>
              <a:gd name="connsiteX11" fmla="*/ 159337 w 5523499"/>
              <a:gd name="connsiteY11" fmla="*/ 531133 h 53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23499" h="5381947">
                <a:moveTo>
                  <a:pt x="0" y="711133"/>
                </a:moveTo>
                <a:lnTo>
                  <a:pt x="3948888" y="711133"/>
                </a:lnTo>
                <a:lnTo>
                  <a:pt x="3948888" y="4671133"/>
                </a:lnTo>
                <a:lnTo>
                  <a:pt x="0" y="4671133"/>
                </a:lnTo>
                <a:close/>
                <a:moveTo>
                  <a:pt x="159337" y="0"/>
                </a:moveTo>
                <a:lnTo>
                  <a:pt x="5523499" y="0"/>
                </a:lnTo>
                <a:lnTo>
                  <a:pt x="5523499" y="5381947"/>
                </a:lnTo>
                <a:lnTo>
                  <a:pt x="159337" y="5381947"/>
                </a:lnTo>
                <a:lnTo>
                  <a:pt x="159337" y="4851133"/>
                </a:lnTo>
                <a:lnTo>
                  <a:pt x="4128888" y="4851133"/>
                </a:lnTo>
                <a:lnTo>
                  <a:pt x="4128888" y="531133"/>
                </a:lnTo>
                <a:lnTo>
                  <a:pt x="159337" y="53113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726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Title Slide - Dark">
    <p:bg>
      <p:bgPr>
        <a:gradFill>
          <a:gsLst>
            <a:gs pos="20000">
              <a:schemeClr val="tx2"/>
            </a:gs>
            <a:gs pos="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3EB7D23-2745-BD4B-8C14-A551AA0A6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3413" y="4653846"/>
            <a:ext cx="10716750" cy="1475490"/>
          </a:xfrm>
        </p:spPr>
        <p:txBody>
          <a:bodyPr>
            <a:normAutofit/>
          </a:bodyPr>
          <a:lstStyle>
            <a:lvl1pPr marL="0" indent="0" algn="l">
              <a:buNone/>
              <a:defRPr sz="2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389E8-BEF6-E847-B0A0-973F5D7D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3413" y="6356350"/>
            <a:ext cx="2837987" cy="365125"/>
          </a:xfrm>
        </p:spPr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A669-694B-FB47-9FE1-021EDEE1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593DC-EA5F-BE40-85FF-AF70E18C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837988" cy="365125"/>
          </a:xfrm>
        </p:spPr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77A1AD9-738E-C949-B3F2-315DF4D45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283" y="1458578"/>
            <a:ext cx="10714879" cy="2835268"/>
          </a:xfrm>
        </p:spPr>
        <p:txBody>
          <a:bodyPr anchor="b" anchorCtr="0">
            <a:normAutofit/>
          </a:bodyPr>
          <a:lstStyle>
            <a:lvl1pPr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78C82D4-E56E-7241-834B-15FAAB91C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907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  <p15:guide id="2" orient="horz" pos="459" userDrawn="1">
          <p15:clr>
            <a:srgbClr val="FBAE40"/>
          </p15:clr>
        </p15:guide>
        <p15:guide id="3" pos="7219" userDrawn="1">
          <p15:clr>
            <a:srgbClr val="FBAE40"/>
          </p15:clr>
        </p15:guide>
        <p15:guide id="4" orient="horz" pos="386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Title Slide with Picture - Dark">
    <p:bg>
      <p:bgPr>
        <a:gradFill>
          <a:gsLst>
            <a:gs pos="20000">
              <a:schemeClr val="tx2"/>
            </a:gs>
            <a:gs pos="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389E8-BEF6-E847-B0A0-973F5D7D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3413" y="6356350"/>
            <a:ext cx="2837987" cy="365125"/>
          </a:xfrm>
        </p:spPr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A669-694B-FB47-9FE1-021EDEE1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593DC-EA5F-BE40-85FF-AF70E18C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837988" cy="365125"/>
          </a:xfrm>
        </p:spPr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78C82D4-E56E-7241-834B-15FAAB91C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E7061F-84E0-4245-8ABB-0F8DFF678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0622"/>
            <a:ext cx="5184775" cy="14787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itle 11">
            <a:extLst>
              <a:ext uri="{FF2B5EF4-FFF2-40B4-BE49-F238E27FC236}">
                <a16:creationId xmlns:a16="http://schemas.microsoft.com/office/drawing/2014/main" id="{222D544E-9197-684B-9508-4B2BD9AAD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4"/>
            <a:ext cx="5173200" cy="2478492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248E633-B587-6342-ABA9-B3CF8C45D2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75388" y="728663"/>
            <a:ext cx="5184775" cy="54006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339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  <p15:guide id="2" orient="horz" pos="459" userDrawn="1">
          <p15:clr>
            <a:srgbClr val="FBAE40"/>
          </p15:clr>
        </p15:guide>
        <p15:guide id="3" pos="7219" userDrawn="1">
          <p15:clr>
            <a:srgbClr val="FBAE40"/>
          </p15:clr>
        </p15:guide>
        <p15:guide id="4" orient="horz" pos="386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Title Slide with Picture Cutout - Dark">
    <p:bg>
      <p:bgPr>
        <a:gradFill>
          <a:gsLst>
            <a:gs pos="20000">
              <a:schemeClr val="tx2"/>
            </a:gs>
            <a:gs pos="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389E8-BEF6-E847-B0A0-973F5D7D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3413" y="6356350"/>
            <a:ext cx="2837987" cy="365125"/>
          </a:xfrm>
        </p:spPr>
        <p:txBody>
          <a:bodyPr/>
          <a:lstStyle/>
          <a:p>
            <a:fld id="{8E2F497F-A912-D84C-8978-7037839E52A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A669-694B-FB47-9FE1-021EDEE1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593DC-EA5F-BE40-85FF-AF70E18C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837988" cy="365125"/>
          </a:xfrm>
        </p:spPr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78C82D4-E56E-7241-834B-15FAAB91C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E7061F-84E0-4245-8ABB-0F8DFF678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0621"/>
            <a:ext cx="4824774" cy="14787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itle 11">
            <a:extLst>
              <a:ext uri="{FF2B5EF4-FFF2-40B4-BE49-F238E27FC236}">
                <a16:creationId xmlns:a16="http://schemas.microsoft.com/office/drawing/2014/main" id="{222D544E-9197-684B-9508-4B2BD9AAD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2" y="1815353"/>
            <a:ext cx="4824775" cy="2478493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05355DA-207F-9246-870B-B3575DCFF5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36663" y="728663"/>
            <a:ext cx="5523499" cy="5381947"/>
          </a:xfrm>
          <a:custGeom>
            <a:avLst/>
            <a:gdLst>
              <a:gd name="connsiteX0" fmla="*/ 0 w 5523499"/>
              <a:gd name="connsiteY0" fmla="*/ 711133 h 5381947"/>
              <a:gd name="connsiteX1" fmla="*/ 3948888 w 5523499"/>
              <a:gd name="connsiteY1" fmla="*/ 711133 h 5381947"/>
              <a:gd name="connsiteX2" fmla="*/ 3948888 w 5523499"/>
              <a:gd name="connsiteY2" fmla="*/ 4671133 h 5381947"/>
              <a:gd name="connsiteX3" fmla="*/ 0 w 5523499"/>
              <a:gd name="connsiteY3" fmla="*/ 4671133 h 5381947"/>
              <a:gd name="connsiteX4" fmla="*/ 159337 w 5523499"/>
              <a:gd name="connsiteY4" fmla="*/ 0 h 5381947"/>
              <a:gd name="connsiteX5" fmla="*/ 5523499 w 5523499"/>
              <a:gd name="connsiteY5" fmla="*/ 0 h 5381947"/>
              <a:gd name="connsiteX6" fmla="*/ 5523499 w 5523499"/>
              <a:gd name="connsiteY6" fmla="*/ 5381947 h 5381947"/>
              <a:gd name="connsiteX7" fmla="*/ 159337 w 5523499"/>
              <a:gd name="connsiteY7" fmla="*/ 5381947 h 5381947"/>
              <a:gd name="connsiteX8" fmla="*/ 159337 w 5523499"/>
              <a:gd name="connsiteY8" fmla="*/ 4851133 h 5381947"/>
              <a:gd name="connsiteX9" fmla="*/ 4128888 w 5523499"/>
              <a:gd name="connsiteY9" fmla="*/ 4851133 h 5381947"/>
              <a:gd name="connsiteX10" fmla="*/ 4128888 w 5523499"/>
              <a:gd name="connsiteY10" fmla="*/ 531133 h 5381947"/>
              <a:gd name="connsiteX11" fmla="*/ 159337 w 5523499"/>
              <a:gd name="connsiteY11" fmla="*/ 531133 h 53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23499" h="5381947">
                <a:moveTo>
                  <a:pt x="0" y="711133"/>
                </a:moveTo>
                <a:lnTo>
                  <a:pt x="3948888" y="711133"/>
                </a:lnTo>
                <a:lnTo>
                  <a:pt x="3948888" y="4671133"/>
                </a:lnTo>
                <a:lnTo>
                  <a:pt x="0" y="4671133"/>
                </a:lnTo>
                <a:close/>
                <a:moveTo>
                  <a:pt x="159337" y="0"/>
                </a:moveTo>
                <a:lnTo>
                  <a:pt x="5523499" y="0"/>
                </a:lnTo>
                <a:lnTo>
                  <a:pt x="5523499" y="5381947"/>
                </a:lnTo>
                <a:lnTo>
                  <a:pt x="159337" y="5381947"/>
                </a:lnTo>
                <a:lnTo>
                  <a:pt x="159337" y="4851133"/>
                </a:lnTo>
                <a:lnTo>
                  <a:pt x="4128888" y="4851133"/>
                </a:lnTo>
                <a:lnTo>
                  <a:pt x="4128888" y="531133"/>
                </a:lnTo>
                <a:lnTo>
                  <a:pt x="159337" y="53113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5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  <p15:guide id="2" orient="horz" pos="459" userDrawn="1">
          <p15:clr>
            <a:srgbClr val="FBAE40"/>
          </p15:clr>
        </p15:guide>
        <p15:guide id="3" pos="7219" userDrawn="1">
          <p15:clr>
            <a:srgbClr val="FBAE40"/>
          </p15:clr>
        </p15:guide>
        <p15:guide id="4" orient="horz" pos="386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9D90B-C0BA-494D-B532-A109B94E81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838" y="614362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C5A9A57-BE20-E743-80F4-563B21729387}" type="datetimeFigureOut">
              <a:rPr lang="en-US" smtClean="0"/>
              <a:pPr/>
              <a:t>5/18/2026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AAE16-566E-2A47-A5CF-0173ADEC1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4362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3D50F-4BC5-0C43-ABEA-E903D60664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6963" y="614362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35D4A3B-D5B6-DA4B-ADB3-DBAA9A36C6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26B1675A-6842-614F-A2E6-6D78402AA98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1475" y="728663"/>
            <a:ext cx="1980000" cy="72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28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9" r:id="rId2"/>
    <p:sldLayoutId id="214748371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61" userDrawn="1">
          <p15:clr>
            <a:srgbClr val="F26B43"/>
          </p15:clr>
        </p15:guide>
        <p15:guide id="2" orient="horz" pos="459" userDrawn="1">
          <p15:clr>
            <a:srgbClr val="F26B43"/>
          </p15:clr>
        </p15:guide>
        <p15:guide id="3" orient="horz" pos="3861" userDrawn="1">
          <p15:clr>
            <a:srgbClr val="F26B43"/>
          </p15:clr>
        </p15:guide>
        <p15:guide id="4" pos="721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tx2"/>
            </a:gs>
            <a:gs pos="20000">
              <a:schemeClr val="tx2"/>
            </a:gs>
            <a:gs pos="10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9D90B-C0BA-494D-B532-A109B94E81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838" y="614362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AC5A9A57-BE20-E743-80F4-563B21729387}" type="datetimeFigureOut">
              <a:rPr lang="en-US" smtClean="0"/>
              <a:pPr/>
              <a:t>5/18/2026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AAE16-566E-2A47-A5CF-0173ADEC1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4362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3D50F-4BC5-0C43-ABEA-E903D60664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6963" y="614362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35D4A3B-D5B6-DA4B-ADB3-DBAA9A36C6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65EC08-5C0B-F347-A738-92A134BDB05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0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3" r:id="rId2"/>
    <p:sldLayoutId id="214748371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61" userDrawn="1">
          <p15:clr>
            <a:srgbClr val="F26B43"/>
          </p15:clr>
        </p15:guide>
        <p15:guide id="2" orient="horz" pos="459" userDrawn="1">
          <p15:clr>
            <a:srgbClr val="F26B43"/>
          </p15:clr>
        </p15:guide>
        <p15:guide id="3" orient="horz" pos="3861" userDrawn="1">
          <p15:clr>
            <a:srgbClr val="F26B43"/>
          </p15:clr>
        </p15:guide>
        <p15:guide id="4" pos="721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59113B-AB55-944F-B2B3-59A60601E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68300"/>
            <a:ext cx="10009050" cy="12906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11A03-DD8D-AD42-8C0A-DCC718D1E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1825625"/>
            <a:ext cx="11449050" cy="43037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7C419-7A31-6F4C-B869-F214E554EF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1475" y="6356350"/>
            <a:ext cx="32099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E2F497F-A912-D84C-8978-7037839E52A4}" type="datetimeFigureOut">
              <a:rPr lang="en-US" smtClean="0"/>
              <a:pPr/>
              <a:t>5/18/2026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0C8F2-38F1-594A-BE21-769613D651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F68FA-B388-D74F-80AA-6F286114F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356350"/>
            <a:ext cx="32099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0F66305-90B3-104F-BE5E-085D9E3133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76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700" r:id="rId2"/>
    <p:sldLayoutId id="2147483706" r:id="rId3"/>
    <p:sldLayoutId id="2147483667" r:id="rId4"/>
    <p:sldLayoutId id="2147483669" r:id="rId5"/>
    <p:sldLayoutId id="2147483671" r:id="rId6"/>
    <p:sldLayoutId id="2147483668" r:id="rId7"/>
    <p:sldLayoutId id="2147483705" r:id="rId8"/>
    <p:sldLayoutId id="2147483672" r:id="rId9"/>
    <p:sldLayoutId id="2147483674" r:id="rId10"/>
    <p:sldLayoutId id="2147483675" r:id="rId11"/>
    <p:sldLayoutId id="2147483676" r:id="rId12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5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46" userDrawn="1">
          <p15:clr>
            <a:srgbClr val="F26B43"/>
          </p15:clr>
        </p15:guide>
        <p15:guide id="2" orient="horz" pos="232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4" orient="horz" pos="3861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59113B-AB55-944F-B2B3-59A60601E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68300"/>
            <a:ext cx="10009050" cy="12906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11A03-DD8D-AD42-8C0A-DCC718D1E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1825625"/>
            <a:ext cx="11449050" cy="43037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7C419-7A31-6F4C-B869-F214E554EF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1475" y="6356350"/>
            <a:ext cx="32099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E2F497F-A912-D84C-8978-7037839E52A4}" type="datetimeFigureOut">
              <a:rPr lang="en-US" smtClean="0"/>
              <a:pPr/>
              <a:t>5/18/2026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0C8F2-38F1-594A-BE21-769613D651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F68FA-B388-D74F-80AA-6F286114F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356350"/>
            <a:ext cx="32099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0F66305-90B3-104F-BE5E-085D9E3133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92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701" r:id="rId2"/>
    <p:sldLayoutId id="2147483710" r:id="rId3"/>
    <p:sldLayoutId id="2147483692" r:id="rId4"/>
    <p:sldLayoutId id="2147483693" r:id="rId5"/>
    <p:sldLayoutId id="2147483694" r:id="rId6"/>
    <p:sldLayoutId id="2147483695" r:id="rId7"/>
    <p:sldLayoutId id="2147483709" r:id="rId8"/>
    <p:sldLayoutId id="2147483696" r:id="rId9"/>
    <p:sldLayoutId id="2147483697" r:id="rId10"/>
    <p:sldLayoutId id="2147483698" r:id="rId11"/>
    <p:sldLayoutId id="2147483699" r:id="rId12"/>
    <p:sldLayoutId id="2147483713" r:id="rId13"/>
    <p:sldLayoutId id="2147483714" r:id="rId14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5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46" userDrawn="1">
          <p15:clr>
            <a:srgbClr val="F26B43"/>
          </p15:clr>
        </p15:guide>
        <p15:guide id="2" orient="horz" pos="232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4" orient="horz" pos="3861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0AD1F-CCC5-9243-BF8A-7040540953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838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085803F-F0F8-A54A-8405-2CD86EF22E71}" type="datetimeFigureOut">
              <a:rPr lang="en-US" smtClean="0"/>
              <a:pPr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76B57-D553-3E41-980B-AEF06439C0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624E4-9040-4841-A646-5344C0B0D4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6963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F73A717-64F0-0947-9C2C-A580C8444B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53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6" r:id="rId3"/>
    <p:sldLayoutId id="2147483687" r:id="rId4"/>
    <p:sldLayoutId id="2147483679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61" userDrawn="1">
          <p15:clr>
            <a:srgbClr val="F26B43"/>
          </p15:clr>
        </p15:guide>
        <p15:guide id="2" orient="horz" pos="459" userDrawn="1">
          <p15:clr>
            <a:srgbClr val="F26B43"/>
          </p15:clr>
        </p15:guide>
        <p15:guide id="3" pos="7219" userDrawn="1">
          <p15:clr>
            <a:srgbClr val="F26B43"/>
          </p15:clr>
        </p15:guide>
        <p15:guide id="4" orient="horz" pos="38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0.png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package" Target="../embeddings/Microsoft_Word_Document1.docx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004AEF-5929-814A-A759-BDF9CC8D4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748782"/>
            <a:ext cx="4824774" cy="1823331"/>
          </a:xfrm>
        </p:spPr>
        <p:txBody>
          <a:bodyPr>
            <a:normAutofit fontScale="62500" lnSpcReduction="20000"/>
          </a:bodyPr>
          <a:lstStyle/>
          <a:p>
            <a:r>
              <a:rPr lang="en-US" sz="2900" dirty="0"/>
              <a:t>Sam Hunt</a:t>
            </a:r>
            <a:r>
              <a:rPr lang="en-US" sz="2900" baseline="30000" dirty="0"/>
              <a:t>1</a:t>
            </a:r>
            <a:r>
              <a:rPr lang="en-US" sz="2900" dirty="0"/>
              <a:t>, Leonardo De Laurentiis</a:t>
            </a:r>
            <a:r>
              <a:rPr lang="en-US" sz="2900" baseline="30000" dirty="0"/>
              <a:t>2</a:t>
            </a:r>
            <a:r>
              <a:rPr lang="en-US" sz="2900" dirty="0"/>
              <a:t>, Clément Albinet</a:t>
            </a:r>
            <a:r>
              <a:rPr lang="en-US" sz="2900" baseline="30000" dirty="0"/>
              <a:t>2</a:t>
            </a:r>
            <a:r>
              <a:rPr lang="en-US" sz="2900" dirty="0"/>
              <a:t>, Jaime Nickeson</a:t>
            </a:r>
            <a:r>
              <a:rPr lang="en-US" sz="2900" baseline="30000" dirty="0"/>
              <a:t>3</a:t>
            </a:r>
            <a:r>
              <a:rPr lang="en-US" sz="2900" dirty="0"/>
              <a:t>, </a:t>
            </a:r>
            <a:r>
              <a:rPr lang="en-US" sz="2900" dirty="0" err="1"/>
              <a:t>Guoqing</a:t>
            </a:r>
            <a:r>
              <a:rPr lang="en-US" sz="2900" dirty="0"/>
              <a:t> Lin</a:t>
            </a:r>
            <a:r>
              <a:rPr lang="en-US" sz="2900" baseline="30000" dirty="0"/>
              <a:t>3</a:t>
            </a:r>
            <a:r>
              <a:rPr lang="en-US" sz="2900" dirty="0"/>
              <a:t>, Philippe Goryl</a:t>
            </a:r>
            <a:r>
              <a:rPr lang="en-US" sz="2900" baseline="30000" dirty="0"/>
              <a:t>2</a:t>
            </a:r>
            <a:r>
              <a:rPr lang="en-US" sz="2900" dirty="0"/>
              <a:t>, Dana Ostrenga</a:t>
            </a:r>
            <a:r>
              <a:rPr lang="en-US" sz="2900" baseline="30000" dirty="0"/>
              <a:t>3</a:t>
            </a:r>
            <a:r>
              <a:rPr lang="en-US" sz="2900" dirty="0"/>
              <a:t>, Nigel Fox</a:t>
            </a:r>
            <a:r>
              <a:rPr lang="en-US" sz="2400" baseline="30000" dirty="0"/>
              <a:t>1</a:t>
            </a:r>
            <a:br>
              <a:rPr lang="en-US" dirty="0"/>
            </a:br>
            <a:endParaRPr lang="en-US" dirty="0"/>
          </a:p>
          <a:p>
            <a:r>
              <a:rPr lang="en-US" sz="2200" dirty="0"/>
              <a:t>(1) NPL, (2) ESA, (3) NASA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9938D8-5D7D-B547-8DC6-DBC6863E0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200" dirty="0"/>
              <a:t>ESA/NASA QA Framework for EO Products</a:t>
            </a:r>
          </a:p>
        </p:txBody>
      </p:sp>
      <p:graphicFrame>
        <p:nvGraphicFramePr>
          <p:cNvPr id="43" name="Object 42">
            <a:extLst>
              <a:ext uri="{FF2B5EF4-FFF2-40B4-BE49-F238E27FC236}">
                <a16:creationId xmlns:a16="http://schemas.microsoft.com/office/drawing/2014/main" id="{5763CB42-A4A2-DB09-3E77-C193658D8E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5118416"/>
              </p:ext>
            </p:extLst>
          </p:nvPr>
        </p:nvGraphicFramePr>
        <p:xfrm>
          <a:off x="6146876" y="201882"/>
          <a:ext cx="5171082" cy="4423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057900" imgH="5181600" progId="Word.Document.12">
                  <p:embed/>
                </p:oleObj>
              </mc:Choice>
              <mc:Fallback>
                <p:oleObj name="Document" r:id="rId2" imgW="6057900" imgH="5181600" progId="Word.Document.12">
                  <p:embed/>
                  <p:pic>
                    <p:nvPicPr>
                      <p:cNvPr id="43" name="Object 42">
                        <a:extLst>
                          <a:ext uri="{FF2B5EF4-FFF2-40B4-BE49-F238E27FC236}">
                            <a16:creationId xmlns:a16="http://schemas.microsoft.com/office/drawing/2014/main" id="{5763CB42-A4A2-DB09-3E77-C193658D8E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146876" y="201882"/>
                        <a:ext cx="5171082" cy="4423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46">
            <a:extLst>
              <a:ext uri="{FF2B5EF4-FFF2-40B4-BE49-F238E27FC236}">
                <a16:creationId xmlns:a16="http://schemas.microsoft.com/office/drawing/2014/main" id="{61BB4B68-7222-1DFC-8D19-FEC90F0E7C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7791879"/>
              </p:ext>
            </p:extLst>
          </p:nvPr>
        </p:nvGraphicFramePr>
        <p:xfrm>
          <a:off x="5431969" y="1247591"/>
          <a:ext cx="6553200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6553200" imgH="1651000" progId="Word.Document.12">
                  <p:embed/>
                </p:oleObj>
              </mc:Choice>
              <mc:Fallback>
                <p:oleObj name="Document" r:id="rId4" imgW="6553200" imgH="1651000" progId="Word.Document.12">
                  <p:embed/>
                  <p:pic>
                    <p:nvPicPr>
                      <p:cNvPr id="47" name="Object 46">
                        <a:extLst>
                          <a:ext uri="{FF2B5EF4-FFF2-40B4-BE49-F238E27FC236}">
                            <a16:creationId xmlns:a16="http://schemas.microsoft.com/office/drawing/2014/main" id="{61BB4B68-7222-1DFC-8D19-FEC90F0E7C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31969" y="1247591"/>
                        <a:ext cx="6553200" cy="165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" name="Picture 47">
            <a:extLst>
              <a:ext uri="{FF2B5EF4-FFF2-40B4-BE49-F238E27FC236}">
                <a16:creationId xmlns:a16="http://schemas.microsoft.com/office/drawing/2014/main" id="{B05D90C0-6F13-0591-BB23-17FADD4990E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2417" y="4748782"/>
            <a:ext cx="2375839" cy="1490933"/>
          </a:xfrm>
          <a:prstGeom prst="rect">
            <a:avLst/>
          </a:prstGeom>
        </p:spPr>
      </p:pic>
      <p:pic>
        <p:nvPicPr>
          <p:cNvPr id="50" name="Picture 2" descr="Symbols of NASA | NASA">
            <a:extLst>
              <a:ext uri="{FF2B5EF4-FFF2-40B4-BE49-F238E27FC236}">
                <a16:creationId xmlns:a16="http://schemas.microsoft.com/office/drawing/2014/main" id="{D966B18E-6BC7-20DC-2ADB-F63F48E69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203" y="5033720"/>
            <a:ext cx="1819705" cy="909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284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12ABAF-5AB3-4603-9890-F7EC7F7D8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777276"/>
            <a:ext cx="4572001" cy="28216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8B2C7C-76BA-494A-BD09-211D302E7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621" y="2715239"/>
            <a:ext cx="5564353" cy="28216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8E7016-0999-4850-9FB6-50553CF19E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6" r="1536"/>
          <a:stretch/>
        </p:blipFill>
        <p:spPr>
          <a:xfrm>
            <a:off x="2702745" y="3780107"/>
            <a:ext cx="4968553" cy="26947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5CAB26-DCB8-4D8D-8F20-A09B6C0D9D43}"/>
              </a:ext>
            </a:extLst>
          </p:cNvPr>
          <p:cNvSpPr txBox="1"/>
          <p:nvPr/>
        </p:nvSpPr>
        <p:spPr>
          <a:xfrm>
            <a:off x="7820331" y="1777277"/>
            <a:ext cx="42089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Sensor Characterisation and Calibration</a:t>
            </a:r>
          </a:p>
          <a:p>
            <a:endParaRPr lang="en-GB" dirty="0"/>
          </a:p>
          <a:p>
            <a:r>
              <a:rPr lang="en-GB" dirty="0"/>
              <a:t>Link to good practice material available from a variety of sources: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/>
              <a:t>CEOS Cal/Val portal, e.g. definition of PICS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err="1"/>
              <a:t>RadCalNet</a:t>
            </a:r>
            <a:r>
              <a:rPr lang="en-GB" dirty="0"/>
              <a:t> portal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b="1" dirty="0"/>
              <a:t>ESA FRM Projects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/>
              <a:t>Scientific literature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dirty="0"/>
              <a:t>This framework is a customer of FRM data</a:t>
            </a:r>
          </a:p>
          <a:p>
            <a:endParaRPr lang="en-GB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3225B78A-17E3-4CE8-A891-AF2CC51FF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GB" sz="3200" dirty="0"/>
              <a:t>Example of Best Practice</a:t>
            </a:r>
          </a:p>
        </p:txBody>
      </p:sp>
      <p:pic>
        <p:nvPicPr>
          <p:cNvPr id="2" name="Picture 2" descr="Symbols of NASA | NASA">
            <a:extLst>
              <a:ext uri="{FF2B5EF4-FFF2-40B4-BE49-F238E27FC236}">
                <a16:creationId xmlns:a16="http://schemas.microsoft.com/office/drawing/2014/main" id="{9838253A-B46F-0149-8DBA-A6C701394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164" y="5864353"/>
            <a:ext cx="1998067" cy="99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E58E9F-B3DC-FD8A-7F1F-1F75877081A7}"/>
              </a:ext>
            </a:extLst>
          </p:cNvPr>
          <p:cNvPicPr>
            <a:picLocks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2385" y="5529970"/>
            <a:ext cx="2457295" cy="15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21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17C8D-1A6A-F84B-B345-BCF27BE21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Approach to Assessments</a:t>
            </a:r>
          </a:p>
        </p:txBody>
      </p:sp>
      <p:pic>
        <p:nvPicPr>
          <p:cNvPr id="4" name="Picture 3" descr="Diagram, table&#10;&#10;Description automatically generated">
            <a:extLst>
              <a:ext uri="{FF2B5EF4-FFF2-40B4-BE49-F238E27FC236}">
                <a16:creationId xmlns:a16="http://schemas.microsoft.com/office/drawing/2014/main" id="{01F10484-290E-0741-BB83-5C1ECFCFE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39" y="1029352"/>
            <a:ext cx="4419984" cy="2829261"/>
          </a:xfrm>
          <a:prstGeom prst="rect">
            <a:avLst/>
          </a:prstGeom>
        </p:spPr>
      </p:pic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7B212DC2-C0E3-8F42-96C2-07BA26E914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72"/>
          <a:stretch/>
        </p:blipFill>
        <p:spPr>
          <a:xfrm>
            <a:off x="7553739" y="3949721"/>
            <a:ext cx="3583773" cy="2352427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39E1AEE1-9F65-3542-8F11-E6E0B9106F78}"/>
              </a:ext>
            </a:extLst>
          </p:cNvPr>
          <p:cNvSpPr txBox="1">
            <a:spLocks/>
          </p:cNvSpPr>
          <p:nvPr/>
        </p:nvSpPr>
        <p:spPr>
          <a:xfrm>
            <a:off x="218277" y="1222513"/>
            <a:ext cx="6500575" cy="520046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808038" indent="-350838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marL="1406525" indent="-492125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2005013" indent="-633413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603500" indent="-7747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+mj-lt" charset="0"/>
              <a:defRPr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en-GB" sz="2400" kern="0" dirty="0">
                <a:solidFill>
                  <a:schemeClr val="tx1"/>
                </a:solidFill>
                <a:ea typeface="ＭＳ Ｐゴシック"/>
              </a:rPr>
              <a:t>This framework is something data producers can refer to as they define products and evidence themselves.</a:t>
            </a:r>
          </a:p>
          <a:p>
            <a:endParaRPr lang="en-GB" sz="1600" kern="0" dirty="0">
              <a:solidFill>
                <a:schemeClr val="tx1"/>
              </a:solidFill>
              <a:ea typeface="ＭＳ Ｐゴシック"/>
            </a:endParaRPr>
          </a:p>
          <a:p>
            <a:r>
              <a:rPr lang="en-GB" sz="2400" kern="0" dirty="0">
                <a:solidFill>
                  <a:schemeClr val="tx1"/>
                </a:solidFill>
                <a:ea typeface="ＭＳ Ｐゴシック"/>
              </a:rPr>
              <a:t>Assessment process is an interactive activity between assessors and missions. </a:t>
            </a:r>
          </a:p>
          <a:p>
            <a:endParaRPr lang="en-GB" sz="1600" kern="0" dirty="0">
              <a:solidFill>
                <a:schemeClr val="tx1"/>
              </a:solidFill>
              <a:ea typeface="ＭＳ Ｐゴシック"/>
            </a:endParaRPr>
          </a:p>
          <a:p>
            <a:r>
              <a:rPr lang="en-GB" sz="2400" kern="0" dirty="0">
                <a:solidFill>
                  <a:schemeClr val="tx1"/>
                </a:solidFill>
                <a:ea typeface="ＭＳ Ｐゴシック"/>
              </a:rPr>
              <a:t>Not an academic exercise – provides real value to customers. Space Agencies are justifying their data buys on this!</a:t>
            </a:r>
            <a:endParaRPr lang="en-GB" sz="2400" kern="0" dirty="0">
              <a:solidFill>
                <a:schemeClr val="tx1"/>
              </a:solidFill>
            </a:endParaRPr>
          </a:p>
          <a:p>
            <a:endParaRPr lang="en-GB" sz="2400" kern="0" dirty="0">
              <a:ea typeface="ＭＳ Ｐゴシック"/>
            </a:endParaRPr>
          </a:p>
        </p:txBody>
      </p:sp>
      <p:pic>
        <p:nvPicPr>
          <p:cNvPr id="10" name="Picture 2" descr="Symbols of NASA | NASA">
            <a:extLst>
              <a:ext uri="{FF2B5EF4-FFF2-40B4-BE49-F238E27FC236}">
                <a16:creationId xmlns:a16="http://schemas.microsoft.com/office/drawing/2014/main" id="{79C7CA93-ACE6-DEEF-684B-2BC88D25A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164" y="5864353"/>
            <a:ext cx="1998067" cy="99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FBE879-23CC-F5F9-22C2-0FEEAC576A6F}"/>
              </a:ext>
            </a:extLst>
          </p:cNvPr>
          <p:cNvPicPr>
            <a:picLocks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2385" y="5529970"/>
            <a:ext cx="2457295" cy="15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674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7A1B2-5DFC-2842-94CB-4D3F2138B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029C911-671D-AD45-B819-16E63B129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Comprehensive standard for mission quality defined by ESA &amp; NASA.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ea typeface="ＭＳ Ｐゴシック"/>
              </a:rPr>
              <a:t>Generic Assessment Framework implemented in detailed domain-specific guidelines. So far there are optical, SAR, atmospheric, DEM (draft), altimetry guidelines.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ea typeface="ＭＳ Ｐゴシック"/>
              </a:rPr>
              <a:t>Has been piloted in numerous ESA/NASA commercial mission QA evaluations.</a:t>
            </a:r>
          </a:p>
        </p:txBody>
      </p:sp>
      <p:pic>
        <p:nvPicPr>
          <p:cNvPr id="3" name="Picture 2" descr="Symbols of NASA | NASA">
            <a:extLst>
              <a:ext uri="{FF2B5EF4-FFF2-40B4-BE49-F238E27FC236}">
                <a16:creationId xmlns:a16="http://schemas.microsoft.com/office/drawing/2014/main" id="{455BA305-9E02-96C5-3EA0-ECA371ADD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164" y="5864353"/>
            <a:ext cx="1998067" cy="99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E20272-F16D-9ED7-9B28-7E3917B91E85}"/>
              </a:ext>
            </a:extLst>
          </p:cNvPr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2385" y="5529970"/>
            <a:ext cx="2457295" cy="15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13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689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A5E538C-080A-0F35-F494-290C0A03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BBA6D-2D2C-E4CF-03AD-23814F4B6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Motivation for a QA Framework for EO Products</a:t>
            </a:r>
          </a:p>
          <a:p>
            <a:r>
              <a:rPr lang="en-GB" dirty="0"/>
              <a:t>ESA/NASA QA Framework</a:t>
            </a:r>
          </a:p>
          <a:p>
            <a:r>
              <a:rPr lang="en-GB" dirty="0"/>
              <a:t>Future – Automated Performance Monitoring</a:t>
            </a:r>
          </a:p>
        </p:txBody>
      </p:sp>
    </p:spTree>
    <p:extLst>
      <p:ext uri="{BB962C8B-B14F-4D97-AF65-F5344CB8AC3E}">
        <p14:creationId xmlns:p14="http://schemas.microsoft.com/office/powerpoint/2010/main" val="3889625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4D53B-CF14-9346-8AC6-04311A836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Commercial Satellite Sector Growth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1F234-73CB-6242-88AB-E158D6F4F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6" y="1668423"/>
            <a:ext cx="6617800" cy="416319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Currently there are around 1000 commercial satellites in orbit in the electro-optical, SAR, hyperspectral, AIS/RF, and hybrid domains from the US, China and other nations. 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2030, it is projected that there will be over 8000, with the most explosive growth in the hyperspectral and hybrid sensor domains. 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need for systematic evaluation of commercial satellite data will only grow.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(source: the US National Geospatial-</a:t>
            </a:r>
            <a:r>
              <a:rPr lang="en-US" dirty="0" err="1"/>
              <a:t>Intelligency</a:t>
            </a:r>
            <a:r>
              <a:rPr lang="en-US" dirty="0"/>
              <a:t> Agency)</a:t>
            </a:r>
          </a:p>
        </p:txBody>
      </p:sp>
      <p:pic>
        <p:nvPicPr>
          <p:cNvPr id="5" name="Picture 2" descr="Symbols of NASA | NASA">
            <a:extLst>
              <a:ext uri="{FF2B5EF4-FFF2-40B4-BE49-F238E27FC236}">
                <a16:creationId xmlns:a16="http://schemas.microsoft.com/office/drawing/2014/main" id="{AFC1C562-B804-1A9D-F5C3-AC0B39892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164" y="5864353"/>
            <a:ext cx="1998067" cy="99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0E8665-3D2E-0C56-BA6D-BD696D6A03C2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2385" y="5529970"/>
            <a:ext cx="2457295" cy="15410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A9C15E-109F-64BA-B331-68B5BC5512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652" b="4451"/>
          <a:stretch>
            <a:fillRect/>
          </a:stretch>
        </p:blipFill>
        <p:spPr bwMode="auto">
          <a:xfrm>
            <a:off x="7352772" y="1668423"/>
            <a:ext cx="4602480" cy="34264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86634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7EC14-A331-2C43-BB47-5205824BD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Value of QA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2FAA8A1-B338-0641-A1C8-17D4821AC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sz="2400" dirty="0">
                <a:solidFill>
                  <a:schemeClr val="tx1"/>
                </a:solidFill>
                <a:ea typeface="Verdana"/>
                <a:cs typeface="Verdana"/>
              </a:rPr>
              <a:t>Mission success is dependent upon quality assurance. Evidencing data quality adds significantly to the value of datasets. </a:t>
            </a:r>
          </a:p>
          <a:p>
            <a:pPr marL="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ea typeface="Verdana"/>
                <a:cs typeface="Verdana"/>
              </a:rPr>
              <a:t>Gives potential customers the confidence data is </a:t>
            </a:r>
            <a:r>
              <a:rPr lang="en-US" sz="2400" i="1" dirty="0">
                <a:solidFill>
                  <a:schemeClr val="tx1"/>
                </a:solidFill>
                <a:ea typeface="Verdana"/>
                <a:cs typeface="Verdana"/>
              </a:rPr>
              <a:t>fit for their purpose</a:t>
            </a:r>
            <a:r>
              <a:rPr lang="en-US" sz="2400" dirty="0">
                <a:solidFill>
                  <a:schemeClr val="tx1"/>
                </a:solidFill>
                <a:ea typeface="Verdana"/>
                <a:cs typeface="Verdana"/>
              </a:rPr>
              <a:t>.</a:t>
            </a:r>
          </a:p>
          <a:p>
            <a:pPr marL="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ea typeface="Verdana"/>
                <a:cs typeface="Verdana"/>
              </a:rPr>
              <a:t>Many aspects of data quality are aimed at facilitating communication to users → required for e.g. to interoperability.</a:t>
            </a:r>
          </a:p>
          <a:p>
            <a:pPr marL="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ea typeface="Verdana"/>
                <a:cs typeface="Verdana"/>
              </a:rPr>
              <a:t>…</a:t>
            </a:r>
          </a:p>
          <a:p>
            <a:pPr indent="0"/>
            <a:endParaRPr lang="en-US" sz="2400" dirty="0">
              <a:solidFill>
                <a:schemeClr val="tx1"/>
              </a:solidFill>
              <a:ea typeface="Verdana"/>
              <a:cs typeface="Verdana"/>
            </a:endParaRPr>
          </a:p>
          <a:p>
            <a:endParaRPr lang="en-GB" sz="2400" dirty="0"/>
          </a:p>
        </p:txBody>
      </p:sp>
      <p:pic>
        <p:nvPicPr>
          <p:cNvPr id="3" name="Picture 2" descr="Symbols of NASA | NASA">
            <a:extLst>
              <a:ext uri="{FF2B5EF4-FFF2-40B4-BE49-F238E27FC236}">
                <a16:creationId xmlns:a16="http://schemas.microsoft.com/office/drawing/2014/main" id="{21B633E9-3A8F-FA46-D413-C7F8660BE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164" y="5864353"/>
            <a:ext cx="1998067" cy="99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5847F7-D3E6-19DF-4328-20FF9861EB13}"/>
              </a:ext>
            </a:extLst>
          </p:cNvPr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2385" y="5529970"/>
            <a:ext cx="2457295" cy="15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53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8A954-6C23-7389-4DFE-38DCB5508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QA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7D3E1-368F-2A2B-CF5A-1CE7EFF87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6" y="1603453"/>
            <a:ext cx="11449050" cy="43037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Developing increasingly comprehensive definition of mission quality:</a:t>
            </a:r>
          </a:p>
          <a:p>
            <a:r>
              <a:rPr lang="en-GB" sz="2400" dirty="0"/>
              <a:t>Analysis ready data &amp; interoperability – CEOS ARD</a:t>
            </a:r>
          </a:p>
          <a:p>
            <a:r>
              <a:rPr lang="en-GB" sz="2400" dirty="0"/>
              <a:t>Fiducial reference measurements – CEOS FRM</a:t>
            </a:r>
          </a:p>
          <a:p>
            <a:r>
              <a:rPr lang="en-GB" sz="2400" dirty="0"/>
              <a:t>Traceability – </a:t>
            </a:r>
            <a:r>
              <a:rPr lang="en-GB" sz="2400" dirty="0" err="1"/>
              <a:t>FRMSats</a:t>
            </a:r>
            <a:endParaRPr lang="en-GB" sz="2400" dirty="0"/>
          </a:p>
          <a:p>
            <a:r>
              <a:rPr lang="en-GB" sz="2400" dirty="0"/>
              <a:t>Uncertainty evaluation e.g. Copernicus missions, QA4EO framework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9A73E10-D7B2-4452-D2CF-B1262FAC5708}"/>
              </a:ext>
            </a:extLst>
          </p:cNvPr>
          <p:cNvSpPr/>
          <p:nvPr/>
        </p:nvSpPr>
        <p:spPr>
          <a:xfrm>
            <a:off x="2343171" y="5118554"/>
            <a:ext cx="7505657" cy="136166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Need identified to define a coordinated, systematic approach to EO QA, to keep up with pace of development, by implementing a QA standard </a:t>
            </a:r>
          </a:p>
        </p:txBody>
      </p:sp>
      <p:pic>
        <p:nvPicPr>
          <p:cNvPr id="5" name="Picture 2" descr="Symbols of NASA | NASA">
            <a:extLst>
              <a:ext uri="{FF2B5EF4-FFF2-40B4-BE49-F238E27FC236}">
                <a16:creationId xmlns:a16="http://schemas.microsoft.com/office/drawing/2014/main" id="{805B5476-BDC9-0016-FBF2-1B9A5135C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164" y="5864353"/>
            <a:ext cx="1998067" cy="99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725E6A-E84F-FD9F-FAA7-86628A534CDB}"/>
              </a:ext>
            </a:extLst>
          </p:cNvPr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2385" y="5529970"/>
            <a:ext cx="2457295" cy="15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50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33FB3-A4BD-3F42-807C-81337F13A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Assessment Philosophy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CC91DB-8BFF-5D45-919B-28BBF7470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>
                <a:solidFill>
                  <a:schemeClr val="tx1"/>
                </a:solidFill>
                <a:ea typeface="ＭＳ Ｐゴシック"/>
              </a:rPr>
              <a:t>The assessment framework is aimed at verifying claimed mission performance and adheres, where applicable, to community best practices to an extent that is “fit for purpose”. </a:t>
            </a:r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Assessment divided into two parts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Review of mission quality as evidenced by its documentation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Validation analysis performed by mission quality assessor</a:t>
            </a:r>
          </a:p>
          <a:p>
            <a:endParaRPr lang="en-GB" sz="2400" dirty="0">
              <a:ea typeface="ＭＳ Ｐゴシック"/>
            </a:endParaRPr>
          </a:p>
        </p:txBody>
      </p:sp>
      <p:pic>
        <p:nvPicPr>
          <p:cNvPr id="3" name="Picture 2" descr="Symbols of NASA | NASA">
            <a:extLst>
              <a:ext uri="{FF2B5EF4-FFF2-40B4-BE49-F238E27FC236}">
                <a16:creationId xmlns:a16="http://schemas.microsoft.com/office/drawing/2014/main" id="{BEC6F930-9D03-72E1-0AC0-14B45FC64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164" y="5864353"/>
            <a:ext cx="1998067" cy="99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0EDC49-4666-1CD5-2BC7-9DEDA8DD490E}"/>
              </a:ext>
            </a:extLst>
          </p:cNvPr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2385" y="5529970"/>
            <a:ext cx="2457295" cy="15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18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CF41F-4154-174E-B2F7-844DE6CC6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QA Framework Definition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7CD8FF-44C8-9E46-81BB-D38BF0A68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GB" sz="2400" dirty="0">
                <a:solidFill>
                  <a:schemeClr val="tx1"/>
                </a:solidFill>
              </a:rPr>
              <a:t>Coordinated NASA/ESA activity to define such a standard: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ea typeface="ＭＳ Ｐゴシック"/>
              </a:rPr>
              <a:t>Generic Guidelines developed to define general framework for satellite mission quality analysis. Results of analysis reported in maturity matrices.</a:t>
            </a:r>
            <a:endParaRPr lang="en-GB" sz="2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ea typeface="ＭＳ Ｐゴシック"/>
              </a:rPr>
              <a:t>Specific implementations are generated from this framework for  separate sensor type requiring different approaches for those specific mission domains   </a:t>
            </a:r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  <a:ea typeface="ＭＳ Ｐゴシック"/>
              </a:rPr>
              <a:t>Generic Assessment Framework implemented in detailed domain-specific guidelines. So far there are optical, SAR, atmospheric, DEM (draft), altimetry guidelines.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A238F5B-B6B4-EE42-8A05-9D497BD300F3}"/>
              </a:ext>
            </a:extLst>
          </p:cNvPr>
          <p:cNvSpPr txBox="1">
            <a:spLocks/>
          </p:cNvSpPr>
          <p:nvPr/>
        </p:nvSpPr>
        <p:spPr>
          <a:xfrm>
            <a:off x="624418" y="2171701"/>
            <a:ext cx="11040201" cy="6528759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endParaRPr lang="en-GB" sz="3200"/>
          </a:p>
        </p:txBody>
      </p:sp>
      <p:pic>
        <p:nvPicPr>
          <p:cNvPr id="10" name="Picture 2" descr="Symbols of NASA | NASA">
            <a:extLst>
              <a:ext uri="{FF2B5EF4-FFF2-40B4-BE49-F238E27FC236}">
                <a16:creationId xmlns:a16="http://schemas.microsoft.com/office/drawing/2014/main" id="{FF8A9B5F-C9CE-4E5C-DE42-241B19B94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164" y="5864353"/>
            <a:ext cx="1998067" cy="99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35BC30-7842-48C0-EF7A-35888156DE99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2385" y="5529970"/>
            <a:ext cx="2457295" cy="15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523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88F5C-264B-9144-A2E4-1945C2B38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Framework Structure</a:t>
            </a:r>
          </a:p>
        </p:txBody>
      </p:sp>
      <p:pic>
        <p:nvPicPr>
          <p:cNvPr id="6" name="Picture 5" descr="Diagram, table&#10;&#10;Description automatically generated">
            <a:extLst>
              <a:ext uri="{FF2B5EF4-FFF2-40B4-BE49-F238E27FC236}">
                <a16:creationId xmlns:a16="http://schemas.microsoft.com/office/drawing/2014/main" id="{CB51B0A7-F90D-5545-A84E-B37C755EBB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530" y="1109468"/>
            <a:ext cx="6715404" cy="429857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A86329D-90AD-CA4A-BEB5-F522DB0085E5}"/>
              </a:ext>
            </a:extLst>
          </p:cNvPr>
          <p:cNvSpPr/>
          <p:nvPr/>
        </p:nvSpPr>
        <p:spPr>
          <a:xfrm>
            <a:off x="1398836" y="1408908"/>
            <a:ext cx="1344000" cy="3239589"/>
          </a:xfrm>
          <a:prstGeom prst="rect">
            <a:avLst/>
          </a:prstGeom>
          <a:noFill/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highlight>
                <a:srgbClr val="FFFF00"/>
              </a:highligh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1C1D5E-0F0A-C44C-BE70-F926D3738F95}"/>
              </a:ext>
            </a:extLst>
          </p:cNvPr>
          <p:cNvSpPr/>
          <p:nvPr/>
        </p:nvSpPr>
        <p:spPr>
          <a:xfrm>
            <a:off x="2727617" y="1408908"/>
            <a:ext cx="1334400" cy="3936000"/>
          </a:xfrm>
          <a:prstGeom prst="rect">
            <a:avLst/>
          </a:prstGeom>
          <a:noFill/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highlight>
                <a:srgbClr val="FFFF00"/>
              </a:highligh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BF87AE-AE04-6049-854D-E3A21E74F7DC}"/>
              </a:ext>
            </a:extLst>
          </p:cNvPr>
          <p:cNvSpPr/>
          <p:nvPr/>
        </p:nvSpPr>
        <p:spPr>
          <a:xfrm>
            <a:off x="4074851" y="1410209"/>
            <a:ext cx="1305600" cy="3238288"/>
          </a:xfrm>
          <a:prstGeom prst="rect">
            <a:avLst/>
          </a:prstGeom>
          <a:noFill/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highlight>
                <a:srgbClr val="FFFF00"/>
              </a:highligh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CD7397-89E0-E748-A60B-ED30B79B5103}"/>
              </a:ext>
            </a:extLst>
          </p:cNvPr>
          <p:cNvSpPr/>
          <p:nvPr/>
        </p:nvSpPr>
        <p:spPr>
          <a:xfrm>
            <a:off x="5542433" y="1115248"/>
            <a:ext cx="1132800" cy="3537600"/>
          </a:xfrm>
          <a:prstGeom prst="rect">
            <a:avLst/>
          </a:prstGeom>
          <a:noFill/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highlight>
                <a:srgbClr val="FFFF00"/>
              </a:highlight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10960B-A377-3849-8D1B-D43BE6F90086}"/>
              </a:ext>
            </a:extLst>
          </p:cNvPr>
          <p:cNvSpPr/>
          <p:nvPr/>
        </p:nvSpPr>
        <p:spPr>
          <a:xfrm>
            <a:off x="1398835" y="1128081"/>
            <a:ext cx="3981615" cy="4216827"/>
          </a:xfrm>
          <a:prstGeom prst="rect">
            <a:avLst/>
          </a:prstGeom>
          <a:noFill/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highlight>
                <a:srgbClr val="FFFF00"/>
              </a:highlight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0960716-257D-4348-81EA-013B5C450D07}"/>
              </a:ext>
            </a:extLst>
          </p:cNvPr>
          <p:cNvGrpSpPr/>
          <p:nvPr/>
        </p:nvGrpSpPr>
        <p:grpSpPr>
          <a:xfrm>
            <a:off x="8214957" y="2238855"/>
            <a:ext cx="3901440" cy="810403"/>
            <a:chOff x="6209812" y="832101"/>
            <a:chExt cx="2926080" cy="6078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FC42AB-3B18-704E-9574-CE4866078142}"/>
                </a:ext>
              </a:extLst>
            </p:cNvPr>
            <p:cNvSpPr txBox="1"/>
            <p:nvPr/>
          </p:nvSpPr>
          <p:spPr>
            <a:xfrm>
              <a:off x="6209812" y="832101"/>
              <a:ext cx="2926080" cy="223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33" b="1" dirty="0">
                  <a:solidFill>
                    <a:srgbClr val="1D3278"/>
                  </a:solidFill>
                </a:rPr>
                <a:t>Data Provider Documentation Review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2A53451-3E2B-A647-BDB1-91F8D613C7A9}"/>
                </a:ext>
              </a:extLst>
            </p:cNvPr>
            <p:cNvSpPr txBox="1"/>
            <p:nvPr/>
          </p:nvSpPr>
          <p:spPr>
            <a:xfrm>
              <a:off x="6209812" y="1001322"/>
              <a:ext cx="2926080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Review of mission quality as evidenced by its documentation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F285CC2-740C-1C49-A98B-C5538C46A83C}"/>
              </a:ext>
            </a:extLst>
          </p:cNvPr>
          <p:cNvGrpSpPr/>
          <p:nvPr/>
        </p:nvGrpSpPr>
        <p:grpSpPr>
          <a:xfrm>
            <a:off x="8214921" y="1114086"/>
            <a:ext cx="3901440" cy="797570"/>
            <a:chOff x="6161191" y="835563"/>
            <a:chExt cx="2926080" cy="59817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E05D7AC-6F58-354B-B27D-2D3376C839D3}"/>
                </a:ext>
              </a:extLst>
            </p:cNvPr>
            <p:cNvSpPr txBox="1"/>
            <p:nvPr/>
          </p:nvSpPr>
          <p:spPr>
            <a:xfrm>
              <a:off x="6161191" y="835563"/>
              <a:ext cx="2926080" cy="2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33" b="1" dirty="0">
                  <a:solidFill>
                    <a:srgbClr val="1D3278"/>
                  </a:solidFill>
                </a:rPr>
                <a:t>Validation Summary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0308E40-BC18-A54C-947E-20E521D1749D}"/>
                </a:ext>
              </a:extLst>
            </p:cNvPr>
            <p:cNvSpPr txBox="1"/>
            <p:nvPr/>
          </p:nvSpPr>
          <p:spPr>
            <a:xfrm>
              <a:off x="6161191" y="995159"/>
              <a:ext cx="2926080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Summarises validation activity undertaken by assessor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C06893D-04AC-A044-8DD0-1B032BE57EFE}"/>
              </a:ext>
            </a:extLst>
          </p:cNvPr>
          <p:cNvGrpSpPr/>
          <p:nvPr/>
        </p:nvGrpSpPr>
        <p:grpSpPr>
          <a:xfrm>
            <a:off x="8405325" y="3202997"/>
            <a:ext cx="3901440" cy="810403"/>
            <a:chOff x="6209812" y="832101"/>
            <a:chExt cx="2926080" cy="60780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D55767-E763-F14C-83E7-5949CBE6F856}"/>
                </a:ext>
              </a:extLst>
            </p:cNvPr>
            <p:cNvSpPr txBox="1"/>
            <p:nvPr/>
          </p:nvSpPr>
          <p:spPr>
            <a:xfrm>
              <a:off x="6209812" y="832101"/>
              <a:ext cx="2926080" cy="223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33" b="1" dirty="0">
                  <a:solidFill>
                    <a:srgbClr val="1D3278"/>
                  </a:solidFill>
                </a:rPr>
                <a:t>Product Information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9FD8D84-8FD6-7A44-BD3C-7C7613901B9B}"/>
                </a:ext>
              </a:extLst>
            </p:cNvPr>
            <p:cNvSpPr txBox="1"/>
            <p:nvPr/>
          </p:nvSpPr>
          <p:spPr>
            <a:xfrm>
              <a:off x="6209812" y="1001322"/>
              <a:ext cx="2926080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Review of descriptive information accompanying products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7884E18-D7B2-BF49-BB13-BD3B3A71D32F}"/>
              </a:ext>
            </a:extLst>
          </p:cNvPr>
          <p:cNvGrpSpPr/>
          <p:nvPr/>
        </p:nvGrpSpPr>
        <p:grpSpPr>
          <a:xfrm>
            <a:off x="8405325" y="4138073"/>
            <a:ext cx="3901440" cy="810403"/>
            <a:chOff x="6209812" y="832101"/>
            <a:chExt cx="2926080" cy="60780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A9D610E-DEDF-D740-A6B3-B7C52DF6C2D0}"/>
                </a:ext>
              </a:extLst>
            </p:cNvPr>
            <p:cNvSpPr txBox="1"/>
            <p:nvPr/>
          </p:nvSpPr>
          <p:spPr>
            <a:xfrm>
              <a:off x="6209812" y="832101"/>
              <a:ext cx="2926080" cy="223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33" b="1" dirty="0">
                  <a:solidFill>
                    <a:srgbClr val="1D3278"/>
                  </a:solidFill>
                </a:rPr>
                <a:t>Metrology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DEFD7B5-599C-1249-B5A8-F55909374240}"/>
                </a:ext>
              </a:extLst>
            </p:cNvPr>
            <p:cNvSpPr txBox="1"/>
            <p:nvPr/>
          </p:nvSpPr>
          <p:spPr>
            <a:xfrm>
              <a:off x="6209812" y="1001322"/>
              <a:ext cx="2840006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Review of underpinning evidence for observation quality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17027B3-21D1-4141-B643-936481039FBF}"/>
              </a:ext>
            </a:extLst>
          </p:cNvPr>
          <p:cNvGrpSpPr/>
          <p:nvPr/>
        </p:nvGrpSpPr>
        <p:grpSpPr>
          <a:xfrm>
            <a:off x="8405325" y="5115043"/>
            <a:ext cx="3901440" cy="810403"/>
            <a:chOff x="6209812" y="832101"/>
            <a:chExt cx="2926080" cy="60780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C802E1-F099-F140-9B71-EF4634381216}"/>
                </a:ext>
              </a:extLst>
            </p:cNvPr>
            <p:cNvSpPr txBox="1"/>
            <p:nvPr/>
          </p:nvSpPr>
          <p:spPr>
            <a:xfrm>
              <a:off x="6209812" y="832101"/>
              <a:ext cx="2926080" cy="223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33" b="1" dirty="0">
                  <a:solidFill>
                    <a:srgbClr val="1D3278"/>
                  </a:solidFill>
                </a:rPr>
                <a:t>Product Generation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40AAFA6-5131-6D41-98CD-4958BEC5F3C9}"/>
                </a:ext>
              </a:extLst>
            </p:cNvPr>
            <p:cNvSpPr txBox="1"/>
            <p:nvPr/>
          </p:nvSpPr>
          <p:spPr>
            <a:xfrm>
              <a:off x="6209812" y="1001322"/>
              <a:ext cx="2926080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Review of “fitness for purpose” of product generation </a:t>
              </a:r>
            </a:p>
          </p:txBody>
        </p:sp>
      </p:grpSp>
      <p:pic>
        <p:nvPicPr>
          <p:cNvPr id="4" name="Picture 2" descr="Symbols of NASA | NASA">
            <a:extLst>
              <a:ext uri="{FF2B5EF4-FFF2-40B4-BE49-F238E27FC236}">
                <a16:creationId xmlns:a16="http://schemas.microsoft.com/office/drawing/2014/main" id="{6DA1BC23-FBB0-BD39-ABDE-D544B3CE9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164" y="5864353"/>
            <a:ext cx="1998067" cy="99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8D08BA-799A-5D11-1A5A-722F80CD3615}"/>
              </a:ext>
            </a:extLst>
          </p:cNvPr>
          <p:cNvPicPr>
            <a:picLocks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2385" y="5529970"/>
            <a:ext cx="2457295" cy="15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49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4" grpId="0" animBg="1"/>
      <p:bldP spid="14" grpId="1" animBg="1"/>
      <p:bldP spid="15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B78CB-5536-3E4F-AE1F-972EFBEA0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Detailed Validation Matrix – Optical</a:t>
            </a:r>
          </a:p>
        </p:txBody>
      </p:sp>
      <p:pic>
        <p:nvPicPr>
          <p:cNvPr id="68" name="Picture 67" descr="Table&#10;&#10;Description automatically generated">
            <a:extLst>
              <a:ext uri="{FF2B5EF4-FFF2-40B4-BE49-F238E27FC236}">
                <a16:creationId xmlns:a16="http://schemas.microsoft.com/office/drawing/2014/main" id="{008E9AC0-7A86-4AF6-0A7F-62C862D16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876" y="2084179"/>
            <a:ext cx="6033684" cy="2909098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374F7970-73C2-2BF7-4C92-80A11D4E0EE9}"/>
              </a:ext>
            </a:extLst>
          </p:cNvPr>
          <p:cNvGrpSpPr/>
          <p:nvPr/>
        </p:nvGrpSpPr>
        <p:grpSpPr>
          <a:xfrm>
            <a:off x="8149881" y="2296037"/>
            <a:ext cx="3795099" cy="805331"/>
            <a:chOff x="6161191" y="835563"/>
            <a:chExt cx="2926080" cy="805331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205978F-891B-7219-5EE1-1A3DA628EA0D}"/>
                </a:ext>
              </a:extLst>
            </p:cNvPr>
            <p:cNvSpPr txBox="1"/>
            <p:nvPr/>
          </p:nvSpPr>
          <p:spPr>
            <a:xfrm>
              <a:off x="6161191" y="835563"/>
              <a:ext cx="29260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1D3278"/>
                  </a:solidFill>
                </a:rPr>
                <a:t>Validation Areas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27EA93C-EE94-9431-9B02-DBBE011A83BA}"/>
                </a:ext>
              </a:extLst>
            </p:cNvPr>
            <p:cNvSpPr txBox="1"/>
            <p:nvPr/>
          </p:nvSpPr>
          <p:spPr>
            <a:xfrm>
              <a:off x="6161191" y="1056119"/>
              <a:ext cx="29260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Divides been validation activities e.g. radiometric, geometric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1437D465-54C8-1879-7F0C-8E7E2BF25CD1}"/>
              </a:ext>
            </a:extLst>
          </p:cNvPr>
          <p:cNvSpPr txBox="1"/>
          <p:nvPr/>
        </p:nvSpPr>
        <p:spPr>
          <a:xfrm>
            <a:off x="8149881" y="1382984"/>
            <a:ext cx="3353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Provides the expert user more detailed validation information, metrics domain-specific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F62619D-CF7B-6E1D-99C0-C4478DCE36E1}"/>
              </a:ext>
            </a:extLst>
          </p:cNvPr>
          <p:cNvSpPr/>
          <p:nvPr/>
        </p:nvSpPr>
        <p:spPr>
          <a:xfrm>
            <a:off x="2704160" y="3839575"/>
            <a:ext cx="3697200" cy="1098000"/>
          </a:xfrm>
          <a:prstGeom prst="rect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49BEC291-C4E5-2FA4-4027-046C227E5A04}"/>
              </a:ext>
            </a:extLst>
          </p:cNvPr>
          <p:cNvSpPr/>
          <p:nvPr/>
        </p:nvSpPr>
        <p:spPr>
          <a:xfrm>
            <a:off x="2704160" y="2741574"/>
            <a:ext cx="2826000" cy="1098000"/>
          </a:xfrm>
          <a:prstGeom prst="rect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A03086C-75A2-A816-B181-57F7AC109A0B}"/>
              </a:ext>
            </a:extLst>
          </p:cNvPr>
          <p:cNvSpPr/>
          <p:nvPr/>
        </p:nvSpPr>
        <p:spPr>
          <a:xfrm>
            <a:off x="2866224" y="2741573"/>
            <a:ext cx="888944" cy="1098000"/>
          </a:xfrm>
          <a:prstGeom prst="rect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B78916D-3FA2-53EE-34E5-D272E1EC3C55}"/>
              </a:ext>
            </a:extLst>
          </p:cNvPr>
          <p:cNvGrpSpPr/>
          <p:nvPr/>
        </p:nvGrpSpPr>
        <p:grpSpPr>
          <a:xfrm>
            <a:off x="8577731" y="3977469"/>
            <a:ext cx="3367249" cy="841907"/>
            <a:chOff x="6161191" y="835563"/>
            <a:chExt cx="3367249" cy="841907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355CB23-5C28-1A4B-DBBC-7A8605D12A44}"/>
                </a:ext>
              </a:extLst>
            </p:cNvPr>
            <p:cNvSpPr txBox="1"/>
            <p:nvPr/>
          </p:nvSpPr>
          <p:spPr>
            <a:xfrm>
              <a:off x="6161191" y="835563"/>
              <a:ext cx="29260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1D3278"/>
                  </a:solidFill>
                </a:rPr>
                <a:t>Method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800418D-5FD8-7B5B-1919-982A89747D3A}"/>
                </a:ext>
              </a:extLst>
            </p:cNvPr>
            <p:cNvSpPr txBox="1"/>
            <p:nvPr/>
          </p:nvSpPr>
          <p:spPr>
            <a:xfrm>
              <a:off x="6161191" y="1092695"/>
              <a:ext cx="336724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Review of quality of method e.g. reference data quality</a:t>
              </a:r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06473D72-D408-4633-64DD-7BC767DFDCFA}"/>
              </a:ext>
            </a:extLst>
          </p:cNvPr>
          <p:cNvSpPr/>
          <p:nvPr/>
        </p:nvSpPr>
        <p:spPr>
          <a:xfrm>
            <a:off x="2866224" y="2750425"/>
            <a:ext cx="888944" cy="542080"/>
          </a:xfrm>
          <a:prstGeom prst="rect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E4B3A08-9798-006A-EDB9-04E3028A51D8}"/>
              </a:ext>
            </a:extLst>
          </p:cNvPr>
          <p:cNvGrpSpPr/>
          <p:nvPr/>
        </p:nvGrpSpPr>
        <p:grpSpPr>
          <a:xfrm>
            <a:off x="8339153" y="3148946"/>
            <a:ext cx="3471715" cy="841906"/>
            <a:chOff x="6161190" y="835563"/>
            <a:chExt cx="3471715" cy="841904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8C2F722-413C-5C0C-7C74-2C1813137B90}"/>
                </a:ext>
              </a:extLst>
            </p:cNvPr>
            <p:cNvSpPr txBox="1"/>
            <p:nvPr/>
          </p:nvSpPr>
          <p:spPr>
            <a:xfrm>
              <a:off x="6161191" y="835563"/>
              <a:ext cx="292608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1D3278"/>
                  </a:solidFill>
                </a:rPr>
                <a:t>Validation Metric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664CDCF-47BE-6109-064B-D41D3B8E3792}"/>
                </a:ext>
              </a:extLst>
            </p:cNvPr>
            <p:cNvSpPr txBox="1"/>
            <p:nvPr/>
          </p:nvSpPr>
          <p:spPr>
            <a:xfrm>
              <a:off x="6161190" y="1092694"/>
              <a:ext cx="3471715" cy="584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Highlights key metrics in each validation area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877F9E60-6CF8-6CC4-4E83-79CB6D3CFB45}"/>
              </a:ext>
            </a:extLst>
          </p:cNvPr>
          <p:cNvGrpSpPr/>
          <p:nvPr/>
        </p:nvGrpSpPr>
        <p:grpSpPr>
          <a:xfrm>
            <a:off x="8577731" y="4842571"/>
            <a:ext cx="3233137" cy="866291"/>
            <a:chOff x="6161191" y="835563"/>
            <a:chExt cx="3233137" cy="866291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17E0D26-3FEC-2B5D-E809-D55AA7B71974}"/>
                </a:ext>
              </a:extLst>
            </p:cNvPr>
            <p:cNvSpPr txBox="1"/>
            <p:nvPr/>
          </p:nvSpPr>
          <p:spPr>
            <a:xfrm>
              <a:off x="6161191" y="835563"/>
              <a:ext cx="29260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1D3278"/>
                  </a:solidFill>
                </a:rPr>
                <a:t>Compliance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ED5697B-FCC6-35D4-7DEC-903FAAA92D21}"/>
                </a:ext>
              </a:extLst>
            </p:cNvPr>
            <p:cNvSpPr txBox="1"/>
            <p:nvPr/>
          </p:nvSpPr>
          <p:spPr>
            <a:xfrm>
              <a:off x="6161191" y="1117079"/>
              <a:ext cx="32331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Comparison of validation result and claimed performance</a:t>
              </a:r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06E1D089-12A9-FF62-32AA-7F783595DBB9}"/>
              </a:ext>
            </a:extLst>
          </p:cNvPr>
          <p:cNvSpPr/>
          <p:nvPr/>
        </p:nvSpPr>
        <p:spPr>
          <a:xfrm>
            <a:off x="2866224" y="3294386"/>
            <a:ext cx="888944" cy="542080"/>
          </a:xfrm>
          <a:prstGeom prst="rect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pic>
        <p:nvPicPr>
          <p:cNvPr id="87" name="Picture 2" descr="Symbols of NASA | NASA">
            <a:extLst>
              <a:ext uri="{FF2B5EF4-FFF2-40B4-BE49-F238E27FC236}">
                <a16:creationId xmlns:a16="http://schemas.microsoft.com/office/drawing/2014/main" id="{09FD46C6-96D2-F2D2-D114-57A7A1B4A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164" y="5864353"/>
            <a:ext cx="1998067" cy="99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D646FFBD-18D5-B8D0-2CB6-F7AA212F7BA6}"/>
              </a:ext>
            </a:extLst>
          </p:cNvPr>
          <p:cNvPicPr>
            <a:picLocks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2385" y="5529970"/>
            <a:ext cx="2457295" cy="15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82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9" grpId="0" animBg="1"/>
      <p:bldP spid="79" grpId="1" animBg="1"/>
      <p:bldP spid="86" grpId="0" animBg="1"/>
    </p:bldLst>
  </p:timing>
</p:sld>
</file>

<file path=ppt/theme/theme1.xml><?xml version="1.0" encoding="utf-8"?>
<a:theme xmlns:a="http://schemas.openxmlformats.org/drawingml/2006/main" name="1_NPL Cover Slides - Light Options">
  <a:themeElements>
    <a:clrScheme name="NPL Final Colour Palette 2022">
      <a:dk1>
        <a:srgbClr val="000000"/>
      </a:dk1>
      <a:lt1>
        <a:srgbClr val="FFFFFF"/>
      </a:lt1>
      <a:dk2>
        <a:srgbClr val="002F6C"/>
      </a:dk2>
      <a:lt2>
        <a:srgbClr val="00A3E6"/>
      </a:lt2>
      <a:accent1>
        <a:srgbClr val="0079CC"/>
      </a:accent1>
      <a:accent2>
        <a:srgbClr val="97D700"/>
      </a:accent2>
      <a:accent3>
        <a:srgbClr val="FFCD00"/>
      </a:accent3>
      <a:accent4>
        <a:srgbClr val="E97D2B"/>
      </a:accent4>
      <a:accent5>
        <a:srgbClr val="DE1B76"/>
      </a:accent5>
      <a:accent6>
        <a:srgbClr val="A554C3"/>
      </a:accent6>
      <a:hlink>
        <a:srgbClr val="00A3E6"/>
      </a:hlink>
      <a:folHlink>
        <a:srgbClr val="007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396E6FB0-7950-894E-BD69-36DF0E37F1E7}" vid="{7C24ACF1-8E6F-A547-ABD5-D64E2663B460}"/>
    </a:ext>
  </a:extLst>
</a:theme>
</file>

<file path=ppt/theme/theme2.xml><?xml version="1.0" encoding="utf-8"?>
<a:theme xmlns:a="http://schemas.openxmlformats.org/drawingml/2006/main" name="2_NPL Cover Slides - Dark Options">
  <a:themeElements>
    <a:clrScheme name="NPL Colour Palette 2022">
      <a:dk1>
        <a:srgbClr val="000000"/>
      </a:dk1>
      <a:lt1>
        <a:srgbClr val="FFFFFF"/>
      </a:lt1>
      <a:dk2>
        <a:srgbClr val="002F6C"/>
      </a:dk2>
      <a:lt2>
        <a:srgbClr val="00A3E6"/>
      </a:lt2>
      <a:accent1>
        <a:srgbClr val="0079CC"/>
      </a:accent1>
      <a:accent2>
        <a:srgbClr val="97D700"/>
      </a:accent2>
      <a:accent3>
        <a:srgbClr val="FFCD00"/>
      </a:accent3>
      <a:accent4>
        <a:srgbClr val="E97D2B"/>
      </a:accent4>
      <a:accent5>
        <a:srgbClr val="DE1B76"/>
      </a:accent5>
      <a:accent6>
        <a:srgbClr val="A554C3"/>
      </a:accent6>
      <a:hlink>
        <a:srgbClr val="00A3E6"/>
      </a:hlink>
      <a:folHlink>
        <a:srgbClr val="007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396E6FB0-7950-894E-BD69-36DF0E37F1E7}" vid="{9CA5ABCC-F5E4-1F4A-AD56-54262F279DBC}"/>
    </a:ext>
  </a:extLst>
</a:theme>
</file>

<file path=ppt/theme/theme3.xml><?xml version="1.0" encoding="utf-8"?>
<a:theme xmlns:a="http://schemas.openxmlformats.org/drawingml/2006/main" name="3_NPL Dark Slides Templates">
  <a:themeElements>
    <a:clrScheme name="NPL Colour Palette 2022">
      <a:dk1>
        <a:srgbClr val="000000"/>
      </a:dk1>
      <a:lt1>
        <a:srgbClr val="FFFFFF"/>
      </a:lt1>
      <a:dk2>
        <a:srgbClr val="002F6C"/>
      </a:dk2>
      <a:lt2>
        <a:srgbClr val="00A3E6"/>
      </a:lt2>
      <a:accent1>
        <a:srgbClr val="0079CC"/>
      </a:accent1>
      <a:accent2>
        <a:srgbClr val="97D700"/>
      </a:accent2>
      <a:accent3>
        <a:srgbClr val="FFCD00"/>
      </a:accent3>
      <a:accent4>
        <a:srgbClr val="E97D2B"/>
      </a:accent4>
      <a:accent5>
        <a:srgbClr val="DE1B76"/>
      </a:accent5>
      <a:accent6>
        <a:srgbClr val="A554C3"/>
      </a:accent6>
      <a:hlink>
        <a:srgbClr val="00A3E6"/>
      </a:hlink>
      <a:folHlink>
        <a:srgbClr val="007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396E6FB0-7950-894E-BD69-36DF0E37F1E7}" vid="{4FA2D17A-AF3E-BD44-8B4C-6D84994F74A3}"/>
    </a:ext>
  </a:extLst>
</a:theme>
</file>

<file path=ppt/theme/theme4.xml><?xml version="1.0" encoding="utf-8"?>
<a:theme xmlns:a="http://schemas.openxmlformats.org/drawingml/2006/main" name="3_NPL Light Slides Templates">
  <a:themeElements>
    <a:clrScheme name="NPL Colour Palette 2022">
      <a:dk1>
        <a:srgbClr val="000000"/>
      </a:dk1>
      <a:lt1>
        <a:srgbClr val="FFFFFF"/>
      </a:lt1>
      <a:dk2>
        <a:srgbClr val="002F6C"/>
      </a:dk2>
      <a:lt2>
        <a:srgbClr val="00A3E6"/>
      </a:lt2>
      <a:accent1>
        <a:srgbClr val="0079CC"/>
      </a:accent1>
      <a:accent2>
        <a:srgbClr val="97D700"/>
      </a:accent2>
      <a:accent3>
        <a:srgbClr val="FFCD00"/>
      </a:accent3>
      <a:accent4>
        <a:srgbClr val="E97D2B"/>
      </a:accent4>
      <a:accent5>
        <a:srgbClr val="DE1B76"/>
      </a:accent5>
      <a:accent6>
        <a:srgbClr val="A554C3"/>
      </a:accent6>
      <a:hlink>
        <a:srgbClr val="00A3E6"/>
      </a:hlink>
      <a:folHlink>
        <a:srgbClr val="007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396E6FB0-7950-894E-BD69-36DF0E37F1E7}" vid="{A74774B0-FD71-A945-BA7E-418032D415D4}"/>
    </a:ext>
  </a:extLst>
</a:theme>
</file>

<file path=ppt/theme/theme5.xml><?xml version="1.0" encoding="utf-8"?>
<a:theme xmlns:a="http://schemas.openxmlformats.org/drawingml/2006/main" name="4_NPL Back Cover Slide Options">
  <a:themeElements>
    <a:clrScheme name="NPL Colour Palette 2022">
      <a:dk1>
        <a:srgbClr val="000000"/>
      </a:dk1>
      <a:lt1>
        <a:srgbClr val="FFFFFF"/>
      </a:lt1>
      <a:dk2>
        <a:srgbClr val="002F6C"/>
      </a:dk2>
      <a:lt2>
        <a:srgbClr val="00A3E6"/>
      </a:lt2>
      <a:accent1>
        <a:srgbClr val="0079CC"/>
      </a:accent1>
      <a:accent2>
        <a:srgbClr val="97D700"/>
      </a:accent2>
      <a:accent3>
        <a:srgbClr val="FFCD00"/>
      </a:accent3>
      <a:accent4>
        <a:srgbClr val="E97D2B"/>
      </a:accent4>
      <a:accent5>
        <a:srgbClr val="DE1B76"/>
      </a:accent5>
      <a:accent6>
        <a:srgbClr val="A554C3"/>
      </a:accent6>
      <a:hlink>
        <a:srgbClr val="00A3E6"/>
      </a:hlink>
      <a:folHlink>
        <a:srgbClr val="007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396E6FB0-7950-894E-BD69-36DF0E37F1E7}" vid="{2C8A1F75-2CE9-9247-95D8-63CB79D1E225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9941d5-36d3-4378-9959-f46da06a8023" xsi:nil="true"/>
    <lcf76f155ced4ddcb4097134ff3c332f xmlns="3723c246-e7af-4886-8308-1f7e854bc8b2">
      <Terms xmlns="http://schemas.microsoft.com/office/infopath/2007/PartnerControls"/>
    </lcf76f155ced4ddcb4097134ff3c332f>
    <Info xmlns="3723c246-e7af-4886-8308-1f7e854bc8b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A4131FFA5AFF428E9821CB033E3D5D" ma:contentTypeVersion="14" ma:contentTypeDescription="Create a new document." ma:contentTypeScope="" ma:versionID="913b1f8d8a232dabc2cd50cbfdb1660f">
  <xsd:schema xmlns:xsd="http://www.w3.org/2001/XMLSchema" xmlns:xs="http://www.w3.org/2001/XMLSchema" xmlns:p="http://schemas.microsoft.com/office/2006/metadata/properties" xmlns:ns2="3723c246-e7af-4886-8308-1f7e854bc8b2" xmlns:ns3="7c9941d5-36d3-4378-9959-f46da06a8023" targetNamespace="http://schemas.microsoft.com/office/2006/metadata/properties" ma:root="true" ma:fieldsID="4b98dd8d657772e243b49a7f7382766c" ns2:_="" ns3:_="">
    <xsd:import namespace="3723c246-e7af-4886-8308-1f7e854bc8b2"/>
    <xsd:import namespace="7c9941d5-36d3-4378-9959-f46da06a80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Info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23c246-e7af-4886-8308-1f7e854bc8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nfo" ma:index="11" nillable="true" ma:displayName="Info" ma:format="Dropdown" ma:internalName="Info">
      <xsd:simpleType>
        <xsd:restriction base="dms:Text">
          <xsd:maxLength value="255"/>
        </xsd:restriction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c82bccc2-81de-48e5-8e7d-e3401e24a5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9941d5-36d3-4378-9959-f46da06a8023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36a57b1d-b192-4b90-88e7-b6f10f4c242f}" ma:internalName="TaxCatchAll" ma:showField="CatchAllData" ma:web="7c9941d5-36d3-4378-9959-f46da06a80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2FC9D3-EAFE-4297-8D0C-F075E45682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D24E51-D419-4D1D-AF17-83D1F77D9EB7}">
  <ds:schemaRefs>
    <ds:schemaRef ds:uri="f36ecca6-7e9a-4b27-bbf8-f131ade0cf13"/>
    <ds:schemaRef ds:uri="http://www.w3.org/XML/1998/namespace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961c92a1-393d-434c-aa63-717d69807a0b"/>
    <ds:schemaRef ds:uri="http://purl.org/dc/elements/1.1/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60B8F9C-E857-4FB2-816F-FE1EB465CEDA}"/>
</file>

<file path=docProps/app.xml><?xml version="1.0" encoding="utf-8"?>
<Properties xmlns="http://schemas.openxmlformats.org/officeDocument/2006/extended-properties" xmlns:vt="http://schemas.openxmlformats.org/officeDocument/2006/docPropsVTypes">
  <Template>1_NPL Cover Slides - Light Options</Template>
  <TotalTime>5624</TotalTime>
  <Words>680</Words>
  <Application>Microsoft Office PowerPoint</Application>
  <PresentationFormat>Widescreen</PresentationFormat>
  <Paragraphs>88</Paragraphs>
  <Slides>13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ＭＳ Ｐゴシック</vt:lpstr>
      <vt:lpstr>Arial</vt:lpstr>
      <vt:lpstr>Calibri</vt:lpstr>
      <vt:lpstr>Verdana</vt:lpstr>
      <vt:lpstr>1_NPL Cover Slides - Light Options</vt:lpstr>
      <vt:lpstr>2_NPL Cover Slides - Dark Options</vt:lpstr>
      <vt:lpstr>3_NPL Dark Slides Templates</vt:lpstr>
      <vt:lpstr>3_NPL Light Slides Templates</vt:lpstr>
      <vt:lpstr>4_NPL Back Cover Slide Options</vt:lpstr>
      <vt:lpstr>Document</vt:lpstr>
      <vt:lpstr>ESA/NASA QA Framework for EO Products</vt:lpstr>
      <vt:lpstr>Outline</vt:lpstr>
      <vt:lpstr>Commercial Satellite Sector Growth</vt:lpstr>
      <vt:lpstr>The Value of QA</vt:lpstr>
      <vt:lpstr>QA Standards</vt:lpstr>
      <vt:lpstr>Assessment Philosophy</vt:lpstr>
      <vt:lpstr>QA Framework Definition</vt:lpstr>
      <vt:lpstr>Framework Structure</vt:lpstr>
      <vt:lpstr>Detailed Validation Matrix – Optical</vt:lpstr>
      <vt:lpstr>Example of Best Practice</vt:lpstr>
      <vt:lpstr>Approach to Assessments</vt:lpstr>
      <vt:lpstr>Summary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Hunt</dc:creator>
  <cp:lastModifiedBy>Sam Hunt</cp:lastModifiedBy>
  <cp:revision>5</cp:revision>
  <dcterms:created xsi:type="dcterms:W3CDTF">2022-08-27T17:43:41Z</dcterms:created>
  <dcterms:modified xsi:type="dcterms:W3CDTF">2026-05-18T15:19:04Z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df4b5af-ab42-45d5-91e7-45583bed1b2a_Enabled">
    <vt:lpwstr>true</vt:lpwstr>
  </property>
  <property fmtid="{D5CDD505-2E9C-101B-9397-08002B2CF9AE}" pid="3" name="MSIP_Label_9df4b5af-ab42-45d5-91e7-45583bed1b2a_SetDate">
    <vt:lpwstr>2022-07-08T15:51:14Z</vt:lpwstr>
  </property>
  <property fmtid="{D5CDD505-2E9C-101B-9397-08002B2CF9AE}" pid="4" name="MSIP_Label_9df4b5af-ab42-45d5-91e7-45583bed1b2a_Method">
    <vt:lpwstr>Standard</vt:lpwstr>
  </property>
  <property fmtid="{D5CDD505-2E9C-101B-9397-08002B2CF9AE}" pid="5" name="MSIP_Label_9df4b5af-ab42-45d5-91e7-45583bed1b2a_Name">
    <vt:lpwstr>9df4b5af-ab42-45d5-91e7-45583bed1b2a</vt:lpwstr>
  </property>
  <property fmtid="{D5CDD505-2E9C-101B-9397-08002B2CF9AE}" pid="6" name="MSIP_Label_9df4b5af-ab42-45d5-91e7-45583bed1b2a_SiteId">
    <vt:lpwstr>601e5460-b1bf-49c0-bd2d-e76ffc186a8d</vt:lpwstr>
  </property>
  <property fmtid="{D5CDD505-2E9C-101B-9397-08002B2CF9AE}" pid="7" name="MSIP_Label_9df4b5af-ab42-45d5-91e7-45583bed1b2a_ActionId">
    <vt:lpwstr>8baf69fb-c659-4a8e-a2d1-12a52ea15823</vt:lpwstr>
  </property>
  <property fmtid="{D5CDD505-2E9C-101B-9397-08002B2CF9AE}" pid="8" name="MSIP_Label_9df4b5af-ab42-45d5-91e7-45583bed1b2a_ContentBits">
    <vt:lpwstr>0</vt:lpwstr>
  </property>
  <property fmtid="{D5CDD505-2E9C-101B-9397-08002B2CF9AE}" pid="9" name="ContentTypeId">
    <vt:lpwstr>0x010100DFA4131FFA5AFF428E9821CB033E3D5D</vt:lpwstr>
  </property>
  <property fmtid="{D5CDD505-2E9C-101B-9397-08002B2CF9AE}" pid="10" name="MediaServiceImageTags">
    <vt:lpwstr/>
  </property>
</Properties>
</file>