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4152" r:id="rId5"/>
    <p:sldMasterId id="2147484201" r:id="rId6"/>
    <p:sldMasterId id="2147484211" r:id="rId7"/>
    <p:sldMasterId id="2147484215" r:id="rId8"/>
    <p:sldMasterId id="2147484256" r:id="rId9"/>
    <p:sldMasterId id="2147484272" r:id="rId10"/>
    <p:sldMasterId id="2147484289" r:id="rId11"/>
  </p:sldMasterIdLst>
  <p:notesMasterIdLst>
    <p:notesMasterId r:id="rId37"/>
  </p:notesMasterIdLst>
  <p:sldIdLst>
    <p:sldId id="2134806140" r:id="rId12"/>
    <p:sldId id="2134806141" r:id="rId13"/>
    <p:sldId id="2134806121" r:id="rId14"/>
    <p:sldId id="2134806127" r:id="rId15"/>
    <p:sldId id="2134806132" r:id="rId16"/>
    <p:sldId id="2134806135" r:id="rId17"/>
    <p:sldId id="2146847065" r:id="rId18"/>
    <p:sldId id="11256" r:id="rId19"/>
    <p:sldId id="2134806142" r:id="rId20"/>
    <p:sldId id="2134806143" r:id="rId21"/>
    <p:sldId id="2134806144" r:id="rId22"/>
    <p:sldId id="2134806128" r:id="rId23"/>
    <p:sldId id="2134806130" r:id="rId24"/>
    <p:sldId id="2134806133" r:id="rId25"/>
    <p:sldId id="2134806139" r:id="rId26"/>
    <p:sldId id="2134806138" r:id="rId27"/>
    <p:sldId id="2146847066" r:id="rId28"/>
    <p:sldId id="257" r:id="rId29"/>
    <p:sldId id="11330" r:id="rId30"/>
    <p:sldId id="11344" r:id="rId31"/>
    <p:sldId id="11328" r:id="rId32"/>
    <p:sldId id="11346" r:id="rId33"/>
    <p:sldId id="11347" r:id="rId34"/>
    <p:sldId id="11333" r:id="rId35"/>
    <p:sldId id="314" r:id="rId3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557F0-810A-4CD7-A27C-245AD27DE77C}" v="322" dt="2026-05-22T08:46:48.883"/>
    <p1510:client id="{FF9855A5-C990-4C3B-8B05-CDD640E88F3E}" v="9" dt="2026-05-22T08:59:30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Hunt" userId="1d02522a-dbfc-48fe-bc66-a94fdf3349a0" providerId="ADAL" clId="{F2BC0835-6E89-401D-82D1-1607980AAD08}"/>
    <pc:docChg chg="undo custSel mod addSld delSld modSld sldOrd delMainMaster">
      <pc:chgData name="Sam Hunt" userId="1d02522a-dbfc-48fe-bc66-a94fdf3349a0" providerId="ADAL" clId="{F2BC0835-6E89-401D-82D1-1607980AAD08}" dt="2026-05-22T08:46:48.883" v="377"/>
      <pc:docMkLst>
        <pc:docMk/>
      </pc:docMkLst>
      <pc:sldChg chg="add del">
        <pc:chgData name="Sam Hunt" userId="1d02522a-dbfc-48fe-bc66-a94fdf3349a0" providerId="ADAL" clId="{F2BC0835-6E89-401D-82D1-1607980AAD08}" dt="2026-05-22T08:29:53.024" v="62" actId="47"/>
        <pc:sldMkLst>
          <pc:docMk/>
          <pc:sldMk cId="1246445095" sldId="257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3087479196" sldId="314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675339132" sldId="11256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4249776377" sldId="11328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2904728742" sldId="11330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932398704" sldId="11333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03402934" sldId="11344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2656273942" sldId="11346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3375845704" sldId="11347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3011894634" sldId="2134806121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900322074" sldId="2134806127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52381364" sldId="2134806128"/>
        </pc:sldMkLst>
      </pc:sldChg>
      <pc:sldChg chg="delSp modSp add del mod modClrScheme chgLayout">
        <pc:chgData name="Sam Hunt" userId="1d02522a-dbfc-48fe-bc66-a94fdf3349a0" providerId="ADAL" clId="{F2BC0835-6E89-401D-82D1-1607980AAD08}" dt="2026-05-20T09:59:40.861" v="51" actId="20577"/>
        <pc:sldMkLst>
          <pc:docMk/>
          <pc:sldMk cId="2964724325" sldId="2134806130"/>
        </pc:sldMkLst>
        <pc:spChg chg="mod ord">
          <ac:chgData name="Sam Hunt" userId="1d02522a-dbfc-48fe-bc66-a94fdf3349a0" providerId="ADAL" clId="{F2BC0835-6E89-401D-82D1-1607980AAD08}" dt="2026-05-20T09:59:34.401" v="36" actId="700"/>
          <ac:spMkLst>
            <pc:docMk/>
            <pc:sldMk cId="2964724325" sldId="2134806130"/>
            <ac:spMk id="4" creationId="{8FC3FABF-8967-923A-0B2E-FDD09F7DBFDD}"/>
          </ac:spMkLst>
        </pc:spChg>
        <pc:spChg chg="mod ord">
          <ac:chgData name="Sam Hunt" userId="1d02522a-dbfc-48fe-bc66-a94fdf3349a0" providerId="ADAL" clId="{F2BC0835-6E89-401D-82D1-1607980AAD08}" dt="2026-05-20T09:59:40.861" v="51" actId="20577"/>
          <ac:spMkLst>
            <pc:docMk/>
            <pc:sldMk cId="2964724325" sldId="2134806130"/>
            <ac:spMk id="10" creationId="{ADF7FC2F-3A30-2A22-EBB3-D3A027517055}"/>
          </ac:spMkLst>
        </pc:spChg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2544538710" sldId="2134806132"/>
        </pc:sldMkLst>
      </pc:sldChg>
      <pc:sldChg chg="addSp delSp modSp add del mod">
        <pc:chgData name="Sam Hunt" userId="1d02522a-dbfc-48fe-bc66-a94fdf3349a0" providerId="ADAL" clId="{F2BC0835-6E89-401D-82D1-1607980AAD08}" dt="2026-05-20T09:59:59.325" v="56" actId="478"/>
        <pc:sldMkLst>
          <pc:docMk/>
          <pc:sldMk cId="3659096864" sldId="2134806133"/>
        </pc:sldMkLst>
        <pc:spChg chg="add mod">
          <ac:chgData name="Sam Hunt" userId="1d02522a-dbfc-48fe-bc66-a94fdf3349a0" providerId="ADAL" clId="{F2BC0835-6E89-401D-82D1-1607980AAD08}" dt="2026-05-20T09:59:55.158" v="54"/>
          <ac:spMkLst>
            <pc:docMk/>
            <pc:sldMk cId="3659096864" sldId="2134806133"/>
            <ac:spMk id="7" creationId="{9E40ECC0-C04E-A2D4-F599-017A8FC4AEC7}"/>
          </ac:spMkLst>
        </pc:spChg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942156316" sldId="2134806135"/>
        </pc:sldMkLst>
      </pc:sldChg>
      <pc:sldChg chg="add del ord setBg">
        <pc:chgData name="Sam Hunt" userId="1d02522a-dbfc-48fe-bc66-a94fdf3349a0" providerId="ADAL" clId="{F2BC0835-6E89-401D-82D1-1607980AAD08}" dt="2026-05-22T08:46:48.883" v="377"/>
        <pc:sldMkLst>
          <pc:docMk/>
          <pc:sldMk cId="3290378026" sldId="2134806138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327512636" sldId="2134806139"/>
        </pc:sldMkLst>
      </pc:sldChg>
      <pc:sldChg chg="modSp add del mod">
        <pc:chgData name="Sam Hunt" userId="1d02522a-dbfc-48fe-bc66-a94fdf3349a0" providerId="ADAL" clId="{F2BC0835-6E89-401D-82D1-1607980AAD08}" dt="2026-05-17T17:11:25.229" v="32"/>
        <pc:sldMkLst>
          <pc:docMk/>
          <pc:sldMk cId="3656199776" sldId="2134806140"/>
        </pc:sldMkLst>
        <pc:spChg chg="mod">
          <ac:chgData name="Sam Hunt" userId="1d02522a-dbfc-48fe-bc66-a94fdf3349a0" providerId="ADAL" clId="{F2BC0835-6E89-401D-82D1-1607980AAD08}" dt="2026-05-17T16:52:48.821" v="23" actId="20577"/>
          <ac:spMkLst>
            <pc:docMk/>
            <pc:sldMk cId="3656199776" sldId="2134806140"/>
            <ac:spMk id="13" creationId="{433FAB2F-1AE0-34FD-5A59-35E4B5AC052B}"/>
          </ac:spMkLst>
        </pc:spChg>
        <pc:spChg chg="mod">
          <ac:chgData name="Sam Hunt" userId="1d02522a-dbfc-48fe-bc66-a94fdf3349a0" providerId="ADAL" clId="{F2BC0835-6E89-401D-82D1-1607980AAD08}" dt="2026-05-17T16:52:44.880" v="15" actId="20577"/>
          <ac:spMkLst>
            <pc:docMk/>
            <pc:sldMk cId="3656199776" sldId="2134806140"/>
            <ac:spMk id="14" creationId="{E0CCABB1-D1F3-E7FB-BEA6-B1C7D9B67387}"/>
          </ac:spMkLst>
        </pc:spChg>
      </pc:sldChg>
      <pc:sldChg chg="modSp add del mod">
        <pc:chgData name="Sam Hunt" userId="1d02522a-dbfc-48fe-bc66-a94fdf3349a0" providerId="ADAL" clId="{F2BC0835-6E89-401D-82D1-1607980AAD08}" dt="2026-05-17T17:11:25.229" v="32"/>
        <pc:sldMkLst>
          <pc:docMk/>
          <pc:sldMk cId="2783596740" sldId="2134806141"/>
        </pc:sldMkLst>
        <pc:spChg chg="mod">
          <ac:chgData name="Sam Hunt" userId="1d02522a-dbfc-48fe-bc66-a94fdf3349a0" providerId="ADAL" clId="{F2BC0835-6E89-401D-82D1-1607980AAD08}" dt="2026-05-17T16:52:39.319" v="10" actId="20577"/>
          <ac:spMkLst>
            <pc:docMk/>
            <pc:sldMk cId="2783596740" sldId="2134806141"/>
            <ac:spMk id="5" creationId="{8942A249-302E-4F4F-F109-C06D71FA5304}"/>
          </ac:spMkLst>
        </pc:spChg>
        <pc:spChg chg="mod">
          <ac:chgData name="Sam Hunt" userId="1d02522a-dbfc-48fe-bc66-a94fdf3349a0" providerId="ADAL" clId="{F2BC0835-6E89-401D-82D1-1607980AAD08}" dt="2026-05-17T16:52:36.806" v="7" actId="27636"/>
          <ac:spMkLst>
            <pc:docMk/>
            <pc:sldMk cId="2783596740" sldId="2134806141"/>
            <ac:spMk id="9" creationId="{143A2388-5886-5194-6644-D465C023DEB1}"/>
          </ac:spMkLst>
        </pc:spChg>
      </pc:sldChg>
      <pc:sldChg chg="add">
        <pc:chgData name="Sam Hunt" userId="1d02522a-dbfc-48fe-bc66-a94fdf3349a0" providerId="ADAL" clId="{F2BC0835-6E89-401D-82D1-1607980AAD08}" dt="2026-05-17T17:11:25.229" v="32"/>
        <pc:sldMkLst>
          <pc:docMk/>
          <pc:sldMk cId="157741027" sldId="2134806142"/>
        </pc:sldMkLst>
      </pc:sldChg>
      <pc:sldChg chg="add">
        <pc:chgData name="Sam Hunt" userId="1d02522a-dbfc-48fe-bc66-a94fdf3349a0" providerId="ADAL" clId="{F2BC0835-6E89-401D-82D1-1607980AAD08}" dt="2026-05-17T17:11:25.229" v="32"/>
        <pc:sldMkLst>
          <pc:docMk/>
          <pc:sldMk cId="4235507407" sldId="2134806143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2158909473" sldId="2134806144"/>
        </pc:sldMkLst>
      </pc:sldChg>
      <pc:sldChg chg="add del">
        <pc:chgData name="Sam Hunt" userId="1d02522a-dbfc-48fe-bc66-a94fdf3349a0" providerId="ADAL" clId="{F2BC0835-6E89-401D-82D1-1607980AAD08}" dt="2026-05-17T17:11:25.229" v="32"/>
        <pc:sldMkLst>
          <pc:docMk/>
          <pc:sldMk cId="157055455" sldId="2146847065"/>
        </pc:sldMkLst>
      </pc:sldChg>
      <pc:sldChg chg="addSp delSp modSp new mod modClrScheme chgLayout">
        <pc:chgData name="Sam Hunt" userId="1d02522a-dbfc-48fe-bc66-a94fdf3349a0" providerId="ADAL" clId="{F2BC0835-6E89-401D-82D1-1607980AAD08}" dt="2026-05-22T08:45:48.478" v="375" actId="5793"/>
        <pc:sldMkLst>
          <pc:docMk/>
          <pc:sldMk cId="1834519670" sldId="2146847066"/>
        </pc:sldMkLst>
        <pc:spChg chg="del">
          <ac:chgData name="Sam Hunt" userId="1d02522a-dbfc-48fe-bc66-a94fdf3349a0" providerId="ADAL" clId="{F2BC0835-6E89-401D-82D1-1607980AAD08}" dt="2026-05-22T08:31:48.836" v="64" actId="700"/>
          <ac:spMkLst>
            <pc:docMk/>
            <pc:sldMk cId="1834519670" sldId="2146847066"/>
            <ac:spMk id="2" creationId="{60E38D39-8EE2-7923-F48D-4B3FDAA9C776}"/>
          </ac:spMkLst>
        </pc:spChg>
        <pc:spChg chg="del">
          <ac:chgData name="Sam Hunt" userId="1d02522a-dbfc-48fe-bc66-a94fdf3349a0" providerId="ADAL" clId="{F2BC0835-6E89-401D-82D1-1607980AAD08}" dt="2026-05-22T08:31:48.836" v="64" actId="700"/>
          <ac:spMkLst>
            <pc:docMk/>
            <pc:sldMk cId="1834519670" sldId="2146847066"/>
            <ac:spMk id="3" creationId="{9AA8B31A-6005-D79F-92DF-409A7284BF56}"/>
          </ac:spMkLst>
        </pc:spChg>
        <pc:spChg chg="del">
          <ac:chgData name="Sam Hunt" userId="1d02522a-dbfc-48fe-bc66-a94fdf3349a0" providerId="ADAL" clId="{F2BC0835-6E89-401D-82D1-1607980AAD08}" dt="2026-05-22T08:31:48.836" v="64" actId="700"/>
          <ac:spMkLst>
            <pc:docMk/>
            <pc:sldMk cId="1834519670" sldId="2146847066"/>
            <ac:spMk id="4" creationId="{20D44F03-B7D5-D06E-10C8-44AB459BC922}"/>
          </ac:spMkLst>
        </pc:spChg>
        <pc:spChg chg="mod ord">
          <ac:chgData name="Sam Hunt" userId="1d02522a-dbfc-48fe-bc66-a94fdf3349a0" providerId="ADAL" clId="{F2BC0835-6E89-401D-82D1-1607980AAD08}" dt="2026-05-22T08:31:53.212" v="65" actId="700"/>
          <ac:spMkLst>
            <pc:docMk/>
            <pc:sldMk cId="1834519670" sldId="2146847066"/>
            <ac:spMk id="5" creationId="{4446DAD7-C715-1253-8D0E-6B282F96723B}"/>
          </ac:spMkLst>
        </pc:spChg>
        <pc:spChg chg="mod ord">
          <ac:chgData name="Sam Hunt" userId="1d02522a-dbfc-48fe-bc66-a94fdf3349a0" providerId="ADAL" clId="{F2BC0835-6E89-401D-82D1-1607980AAD08}" dt="2026-05-22T08:31:53.212" v="65" actId="700"/>
          <ac:spMkLst>
            <pc:docMk/>
            <pc:sldMk cId="1834519670" sldId="2146847066"/>
            <ac:spMk id="6" creationId="{4FD9C590-8131-0DCA-3DA7-A3B7370831DA}"/>
          </ac:spMkLst>
        </pc:spChg>
        <pc:spChg chg="add del mod ord">
          <ac:chgData name="Sam Hunt" userId="1d02522a-dbfc-48fe-bc66-a94fdf3349a0" providerId="ADAL" clId="{F2BC0835-6E89-401D-82D1-1607980AAD08}" dt="2026-05-22T08:31:53.212" v="65" actId="700"/>
          <ac:spMkLst>
            <pc:docMk/>
            <pc:sldMk cId="1834519670" sldId="2146847066"/>
            <ac:spMk id="7" creationId="{7B3C3F7B-4CAB-E860-51EE-044330F9341E}"/>
          </ac:spMkLst>
        </pc:spChg>
        <pc:spChg chg="add del mod ord">
          <ac:chgData name="Sam Hunt" userId="1d02522a-dbfc-48fe-bc66-a94fdf3349a0" providerId="ADAL" clId="{F2BC0835-6E89-401D-82D1-1607980AAD08}" dt="2026-05-22T08:31:53.212" v="65" actId="700"/>
          <ac:spMkLst>
            <pc:docMk/>
            <pc:sldMk cId="1834519670" sldId="2146847066"/>
            <ac:spMk id="8" creationId="{4239400C-B8B4-0CEC-781A-54FACFC0DE72}"/>
          </ac:spMkLst>
        </pc:spChg>
        <pc:spChg chg="add del mod ord">
          <ac:chgData name="Sam Hunt" userId="1d02522a-dbfc-48fe-bc66-a94fdf3349a0" providerId="ADAL" clId="{F2BC0835-6E89-401D-82D1-1607980AAD08}" dt="2026-05-22T08:31:53.212" v="65" actId="700"/>
          <ac:spMkLst>
            <pc:docMk/>
            <pc:sldMk cId="1834519670" sldId="2146847066"/>
            <ac:spMk id="9" creationId="{15DDC9F0-B9E9-2680-E3C7-DFAC66BF3B77}"/>
          </ac:spMkLst>
        </pc:spChg>
        <pc:spChg chg="add mod ord">
          <ac:chgData name="Sam Hunt" userId="1d02522a-dbfc-48fe-bc66-a94fdf3349a0" providerId="ADAL" clId="{F2BC0835-6E89-401D-82D1-1607980AAD08}" dt="2026-05-22T08:31:58.081" v="71" actId="20577"/>
          <ac:spMkLst>
            <pc:docMk/>
            <pc:sldMk cId="1834519670" sldId="2146847066"/>
            <ac:spMk id="10" creationId="{13D6930F-013C-82D6-92F1-8CA59802F7CB}"/>
          </ac:spMkLst>
        </pc:spChg>
        <pc:spChg chg="add mod ord">
          <ac:chgData name="Sam Hunt" userId="1d02522a-dbfc-48fe-bc66-a94fdf3349a0" providerId="ADAL" clId="{F2BC0835-6E89-401D-82D1-1607980AAD08}" dt="2026-05-22T08:45:48.478" v="375" actId="5793"/>
          <ac:spMkLst>
            <pc:docMk/>
            <pc:sldMk cId="1834519670" sldId="2146847066"/>
            <ac:spMk id="11" creationId="{161530A9-0DC8-4267-B00E-7B615908C69A}"/>
          </ac:spMkLst>
        </pc:spChg>
      </pc:sldChg>
      <pc:sldChg chg="new del">
        <pc:chgData name="Sam Hunt" userId="1d02522a-dbfc-48fe-bc66-a94fdf3349a0" providerId="ADAL" clId="{F2BC0835-6E89-401D-82D1-1607980AAD08}" dt="2026-05-22T08:29:53.922" v="63" actId="47"/>
        <pc:sldMkLst>
          <pc:docMk/>
          <pc:sldMk cId="823491004" sldId="2146847067"/>
        </pc:sldMkLst>
      </pc:sldChg>
      <pc:sldChg chg="new del">
        <pc:chgData name="Sam Hunt" userId="1d02522a-dbfc-48fe-bc66-a94fdf3349a0" providerId="ADAL" clId="{F2BC0835-6E89-401D-82D1-1607980AAD08}" dt="2026-05-22T08:29:51.576" v="60" actId="47"/>
        <pc:sldMkLst>
          <pc:docMk/>
          <pc:sldMk cId="1647868794" sldId="2146847068"/>
        </pc:sldMkLst>
      </pc:sldChg>
    </pc:docChg>
  </pc:docChgLst>
  <pc:docChgLst>
    <pc:chgData name="Pieter De Vis" userId="fa9b9b6b-9af9-467d-8b26-931df0fa897d" providerId="ADAL" clId="{266EA067-3970-4C1B-B9E8-AB0359BDFA4C}"/>
    <pc:docChg chg="modSld">
      <pc:chgData name="Pieter De Vis" userId="fa9b9b6b-9af9-467d-8b26-931df0fa897d" providerId="ADAL" clId="{266EA067-3970-4C1B-B9E8-AB0359BDFA4C}" dt="2026-05-22T08:59:30.285" v="8" actId="20577"/>
      <pc:docMkLst>
        <pc:docMk/>
      </pc:docMkLst>
      <pc:sldChg chg="modSp mod">
        <pc:chgData name="Pieter De Vis" userId="fa9b9b6b-9af9-467d-8b26-931df0fa897d" providerId="ADAL" clId="{266EA067-3970-4C1B-B9E8-AB0359BDFA4C}" dt="2026-05-22T08:59:30.285" v="8" actId="20577"/>
        <pc:sldMkLst>
          <pc:docMk/>
          <pc:sldMk cId="3656199776" sldId="2134806140"/>
        </pc:sldMkLst>
        <pc:spChg chg="mod">
          <ac:chgData name="Pieter De Vis" userId="fa9b9b6b-9af9-467d-8b26-931df0fa897d" providerId="ADAL" clId="{266EA067-3970-4C1B-B9E8-AB0359BDFA4C}" dt="2026-05-22T08:59:30.285" v="8" actId="20577"/>
          <ac:spMkLst>
            <pc:docMk/>
            <pc:sldMk cId="3656199776" sldId="2134806140"/>
            <ac:spMk id="14" creationId="{E0CCABB1-D1F3-E7FB-BEA6-B1C7D9B67387}"/>
          </ac:spMkLst>
        </pc:spChg>
      </pc:sldChg>
    </pc:docChg>
  </pc:docChgLst>
  <pc:docChgLst>
    <pc:chgData name="Pieter De Vis" userId="S::pieter.de.vis@npl.co.uk::fa9b9b6b-9af9-467d-8b26-931df0fa897d" providerId="AD" clId="Web-{89953F8B-D436-EE7E-6E20-D3FA3A884955}"/>
    <pc:docChg chg="addSld delSld modSld sldOrd addMainMaster">
      <pc:chgData name="Pieter De Vis" userId="S::pieter.de.vis@npl.co.uk::fa9b9b6b-9af9-467d-8b26-931df0fa897d" providerId="AD" clId="Web-{89953F8B-D436-EE7E-6E20-D3FA3A884955}" dt="2026-05-16T19:23:18.741" v="68"/>
      <pc:docMkLst>
        <pc:docMk/>
      </pc:docMkLst>
      <pc:sldMasterChg chg="add addSldLayout">
        <pc:chgData name="Pieter De Vis" userId="S::pieter.de.vis@npl.co.uk::fa9b9b6b-9af9-467d-8b26-931df0fa897d" providerId="AD" clId="Web-{89953F8B-D436-EE7E-6E20-D3FA3A884955}" dt="2026-05-16T18:31:06.231" v="4"/>
        <pc:sldMasterMkLst>
          <pc:docMk/>
          <pc:sldMasterMk cId="1601929947" sldId="2147483690"/>
        </pc:sldMasterMkLst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4256570440" sldId="2147483692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591234146" sldId="2147483693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3468955272" sldId="2147483694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3490854345" sldId="2147483696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143795980" sldId="2147483697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1858848607" sldId="2147483698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1452948767" sldId="2147483699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2021795296" sldId="2147483707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06.231" v="4"/>
          <pc:sldLayoutMkLst>
            <pc:docMk/>
            <pc:sldMasterMk cId="1601929947" sldId="2147483690"/>
            <pc:sldLayoutMk cId="939721335" sldId="2147484210"/>
          </pc:sldLayoutMkLst>
        </pc:sldLayoutChg>
      </pc:sldMasterChg>
      <pc:sldMasterChg chg="add addSldLayout">
        <pc:chgData name="Pieter De Vis" userId="S::pieter.de.vis@npl.co.uk::fa9b9b6b-9af9-467d-8b26-931df0fa897d" providerId="AD" clId="Web-{89953F8B-D436-EE7E-6E20-D3FA3A884955}" dt="2026-05-16T18:31:58.123" v="36"/>
        <pc:sldMasterMkLst>
          <pc:docMk/>
          <pc:sldMasterMk cId="3449077651" sldId="2147484152"/>
        </pc:sldMasterMkLst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1571140071" sldId="2147484153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1255060083" sldId="2147484154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1979550757" sldId="2147484155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2081743944" sldId="2147484156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3844428197" sldId="2147484157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745292163" sldId="2147484158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2473818655" sldId="2147484159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2949839457" sldId="2147484160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1888760219" sldId="2147484161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393518466" sldId="2147484162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442358644" sldId="2147484163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2603145485" sldId="2147484164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914265786" sldId="2147484165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608169076" sldId="2147484166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2677415318" sldId="2147484167"/>
          </pc:sldLayoutMkLst>
        </pc:sldLayoutChg>
        <pc:sldLayoutChg chg="add">
          <pc:chgData name="Pieter De Vis" userId="S::pieter.de.vis@npl.co.uk::fa9b9b6b-9af9-467d-8b26-931df0fa897d" providerId="AD" clId="Web-{89953F8B-D436-EE7E-6E20-D3FA3A884955}" dt="2026-05-16T18:31:58.123" v="36"/>
          <pc:sldLayoutMkLst>
            <pc:docMk/>
            <pc:sldMasterMk cId="3449077651" sldId="2147484152"/>
            <pc:sldLayoutMk cId="543913060" sldId="2147484168"/>
          </pc:sldLayoutMkLst>
        </pc:sldLayoutChg>
      </pc:sldMasterChg>
    </pc:docChg>
  </pc:docChgLst>
  <pc:docChgLst>
    <pc:chgData name="Pieter De Vis" userId="S::pieter.de.vis@npl.co.uk::fa9b9b6b-9af9-467d-8b26-931df0fa897d" providerId="AD" clId="Web-{9AC2C38A-37F0-2737-B03B-124987F8A011}"/>
    <pc:docChg chg="addSld delSld addMainMaster modMainMaster">
      <pc:chgData name="Pieter De Vis" userId="S::pieter.de.vis@npl.co.uk::fa9b9b6b-9af9-467d-8b26-931df0fa897d" providerId="AD" clId="Web-{9AC2C38A-37F0-2737-B03B-124987F8A011}" dt="2026-05-16T19:54:13.148" v="2"/>
      <pc:docMkLst>
        <pc:docMk/>
      </pc:docMkLst>
      <pc:sldMasterChg chg="modSldLayout">
        <pc:chgData name="Pieter De Vis" userId="S::pieter.de.vis@npl.co.uk::fa9b9b6b-9af9-467d-8b26-931df0fa897d" providerId="AD" clId="Web-{9AC2C38A-37F0-2737-B03B-124987F8A011}" dt="2026-05-16T19:54:13.148" v="2"/>
        <pc:sldMasterMkLst>
          <pc:docMk/>
          <pc:sldMasterMk cId="1601929947" sldId="2147483690"/>
        </pc:sldMasterMkLst>
        <pc:sldLayoutChg chg="replI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3690"/>
            <pc:sldLayoutMk cId="939721335" sldId="2147484210"/>
          </pc:sldLayoutMkLst>
        </pc:sldLayoutChg>
      </pc:sldMasterChg>
      <pc:sldMasterChg chg="add addSldLayout">
        <pc:chgData name="Pieter De Vis" userId="S::pieter.de.vis@npl.co.uk::fa9b9b6b-9af9-467d-8b26-931df0fa897d" providerId="AD" clId="Web-{9AC2C38A-37F0-2737-B03B-124987F8A011}" dt="2026-05-16T19:54:13.148" v="2"/>
        <pc:sldMasterMkLst>
          <pc:docMk/>
          <pc:sldMasterMk cId="1601929947" sldId="2147484201"/>
        </pc:sldMasterMkLst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3146455355" sldId="2147483714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2350180271" sldId="2147483715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4063258111" sldId="2147483716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1034971789" sldId="2147483717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4256570440" sldId="2147484202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591234146" sldId="2147484203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2021795296" sldId="2147484204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3468955272" sldId="2147484205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3490854345" sldId="2147484206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143795980" sldId="2147484207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1858848607" sldId="2147484208"/>
          </pc:sldLayoutMkLst>
        </pc:sldLayoutChg>
        <pc:sldLayoutChg chg="add">
          <pc:chgData name="Pieter De Vis" userId="S::pieter.de.vis@npl.co.uk::fa9b9b6b-9af9-467d-8b26-931df0fa897d" providerId="AD" clId="Web-{9AC2C38A-37F0-2737-B03B-124987F8A011}" dt="2026-05-16T19:54:13.148" v="2"/>
          <pc:sldLayoutMkLst>
            <pc:docMk/>
            <pc:sldMasterMk cId="1601929947" sldId="2147484201"/>
            <pc:sldLayoutMk cId="1452948767" sldId="21474842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FBA7D-2DF8-4A80-94B2-F9B1D9D373EA}" type="datetimeFigureOut">
              <a:t>5/22/2026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A42D3-E0F4-49BF-AF9F-B9E6888011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3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5A229-A1D1-2548-BC23-AE646B3FEE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9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>
                <a:solidFill>
                  <a:srgbClr val="000000"/>
                </a:solidFill>
                <a:effectLst/>
                <a:latin typeface="-webkit-standard"/>
              </a:rPr>
              <a:t>CEOS (Committee on Earth Observation Satellites) is an international coordinating body that brings together space agencies and organizations to optimize the use of Earth observation satellite data.</a:t>
            </a:r>
            <a:endParaRPr lang="en-GB"/>
          </a:p>
          <a:p>
            <a:endParaRPr lang="en-GB"/>
          </a:p>
          <a:p>
            <a:r>
              <a:rPr lang="en-GB"/>
              <a:t>Follow up action from previous VH-RODAs</a:t>
            </a:r>
          </a:p>
          <a:p>
            <a:endParaRPr lang="en-GB"/>
          </a:p>
          <a:p>
            <a:r>
              <a:rPr lang="en-GB"/>
              <a:t>Add ceos.org/</a:t>
            </a:r>
            <a:r>
              <a:rPr lang="en-GB" err="1"/>
              <a:t>pvp</a:t>
            </a:r>
            <a:r>
              <a:rPr lang="en-GB"/>
              <a:t> </a:t>
            </a:r>
            <a:r>
              <a:rPr lang="en-GB" err="1"/>
              <a:t>url</a:t>
            </a:r>
            <a:r>
              <a:rPr lang="en-GB"/>
              <a:t> to slides</a:t>
            </a:r>
          </a:p>
          <a:p>
            <a:endParaRPr lang="en-GB"/>
          </a:p>
          <a:p>
            <a:r>
              <a:rPr lang="en-GB"/>
              <a:t>Update slides to use </a:t>
            </a:r>
            <a:r>
              <a:rPr lang="en-GB" err="1"/>
              <a:t>vh-roda</a:t>
            </a:r>
            <a:r>
              <a:rPr lang="en-GB"/>
              <a:t> slide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5A229-A1D1-2548-BC23-AE646B3FEE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95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Product vendors happy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956B8-08D8-4F6C-8B9E-0043C00674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111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DFEC-7D7A-0145-9BD2-3A4B6075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CE717-70A2-54EF-1459-04CC496E0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3EDBA-A189-906A-A91E-8FE4A5D30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Radval</a:t>
            </a:r>
            <a:r>
              <a:rPr lang="en-GB"/>
              <a:t>…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65641-D73E-BFE7-79E6-1CC58E6FC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956B8-08D8-4F6C-8B9E-0043C00674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6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currently have comparisons with…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Planning to engage with data providers to add more to CID over CEOS references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000000"/>
                </a:solidFill>
                <a:highlight>
                  <a:srgbClr val="FFFF00"/>
                </a:highlight>
              </a:rPr>
              <a:t>Sam H presented </a:t>
            </a:r>
            <a:r>
              <a:rPr lang="en-GB" sz="1200" err="1">
                <a:solidFill>
                  <a:srgbClr val="000000"/>
                </a:solidFill>
                <a:highlight>
                  <a:srgbClr val="FFFF00"/>
                </a:highlight>
              </a:rPr>
              <a:t>VirRef</a:t>
            </a:r>
            <a:r>
              <a:rPr lang="en-GB" sz="1200">
                <a:solidFill>
                  <a:srgbClr val="000000"/>
                </a:solidFill>
                <a:highlight>
                  <a:srgbClr val="FFFF00"/>
                </a:highlight>
              </a:rPr>
              <a:t> yesterday</a:t>
            </a:r>
            <a:endParaRPr lang="en-GB" sz="1200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5A229-A1D1-2548-BC23-AE646B3FEE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84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6573-63BE-94D6-403E-A016768B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18628-4B61-6119-13B0-1D16561F6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B0C48-AAF7-3395-AA40-15F197C69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Processed using our internal matchup pipeline,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Spectral band integration of reference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Temporal interpolation of reference data to match satellite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Spatial aggregation of satellite data over ROI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80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800"/>
              <a:t>Method will be made open-source – publicly can review </a:t>
            </a:r>
            <a:r>
              <a:rPr lang="en-US" sz="1800" err="1"/>
              <a:t>etc</a:t>
            </a: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ABBCD-7AE4-065C-3C29-0B682EAA1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5A229-A1D1-2548-BC23-AE646B3FEE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70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1F155-2DA3-96B6-D15B-C72DA81B3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176F2-7693-FFB9-1AE7-22CE3DC66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89635E-EC01-8434-6321-A3EB41876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Looking to add more mission data</a:t>
            </a:r>
          </a:p>
          <a:p>
            <a:r>
              <a:rPr lang="en-US"/>
              <a:t>Idea that the CID will hold data collected over geo sites too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562D0-8738-7C3A-3C00-F5FC89B82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5A229-A1D1-2548-BC23-AE646B3FEE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10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Geometric e.g. </a:t>
            </a:r>
            <a:r>
              <a:rPr lang="en-GB"/>
              <a:t>Baotou</a:t>
            </a:r>
            <a:r>
              <a:rPr lang="en-US"/>
              <a:t>, </a:t>
            </a:r>
            <a:r>
              <a:rPr lang="en-US" err="1"/>
              <a:t>Shadnagar</a:t>
            </a:r>
            <a:r>
              <a:rPr lang="en-US"/>
              <a:t>…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956B8-08D8-4F6C-8B9E-0043C00674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9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 version out &amp; currently updates being made to UI…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datasets are currently in there, which are in progress</a:t>
            </a:r>
          </a:p>
          <a:p>
            <a:endParaRPr lang="en-GB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of deployed site</a:t>
            </a:r>
          </a:p>
          <a:p>
            <a:endParaRPr lang="en-GB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new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956B8-08D8-4F6C-8B9E-0043C00674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8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5DF84-E4C1-400A-AFA1-A612E053166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 the number of projects these packages are used in now</a:t>
            </a:r>
          </a:p>
          <a:p>
            <a:r>
              <a:rPr lang="en-US"/>
              <a:t>Upskilling metrology in the wider 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5DF84-E4C1-400A-AFA1-A612E053166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6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8275-32E2-7DF1-AAE2-7A908EC8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E808D-0151-19FC-D50B-4CDADBC8C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5A69B-CA0D-79B7-B637-CCCDCC36F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 the number of projects these packages are used in now</a:t>
            </a:r>
          </a:p>
          <a:p>
            <a:r>
              <a:rPr lang="en-US"/>
              <a:t>Upskilling metrology in the wider 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D7F2C-B50F-881F-587D-872B1743C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5DF84-E4C1-400A-AFA1-A612E053166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90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800">
                <a:solidFill>
                  <a:srgbClr val="FF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Matchup defined as event where two satellite sensors observe approximately the same location at approximately the same time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en-GB" sz="1800">
              <a:solidFill>
                <a:srgbClr val="FF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800">
                <a:solidFill>
                  <a:srgbClr val="FF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matchups to compare &amp; cross-calibrate EO sensor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en-GB" sz="1800">
              <a:solidFill>
                <a:srgbClr val="FF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en-GB" sz="1800">
                <a:solidFill>
                  <a:srgbClr val="FF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Fundamental assumption = measurements are comparable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GB" sz="1800">
              <a:solidFill>
                <a:srgbClr val="FF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1800">
                <a:solidFill>
                  <a:srgbClr val="FF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 in this comparison (spectral/spatial/geometry/temporal)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8683B-4966-4E92-95F2-067A8D808D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F184D-5D16-406B-B9BB-01F8479C6E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014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7F08E-087A-4079-D9F6-0F11404D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2BC02-C63D-9BA6-8F70-A26E397BD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4861E-602B-0542-7BF0-1A0FDEA90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0106A-5137-4BD4-9577-F35F1319B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F184D-5D16-406B-B9BB-01F8479C6E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5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Time series &amp; histograms included show Band 4 results (red band ~665 nm).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A9F3C-F8B8-4344-A483-0775788D103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F184D-5D16-406B-B9BB-01F8479C6E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3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EB7D23-2745-BD4B-8C14-A551AA0A6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413" y="4653846"/>
            <a:ext cx="10716750" cy="1475490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7A1AD9-738E-C949-B3F2-315DF4D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83" y="1458578"/>
            <a:ext cx="10714879" cy="2835268"/>
          </a:xfr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5173200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ACE79AF-A239-9442-A40A-30C50A10BD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6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23265-345D-3841-8D42-1F4432C03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475" y="728663"/>
            <a:ext cx="1980000" cy="72991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73CF8C-7B4A-8E4D-88C2-71681CF1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E4D144CF-DF56-9545-8307-67AF382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3"/>
            <a:ext cx="4824774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3D6BA7-4C6E-7047-81DE-CC070D447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50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2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9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PL Section Header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Section Header with Picture Cutout - Light"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999" y="1000921"/>
            <a:ext cx="5544525" cy="32929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999" y="4653846"/>
            <a:ext cx="5544526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980D1BD-C300-E946-A37C-E6C02B0F5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0B49F2-DE03-CE4C-86C3-D58F6BAE8C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3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60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Jost" pitchFamily="2" charset="0"/>
                <a:ea typeface="Jost" pitchFamily="2" charset="0"/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58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45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77" y="882195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50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69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AYFERENCE_V4_BLEU_SUR_BLAN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41" y="5629391"/>
            <a:ext cx="2631499" cy="653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00251"/>
            <a:ext cx="10363200" cy="1470025"/>
          </a:xfrm>
        </p:spPr>
        <p:txBody>
          <a:bodyPr/>
          <a:lstStyle>
            <a:lvl1pPr>
              <a:defRPr b="0" i="0">
                <a:latin typeface="Superclarendon Bold"/>
                <a:cs typeface="Superclarendon Bold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29990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FF"/>
                </a:solidFill>
                <a:latin typeface="Superclarendon Regular"/>
                <a:cs typeface="Superclarendon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FIDUCEO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54" y="109403"/>
            <a:ext cx="3428493" cy="1028548"/>
          </a:xfrm>
          <a:prstGeom prst="rect">
            <a:avLst/>
          </a:prstGeom>
        </p:spPr>
      </p:pic>
      <p:pic>
        <p:nvPicPr>
          <p:cNvPr id="8" name="Picture 4" descr="C:\Users\paula.newton\AppData\Local\Microsoft\Windows\Temporary Internet Files\Content.Outlook\I7FPAF7Y\shutterstock_18327952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4" y="261765"/>
            <a:ext cx="1411129" cy="7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740098" y="281156"/>
            <a:ext cx="702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prstClr val="black"/>
                </a:solidFill>
                <a:latin typeface="Superclarendon Regular"/>
                <a:ea typeface="+mn-ea"/>
                <a:cs typeface="Superclarendon Regular"/>
              </a:rPr>
              <a:t>FIDUCEO has received funding from the European Union’s Horizon 2020 Programme for Research and Innovation, under Grant Agreement no. 638822</a:t>
            </a:r>
          </a:p>
        </p:txBody>
      </p:sp>
      <p:pic>
        <p:nvPicPr>
          <p:cNvPr id="10" name="Picture 9" descr="UReading.jpe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2" y="5370476"/>
            <a:ext cx="2168460" cy="569220"/>
          </a:xfrm>
          <a:prstGeom prst="rect">
            <a:avLst/>
          </a:prstGeom>
        </p:spPr>
      </p:pic>
      <p:pic>
        <p:nvPicPr>
          <p:cNvPr id="11" name="Picture 10" descr="EUMETS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811" y="5271267"/>
            <a:ext cx="2779531" cy="515699"/>
          </a:xfrm>
          <a:prstGeom prst="rect">
            <a:avLst/>
          </a:prstGeom>
        </p:spPr>
      </p:pic>
      <p:pic>
        <p:nvPicPr>
          <p:cNvPr id="14" name="Picture 13" descr="STFCLargeColour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845" y="6132348"/>
            <a:ext cx="2709356" cy="440769"/>
          </a:xfrm>
          <a:prstGeom prst="rect">
            <a:avLst/>
          </a:prstGeom>
        </p:spPr>
      </p:pic>
      <p:pic>
        <p:nvPicPr>
          <p:cNvPr id="15" name="Picture 14" descr="DLR.jpe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21" y="6033814"/>
            <a:ext cx="1046071" cy="653794"/>
          </a:xfrm>
          <a:prstGeom prst="rect">
            <a:avLst/>
          </a:prstGeom>
        </p:spPr>
      </p:pic>
      <p:pic>
        <p:nvPicPr>
          <p:cNvPr id="16" name="Picture 15" descr="IPMA_Logo_Large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543" y="6011446"/>
            <a:ext cx="1730888" cy="665845"/>
          </a:xfrm>
          <a:prstGeom prst="rect">
            <a:avLst/>
          </a:prstGeom>
        </p:spPr>
      </p:pic>
      <p:pic>
        <p:nvPicPr>
          <p:cNvPr id="19" name="Picture 18" descr="Unihamburg-logo.svg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23" y="6033813"/>
            <a:ext cx="858808" cy="643478"/>
          </a:xfrm>
          <a:prstGeom prst="rect">
            <a:avLst/>
          </a:prstGeom>
        </p:spPr>
      </p:pic>
      <p:pic>
        <p:nvPicPr>
          <p:cNvPr id="21" name="Picture 20" descr="BC-GmbH-Logo_big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611" y="6013428"/>
            <a:ext cx="1465072" cy="559689"/>
          </a:xfrm>
          <a:prstGeom prst="rect">
            <a:avLst/>
          </a:prstGeom>
        </p:spPr>
      </p:pic>
      <p:pic>
        <p:nvPicPr>
          <p:cNvPr id="1026" name="Picture 2" descr="\\fpsvr2\users3$\erh\Documents\008 NPL General\NPL Logo.jp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758" y="5333652"/>
            <a:ext cx="1736209" cy="5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c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9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19" y="6187592"/>
            <a:ext cx="2644963" cy="5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41" y="5277876"/>
            <a:ext cx="2022412" cy="72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6" y="5447585"/>
            <a:ext cx="2473909" cy="36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415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column - 2 rows title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11664950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 err="1"/>
              <a:t>Thirth</a:t>
            </a:r>
            <a:r>
              <a:rPr lang="en-US" noProof="0"/>
              <a:t>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2880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CLICK TO EDIT MASTER TITLE</a:t>
            </a:r>
            <a:br>
              <a:rPr lang="it-IT"/>
            </a:b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6E30DF-F266-8B4A-A351-D451A37C3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/>
              <a:t>INSERT HERE THE TITLE 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536036FB-C85E-664E-ACE3-22E67E7DC6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080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/>
              <a:t>Click to i</a:t>
            </a:r>
            <a:r>
              <a:rPr lang="en-US" err="1"/>
              <a:t>nsert</a:t>
            </a:r>
            <a:r>
              <a:rPr lang="en-US"/>
              <a:t> here your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15CD4-86E5-58E4-1590-37701B610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350" y="404704"/>
            <a:ext cx="128304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13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E0B8292-DE0A-934A-9697-9CD88DDF6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E0B8292-DE0A-934A-9697-9CD88DDF6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8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455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307731" y="1412776"/>
            <a:ext cx="11645088" cy="47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501802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731600" y="988075"/>
            <a:ext cx="94608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subTitle" idx="1"/>
          </p:nvPr>
        </p:nvSpPr>
        <p:spPr>
          <a:xfrm>
            <a:off x="726939" y="1987533"/>
            <a:ext cx="9754800" cy="36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+"/>
              <a:defRPr sz="1333"/>
            </a:lvl1pPr>
            <a:lvl2pPr lvl="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+"/>
              <a:defRPr/>
            </a:lvl2pPr>
            <a:lvl3pPr lvl="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+"/>
              <a:defRPr/>
            </a:lvl3pPr>
            <a:lvl4pPr lvl="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+"/>
              <a:defRPr/>
            </a:lvl4pPr>
            <a:lvl5pPr lvl="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+"/>
              <a:defRPr/>
            </a:lvl5pPr>
            <a:lvl6pPr lvl="5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2"/>
          <p:cNvSpPr txBox="1">
            <a:spLocks noGrp="1"/>
          </p:cNvSpPr>
          <p:nvPr>
            <p:ph type="body" idx="2"/>
          </p:nvPr>
        </p:nvSpPr>
        <p:spPr>
          <a:xfrm>
            <a:off x="486380" y="367953"/>
            <a:ext cx="26628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>
                <a:latin typeface="Jost Medium"/>
                <a:ea typeface="Jost Medium"/>
                <a:cs typeface="Jost Medium"/>
                <a:sym typeface="Jost Medium"/>
              </a:defRPr>
            </a:lvl1pPr>
            <a:lvl2pPr marL="1219170" lvl="1" indent="-54185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Char char="+"/>
              <a:defRPr sz="3733">
                <a:latin typeface="Arial"/>
                <a:ea typeface="Arial"/>
                <a:cs typeface="Arial"/>
                <a:sym typeface="Arial"/>
              </a:defRPr>
            </a:lvl2pPr>
            <a:lvl3pPr marL="1828754" lvl="2" indent="-54185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Char char="+"/>
              <a:defRPr sz="3733">
                <a:latin typeface="Arial"/>
                <a:ea typeface="Arial"/>
                <a:cs typeface="Arial"/>
                <a:sym typeface="Arial"/>
              </a:defRPr>
            </a:lvl3pPr>
            <a:lvl4pPr marL="2438339" lvl="3" indent="-54185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Char char="+"/>
              <a:defRPr sz="3733">
                <a:latin typeface="Arial"/>
                <a:ea typeface="Arial"/>
                <a:cs typeface="Arial"/>
                <a:sym typeface="Arial"/>
              </a:defRPr>
            </a:lvl4pPr>
            <a:lvl5pPr marL="3047924" lvl="4" indent="-54185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Char char="+"/>
              <a:defRPr sz="3733"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sldNum" idx="12"/>
          </p:nvPr>
        </p:nvSpPr>
        <p:spPr>
          <a:xfrm>
            <a:off x="11395667" y="6371620"/>
            <a:ext cx="331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  <a:defRPr sz="1133" b="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258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9594-4296-BC40-AEB1-1900F212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13" y="2601752"/>
            <a:ext cx="10728325" cy="16920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98EF8-9639-C844-867A-62BDEA1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25B4F-DE44-2E4D-A658-A90D333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46D4-401B-374F-A80A-51708E7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753166-D43A-D64A-9192-5D4846AE4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10716750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971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-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9594-4296-BC40-AEB1-1900F212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13" y="2601752"/>
            <a:ext cx="10728325" cy="16920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98EF8-9639-C844-867A-62BDEA1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25B4F-DE44-2E4D-A658-A90D333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46D4-401B-374F-A80A-51708E7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753166-D43A-D64A-9192-5D4846AE4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10716750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355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5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with Picture Cutou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482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48163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30EE77-A4AB-B94E-815A-79EC7B902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08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9878310" cy="1290638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E021-DB9C-41BE-955F-6136FBA2D267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83752-D0A6-46C1-B215-84FAECE4AD29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9910208" cy="1290638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50B2-B45E-4AE0-9953-4F76F7338AD5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E0B8292-DE0A-934A-9697-9CD88DDF6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2" pos="2706">
          <p15:clr>
            <a:srgbClr val="FBAE40"/>
          </p15:clr>
        </p15:guide>
        <p15:guide id="3" pos="4974">
          <p15:clr>
            <a:srgbClr val="FBAE40"/>
          </p15:clr>
        </p15:guide>
        <p15:guide id="4" pos="520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3D53-B41C-4687-B8BA-B01A179F062B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1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AAE0-FBB1-4DDB-B979-137894144CAC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1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BE00-28A3-4F75-B55F-DD45C0E048A6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74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C9D1-8820-4578-94AA-FB1A1F126C6D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33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6C53-8FD5-4FD0-AAB9-0ADD702887E9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Blank - Light logo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9CEFA-547B-A94E-A245-9427C549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B8A61A-EFF7-4125-9162-E23ACF66D203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5FDC8-2BA6-DA49-8465-0B6A5CFC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C64AB-468A-4E4A-9E58-C9DBADCE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Rectangle 1028">
            <a:extLst>
              <a:ext uri="{FF2B5EF4-FFF2-40B4-BE49-F238E27FC236}">
                <a16:creationId xmlns:a16="http://schemas.microsoft.com/office/drawing/2014/main" id="{41ADFBEE-9CC4-47DB-9DE3-15B6CBF24560}"/>
              </a:ext>
            </a:extLst>
          </p:cNvPr>
          <p:cNvSpPr txBox="1">
            <a:spLocks noChangeArrowheads="1"/>
          </p:cNvSpPr>
          <p:nvPr userDrawn="1"/>
        </p:nvSpPr>
        <p:spPr>
          <a:xfrm rot="16200000">
            <a:off x="-375436" y="6089407"/>
            <a:ext cx="1182883" cy="2816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0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  <a:cs typeface="+mn-cs"/>
              </a:defRPr>
            </a:lvl9pPr>
          </a:lstStyle>
          <a:p>
            <a:pPr>
              <a:defRPr/>
            </a:pPr>
            <a:r>
              <a:rPr lang="en-GB" altLang="en-US" noProof="0">
                <a:solidFill>
                  <a:schemeClr val="bg1"/>
                </a:solidFill>
              </a:rPr>
              <a:t>QF-42, Issue 2, March 2023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B809B8-4C64-4F57-A20B-52E31E713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800" y="727200"/>
            <a:ext cx="1980535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4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D8A5A2A-9561-6566-F92F-F70D3288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28"/>
            <a:ext cx="1127759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295400" cy="381000"/>
          </a:xfrm>
        </p:spPr>
        <p:txBody>
          <a:bodyPr/>
          <a:lstStyle/>
          <a:p>
            <a:fld id="{94040C0B-3638-F744-9F98-D66CEC428329}" type="datetime1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542A43-84A6-50F4-C658-B1BBDDAD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1728"/>
            <a:ext cx="11277599" cy="4539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0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EB7D23-2745-BD4B-8C14-A551AA0A6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413" y="4653846"/>
            <a:ext cx="10716750" cy="1475490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7A1AD9-738E-C949-B3F2-315DF4D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83" y="1458578"/>
            <a:ext cx="10714879" cy="2835268"/>
          </a:xfr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E7061F-84E0-4245-8ABB-0F8DFF678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0622"/>
            <a:ext cx="5184775" cy="14787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222D544E-9197-684B-9508-4B2BD9AA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7849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248E633-B587-6342-ABA9-B3CF8C45D2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90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Slide with Picture Cutout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8C82D4-E56E-7241-834B-15FAAB91C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E7061F-84E0-4245-8ABB-0F8DFF678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0621"/>
            <a:ext cx="4824774" cy="14787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222D544E-9197-684B-9508-4B2BD9AA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2" y="1815353"/>
            <a:ext cx="4824775" cy="24784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05355DA-207F-9246-870B-B3575DCFF5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386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7BE1E63-534E-504F-B891-1DD0503BB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80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3E813C6-A0FC-4C42-AD94-86DA0D64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83BE8B9-6142-F04D-830F-742D9AF06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56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PL Section Header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11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Section Header with Picture Cutout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887D771-C501-8745-9BA2-9535F81AE1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000" y="2479167"/>
            <a:ext cx="5544524" cy="181468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6000" y="4653847"/>
            <a:ext cx="5544524" cy="145363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23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5B08E88-CDD4-D64E-A7C8-040241B1A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9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75795"/>
            <a:ext cx="5545136" cy="50628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399"/>
            <a:ext cx="5545137" cy="40812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B0EC61-4A6F-4F01-BFD7-8881DD62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Emma.Woolliams@npl.co.uk	</a:t>
            </a:r>
            <a:r>
              <a:rPr lang="en-GB"/>
              <a:t>@EmmaWoolliams</a:t>
            </a:r>
          </a:p>
        </p:txBody>
      </p:sp>
      <p:pic>
        <p:nvPicPr>
          <p:cNvPr id="10" name="Picture 2" descr="Twitter Logo new">
            <a:extLst>
              <a:ext uri="{FF2B5EF4-FFF2-40B4-BE49-F238E27FC236}">
                <a16:creationId xmlns:a16="http://schemas.microsoft.com/office/drawing/2014/main" id="{A87BF014-5145-41C4-A0C5-966A73ACB2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37" y="6422963"/>
            <a:ext cx="285288" cy="2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61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29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6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898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2" descr="NPL Logo 294 C">
            <a:extLst>
              <a:ext uri="{FF2B5EF4-FFF2-40B4-BE49-F238E27FC236}">
                <a16:creationId xmlns:a16="http://schemas.microsoft.com/office/drawing/2014/main" id="{95572211-3017-43A3-B7D3-C39830B9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20713"/>
            <a:ext cx="1981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044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31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600200"/>
            <a:ext cx="12192000" cy="4191000"/>
          </a:xfrm>
          <a:prstGeom prst="rect">
            <a:avLst/>
          </a:prstGeom>
          <a:solidFill>
            <a:srgbClr val="009E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algn="ctr"/>
            <a:endParaRPr lang="en-US" altLang="en-US" sz="2400"/>
          </a:p>
        </p:txBody>
      </p:sp>
      <p:pic>
        <p:nvPicPr>
          <p:cNvPr id="12" name="Picture 6" descr="C:\Documents and Settings\apg\Desktop\NEW Branding Templates\NPL POWERPOINT 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131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9" y="260648"/>
            <a:ext cx="90648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95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74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759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876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535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41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192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8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1940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19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1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8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04787-B195-47A6-A126-76F2338DFAD9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1718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title"/>
          </p:nvPr>
        </p:nvSpPr>
        <p:spPr>
          <a:xfrm>
            <a:off x="215411" y="145033"/>
            <a:ext cx="100812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981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BEC1-8E09-8B5F-2A38-F819A3F99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142D2-0DC0-873B-3B47-35E6AE833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31DB1-B453-1955-8C93-5B144B28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A0EF8-2D5A-7260-E612-51A8BF75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B8A66-BACF-1E09-5733-105D1AB5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878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2CBC-C857-F27A-182D-5F896D04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AF689-18A4-DE6D-A402-45586BC27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2C31F-D240-7FAB-3976-FF8A62A2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E0C3B-0809-AF09-E7D0-0A245453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CFCF-1874-FE0D-E070-6A0E01D4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17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D910-3CF6-7546-5127-8FC490F5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D63D-9B9C-2D66-4B71-4BF3E566E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08084-F3FA-9B3C-26DC-5D025F62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8B439-9FF4-11B4-0A61-AF08FC8A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46E58-3880-8D4A-3542-964E820C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7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5C22-50FE-8283-FE44-457A38BE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61E1-99D9-CBBE-C83A-2AE4F55D8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7420B-0209-8F80-05BE-E51D2F391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E5A79-BBF1-6256-8C45-CA4AFED6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B61F3-B862-1FE6-7437-55EE33C5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FD75-B797-9C0B-190C-28830F03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55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F850-5146-298D-D945-39821A89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262FC-C9ED-4112-EE3F-6BDDA559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BD60A-99FD-B8A8-750A-E09D70BC1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F6C64-17C8-535A-9819-937746AD4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2C5C-8D1E-0D75-3906-D2376507C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F7EC6-6777-CF08-DD00-F48EEAEE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2C684E-DB4A-3F9E-45BE-1DE1F56F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FCCF9-ACA3-BFB3-F54D-D8DE241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19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F277-261E-4BE7-BAE7-25340505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6CF62-B3EE-9351-4DE6-564892E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BA0C2-74A7-B0B3-80F3-64A35737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466AD-13CD-832E-9D02-CAF65510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47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0F0FE0-D2E1-0867-74B2-4B5DF489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EFCD5-CC5E-E38C-A63C-D183A63C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37D86-8322-E95B-A15C-E61F84AE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52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B77E-1CC8-D412-619F-2558842A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DC70-98D8-756C-8DDE-4DB2516A8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6EA34-5DAA-0804-FFF7-F929FE8E4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2C99F-3A17-09F6-F3D7-E106680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D489B-20D5-A328-23FD-91F46E64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0612B-21A4-91FE-9E7A-C14987EA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PL Cover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9594-4296-BC40-AEB1-1900F212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13" y="2601752"/>
            <a:ext cx="10728325" cy="16920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98EF8-9639-C844-867A-62BDEA1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25B4F-DE44-2E4D-A658-A90D333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46D4-401B-374F-A80A-51708E7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753166-D43A-D64A-9192-5D4846AE4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10716750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721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20AC-ADFE-3181-A74A-A7440C2F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DEAAC-FF34-C589-DB91-1339A2620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2CFCB-CBFE-5DE3-91EA-A7F7C198C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3D97-9397-07F4-6969-D933334C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E68A9-9B31-D588-C6E1-05386B05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5E4D8-5720-05ED-D764-79EB443F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709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3284-3186-CC4E-C40F-FB2747E9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61E-BFF4-5623-8F4F-A9572A4E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778C6-502D-17D5-C353-36C7C8E0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C014-DBA4-A0D7-CF43-5AAEDB15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ACF8E-CEE1-E3E6-63C6-A863B60E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363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AD0D4-D80E-4E09-48F0-A6B86D8B2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C263E-8A82-DFE3-2797-5E53B01CD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FA993-E540-290D-6A6C-85946B43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D565D-E22C-7020-1D4B-AA6B2750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9D85F-F8C9-E76E-5FD3-0C08FCBA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9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7" r:id="rId3"/>
    <p:sldLayoutId id="2147483694" r:id="rId4"/>
    <p:sldLayoutId id="2147483696" r:id="rId5"/>
    <p:sldLayoutId id="2147483697" r:id="rId6"/>
    <p:sldLayoutId id="2147483698" r:id="rId7"/>
    <p:sldLayoutId id="2147483699" r:id="rId8"/>
    <p:sldLayoutId id="2147484210" r:id="rId9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b="0" kern="1200">
          <a:solidFill>
            <a:schemeClr val="tx2"/>
          </a:solidFill>
          <a:latin typeface="Jost" panose="020B0604020202020204" charset="0"/>
          <a:ea typeface="Jost" panose="020B060402020202020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7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20000">
              <a:schemeClr val="tx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D90B-C0BA-494D-B532-A109B94E8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14362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5A9A57-BE20-E743-80F4-563B21729387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AAE16-566E-2A47-A5CF-0173ADEC1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3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3D50F-4BC5-0C43-ABEA-E903D6066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3" y="614362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65EC08-5C0B-F347-A738-92A134BDB0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72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983578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D65BEDC-4623-487C-8B50-F475316B051C}" type="datetime1">
              <a:rPr lang="en-GB" noProof="0" smtClean="0"/>
              <a:t>22/05/2026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0634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F42DCFDF-95BF-46B1-8831-F24BC346371A}" type="slidenum">
              <a:rPr lang="en-GB" smtClean="0"/>
              <a:t>‹#›</a:t>
            </a:fld>
            <a:endParaRPr lang="en-GB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9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0"/>
            <a:r>
              <a:rPr lang="en-GB" altLang="en-US"/>
              <a:t>Second level</a:t>
            </a:r>
          </a:p>
          <a:p>
            <a:pPr lvl="0"/>
            <a:r>
              <a:rPr lang="en-GB" altLang="en-US"/>
              <a:t>Third level</a:t>
            </a:r>
          </a:p>
          <a:p>
            <a:pPr lvl="0"/>
            <a:r>
              <a:rPr lang="en-GB" altLang="en-US"/>
              <a:t>Fourth level</a:t>
            </a:r>
          </a:p>
          <a:p>
            <a:pPr lvl="0"/>
            <a:r>
              <a:rPr lang="en-GB" altLang="en-US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91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1" name="fc"/>
          <p:cNvSpPr txBox="1">
            <a:spLocks noChangeArrowheads="1"/>
          </p:cNvSpPr>
          <p:nvPr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3" descr="NPL Logo 294 C">
            <a:extLst>
              <a:ext uri="{FF2B5EF4-FFF2-40B4-BE49-F238E27FC236}">
                <a16:creationId xmlns:a16="http://schemas.microsoft.com/office/drawing/2014/main" id="{BEEC443D-7090-4A27-B17B-57984437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260350"/>
            <a:ext cx="1447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2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192DF-B371-3A6D-7990-4AD9E9B9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72619-C871-1F41-52D4-949594FC6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0F33B-7B6F-8643-1A74-D19293269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D08A6-98E2-433D-AD6A-59232F72EC50}" type="datetimeFigureOut">
              <a:rPr lang="en-GB" smtClean="0"/>
              <a:t>22/05/2026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EA025-BD82-9965-2BF6-C55EBE45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6DDB6-9AE0-1BE2-10AF-66F6F55AA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86B58D-A528-4DB5-B410-83B632DB9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90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11" Type="http://schemas.openxmlformats.org/officeDocument/2006/relationships/image" Target="../media/image32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31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31.png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eteor-toolkit" TargetMode="Externa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51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51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5" Type="http://schemas.openxmlformats.org/officeDocument/2006/relationships/image" Target="../media/image90.sv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microsoft.com/office/2007/relationships/hdphoto" Target="../media/hdphoto2.wdp"/><Relationship Id="rId14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3.wdp"/><Relationship Id="rId18" Type="http://schemas.openxmlformats.org/officeDocument/2006/relationships/image" Target="../media/image87.png"/><Relationship Id="rId3" Type="http://schemas.openxmlformats.org/officeDocument/2006/relationships/image" Target="../media/image80.png"/><Relationship Id="rId21" Type="http://schemas.openxmlformats.org/officeDocument/2006/relationships/image" Target="../media/image90.svg"/><Relationship Id="rId7" Type="http://schemas.openxmlformats.org/officeDocument/2006/relationships/image" Target="../media/image84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5.png"/><Relationship Id="rId20" Type="http://schemas.openxmlformats.org/officeDocument/2006/relationships/image" Target="../media/image8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11" Type="http://schemas.openxmlformats.org/officeDocument/2006/relationships/image" Target="../media/image51.png"/><Relationship Id="rId24" Type="http://schemas.openxmlformats.org/officeDocument/2006/relationships/image" Target="../media/image97.jpe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77.png"/><Relationship Id="rId10" Type="http://schemas.openxmlformats.org/officeDocument/2006/relationships/image" Target="../media/image86.png"/><Relationship Id="rId19" Type="http://schemas.openxmlformats.org/officeDocument/2006/relationships/image" Target="../media/image88.png"/><Relationship Id="rId4" Type="http://schemas.openxmlformats.org/officeDocument/2006/relationships/image" Target="../media/image81.png"/><Relationship Id="rId9" Type="http://schemas.microsoft.com/office/2007/relationships/hdphoto" Target="../media/hdphoto2.wdp"/><Relationship Id="rId14" Type="http://schemas.openxmlformats.org/officeDocument/2006/relationships/image" Target="../media/image93.png"/><Relationship Id="rId22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33FAB2F-1AE0-34FD-5A59-35E4B5AC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1" y="4460468"/>
            <a:ext cx="7028979" cy="147549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i="1">
                <a:ea typeface="Calibri" panose="020F0502020204030204" pitchFamily="34" charset="0"/>
                <a:cs typeface="Times New Roman" panose="02020603050405020304" pitchFamily="18" charset="0"/>
              </a:rPr>
              <a:t>Sam Hunt, Pieter </a:t>
            </a:r>
            <a:r>
              <a:rPr lang="en-GB" sz="1600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Vis, Maddie Stedman, Jacob Fahy, Samantha Malone, Joe Riordan, &amp; Nigel Fox </a:t>
            </a:r>
            <a:endParaRPr lang="en-GB" sz="180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0CCABB1-D1F3-E7FB-BEA6-B1C7D9B6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88" y="1728984"/>
            <a:ext cx="6179901" cy="2464204"/>
          </a:xfrm>
        </p:spPr>
        <p:txBody>
          <a:bodyPr/>
          <a:lstStyle/>
          <a:p>
            <a:r>
              <a:rPr lang="en-GB" sz="2400" err="1"/>
              <a:t>MetEOR</a:t>
            </a:r>
            <a:r>
              <a:rPr lang="en-GB" sz="2400"/>
              <a:t> Toolkit</a:t>
            </a:r>
            <a:endParaRPr lang="en-GB" sz="2400" i="1"/>
          </a:p>
        </p:txBody>
      </p:sp>
    </p:spTree>
    <p:extLst>
      <p:ext uri="{BB962C8B-B14F-4D97-AF65-F5344CB8AC3E}">
        <p14:creationId xmlns:p14="http://schemas.microsoft.com/office/powerpoint/2010/main" val="365619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8649-F6F6-287D-A842-8798B333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9AAB-1063-7192-B12F-997A05E6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828159"/>
          </a:xfrm>
        </p:spPr>
        <p:txBody>
          <a:bodyPr anchor="t">
            <a:normAutofit fontScale="90000"/>
          </a:bodyPr>
          <a:lstStyle/>
          <a:p>
            <a:r>
              <a:rPr lang="en-GB"/>
              <a:t>Purpose of </a:t>
            </a:r>
            <a:r>
              <a:rPr lang="en-GB" err="1"/>
              <a:t>MetEOR</a:t>
            </a:r>
            <a:br>
              <a:rPr lang="en-GB"/>
            </a:br>
            <a:r>
              <a:rPr lang="en-GB" sz="2700"/>
              <a:t>Matchup Analysis</a:t>
            </a: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0AFEA65-2F79-B799-69F5-E5D5FF1D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C30FE-1982-A053-8423-74AE04CD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992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811FD2-91B8-0925-1F9F-8AD1CE50D546}"/>
              </a:ext>
            </a:extLst>
          </p:cNvPr>
          <p:cNvGrpSpPr/>
          <p:nvPr/>
        </p:nvGrpSpPr>
        <p:grpSpPr>
          <a:xfrm>
            <a:off x="5528887" y="615297"/>
            <a:ext cx="4346855" cy="4904231"/>
            <a:chOff x="5794771" y="368301"/>
            <a:chExt cx="3923346" cy="44264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B8F946-A233-AAA6-AD4A-CDA9349A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57"/>
            <a:stretch>
              <a:fillRect/>
            </a:stretch>
          </p:blipFill>
          <p:spPr>
            <a:xfrm>
              <a:off x="5807471" y="368301"/>
              <a:ext cx="3771736" cy="442641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2F7BC9-165D-A412-7C78-4FD35B228DC3}"/>
                </a:ext>
              </a:extLst>
            </p:cNvPr>
            <p:cNvCxnSpPr>
              <a:cxnSpLocks/>
            </p:cNvCxnSpPr>
            <p:nvPr/>
          </p:nvCxnSpPr>
          <p:spPr>
            <a:xfrm>
              <a:off x="6750655" y="1111250"/>
              <a:ext cx="0" cy="6515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9A6B31-77F4-DCF8-5303-FD1BD90FC152}"/>
                </a:ext>
              </a:extLst>
            </p:cNvPr>
            <p:cNvSpPr/>
            <p:nvPr/>
          </p:nvSpPr>
          <p:spPr>
            <a:xfrm>
              <a:off x="5794771" y="1762760"/>
              <a:ext cx="1737333" cy="30319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0DC153-4FA0-920D-8CE5-40852D242EC4}"/>
                </a:ext>
              </a:extLst>
            </p:cNvPr>
            <p:cNvCxnSpPr>
              <a:cxnSpLocks/>
            </p:cNvCxnSpPr>
            <p:nvPr/>
          </p:nvCxnSpPr>
          <p:spPr>
            <a:xfrm>
              <a:off x="8936668" y="1111250"/>
              <a:ext cx="0" cy="6515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F6C2EA-0A8E-BF79-8515-7486FB302FE5}"/>
                </a:ext>
              </a:extLst>
            </p:cNvPr>
            <p:cNvSpPr/>
            <p:nvPr/>
          </p:nvSpPr>
          <p:spPr>
            <a:xfrm>
              <a:off x="7980784" y="1762760"/>
              <a:ext cx="1737333" cy="30319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22F9A87-63BB-76A4-CE81-B86922E9C421}"/>
              </a:ext>
            </a:extLst>
          </p:cNvPr>
          <p:cNvSpPr txBox="1"/>
          <p:nvPr/>
        </p:nvSpPr>
        <p:spPr>
          <a:xfrm>
            <a:off x="5843589" y="16192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41A695-C871-480B-F0D0-6BD6E718F578}"/>
              </a:ext>
            </a:extLst>
          </p:cNvPr>
          <p:cNvSpPr txBox="1"/>
          <p:nvPr/>
        </p:nvSpPr>
        <p:spPr>
          <a:xfrm>
            <a:off x="8251824" y="14534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5314A-31B6-0930-F931-60C8BBEC8DC6}"/>
              </a:ext>
            </a:extLst>
          </p:cNvPr>
          <p:cNvSpPr txBox="1"/>
          <p:nvPr/>
        </p:nvSpPr>
        <p:spPr>
          <a:xfrm>
            <a:off x="881481" y="1645139"/>
            <a:ext cx="454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Find overlapping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54697-BC52-CBF6-F3E3-1774C07B226E}"/>
              </a:ext>
            </a:extLst>
          </p:cNvPr>
          <p:cNvSpPr txBox="1"/>
          <p:nvPr/>
        </p:nvSpPr>
        <p:spPr>
          <a:xfrm>
            <a:off x="881481" y="3168857"/>
            <a:ext cx="4523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Put data on a common basis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e.g., spectral band adjustment, BRDF-correction, spatial resampling to common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E112A-D7C4-0AE5-9FCF-5F671CA135EB}"/>
              </a:ext>
            </a:extLst>
          </p:cNvPr>
          <p:cNvSpPr txBox="1"/>
          <p:nvPr/>
        </p:nvSpPr>
        <p:spPr>
          <a:xfrm>
            <a:off x="6669235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F4671-B034-D9D5-D6F1-BEA898976A2A}"/>
              </a:ext>
            </a:extLst>
          </p:cNvPr>
          <p:cNvSpPr txBox="1"/>
          <p:nvPr/>
        </p:nvSpPr>
        <p:spPr>
          <a:xfrm>
            <a:off x="9095533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39CD9-F6DC-CCAA-77D5-FA4F4B6523F1}"/>
              </a:ext>
            </a:extLst>
          </p:cNvPr>
          <p:cNvSpPr txBox="1"/>
          <p:nvPr/>
        </p:nvSpPr>
        <p:spPr>
          <a:xfrm>
            <a:off x="8989620" y="4957184"/>
            <a:ext cx="765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66BC8-0019-7A97-0533-48967E19CF79}"/>
              </a:ext>
            </a:extLst>
          </p:cNvPr>
          <p:cNvSpPr txBox="1"/>
          <p:nvPr/>
        </p:nvSpPr>
        <p:spPr>
          <a:xfrm>
            <a:off x="6571540" y="4991377"/>
            <a:ext cx="765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9DE8E-3EAC-6422-1EA4-631E3F92F048}"/>
              </a:ext>
            </a:extLst>
          </p:cNvPr>
          <p:cNvSpPr txBox="1"/>
          <p:nvPr/>
        </p:nvSpPr>
        <p:spPr>
          <a:xfrm>
            <a:off x="6669894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1141A-A483-878D-DDB1-D2AD8792067F}"/>
              </a:ext>
            </a:extLst>
          </p:cNvPr>
          <p:cNvSpPr txBox="1"/>
          <p:nvPr/>
        </p:nvSpPr>
        <p:spPr>
          <a:xfrm>
            <a:off x="9096192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</p:spTree>
    <p:extLst>
      <p:ext uri="{BB962C8B-B14F-4D97-AF65-F5344CB8AC3E}">
        <p14:creationId xmlns:p14="http://schemas.microsoft.com/office/powerpoint/2010/main" val="423550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F5344-EE0B-0CB9-44C7-9859D9E2F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Down 14">
            <a:extLst>
              <a:ext uri="{FF2B5EF4-FFF2-40B4-BE49-F238E27FC236}">
                <a16:creationId xmlns:a16="http://schemas.microsoft.com/office/drawing/2014/main" id="{C0E70965-6B9D-4EA6-7FF2-2BBE020ACE1C}"/>
              </a:ext>
            </a:extLst>
          </p:cNvPr>
          <p:cNvSpPr/>
          <p:nvPr/>
        </p:nvSpPr>
        <p:spPr>
          <a:xfrm>
            <a:off x="105389" y="2045249"/>
            <a:ext cx="1924870" cy="456482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4285E-56A9-D870-573D-DA543BD238D1}"/>
              </a:ext>
            </a:extLst>
          </p:cNvPr>
          <p:cNvSpPr txBox="1"/>
          <p:nvPr/>
        </p:nvSpPr>
        <p:spPr>
          <a:xfrm>
            <a:off x="881481" y="1645139"/>
            <a:ext cx="454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Find overlapping observations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B46DE-2D24-CADA-34C8-06BA1118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828159"/>
          </a:xfrm>
        </p:spPr>
        <p:txBody>
          <a:bodyPr anchor="t">
            <a:normAutofit fontScale="90000"/>
          </a:bodyPr>
          <a:lstStyle/>
          <a:p>
            <a:r>
              <a:rPr lang="en-GB"/>
              <a:t>Purpose of </a:t>
            </a:r>
            <a:r>
              <a:rPr lang="en-GB" err="1"/>
              <a:t>MetEOR</a:t>
            </a:r>
            <a:br>
              <a:rPr lang="en-GB"/>
            </a:br>
            <a:r>
              <a:rPr lang="en-GB" sz="2700"/>
              <a:t>Matchup Analysis</a:t>
            </a: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C6A8B30-9830-2151-10A2-2DE6404F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391BA-D8D0-16CB-3810-3C7CBB00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992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885BB7-1BED-1E8F-C582-D899D3DD5E9E}"/>
              </a:ext>
            </a:extLst>
          </p:cNvPr>
          <p:cNvSpPr txBox="1"/>
          <p:nvPr/>
        </p:nvSpPr>
        <p:spPr>
          <a:xfrm>
            <a:off x="881481" y="3168857"/>
            <a:ext cx="4523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Put data on a common basis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e.g., spectral band adjustment, BRDF-correction, spatial resampling to common grid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1BEAC0-1F0D-4547-79FC-DF7D188B4B26}"/>
              </a:ext>
            </a:extLst>
          </p:cNvPr>
          <p:cNvSpPr txBox="1"/>
          <p:nvPr/>
        </p:nvSpPr>
        <p:spPr>
          <a:xfrm>
            <a:off x="904874" y="4825481"/>
            <a:ext cx="4523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Compare and summarise differences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CF4B0-0AE6-5F88-42D7-C1E5665D9954}"/>
              </a:ext>
            </a:extLst>
          </p:cNvPr>
          <p:cNvSpPr txBox="1"/>
          <p:nvPr/>
        </p:nvSpPr>
        <p:spPr>
          <a:xfrm>
            <a:off x="5843589" y="16192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C6D2B-CC91-A8A6-2152-0C9A0F42889D}"/>
              </a:ext>
            </a:extLst>
          </p:cNvPr>
          <p:cNvSpPr txBox="1"/>
          <p:nvPr/>
        </p:nvSpPr>
        <p:spPr>
          <a:xfrm>
            <a:off x="8251824" y="14534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3D543E-F727-6A2F-2586-80347EDF10CF}"/>
              </a:ext>
            </a:extLst>
          </p:cNvPr>
          <p:cNvGrpSpPr/>
          <p:nvPr/>
        </p:nvGrpSpPr>
        <p:grpSpPr>
          <a:xfrm>
            <a:off x="5528887" y="615297"/>
            <a:ext cx="4346855" cy="4904231"/>
            <a:chOff x="5794771" y="368301"/>
            <a:chExt cx="3923346" cy="44264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04F5A3-EE54-49FC-708B-E5304A39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57"/>
            <a:stretch>
              <a:fillRect/>
            </a:stretch>
          </p:blipFill>
          <p:spPr>
            <a:xfrm>
              <a:off x="5807471" y="368301"/>
              <a:ext cx="3771736" cy="442641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50A95-67B0-A226-9FC1-A0298FFBEA16}"/>
                </a:ext>
              </a:extLst>
            </p:cNvPr>
            <p:cNvCxnSpPr>
              <a:cxnSpLocks/>
            </p:cNvCxnSpPr>
            <p:nvPr/>
          </p:nvCxnSpPr>
          <p:spPr>
            <a:xfrm>
              <a:off x="6750655" y="1111250"/>
              <a:ext cx="0" cy="6515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B01FF8-4860-B9C8-8D05-C0F8E05334B1}"/>
                </a:ext>
              </a:extLst>
            </p:cNvPr>
            <p:cNvSpPr/>
            <p:nvPr/>
          </p:nvSpPr>
          <p:spPr>
            <a:xfrm>
              <a:off x="5794771" y="1762760"/>
              <a:ext cx="1737333" cy="30319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9353D5D-C663-2A27-9289-A036CF525336}"/>
                </a:ext>
              </a:extLst>
            </p:cNvPr>
            <p:cNvCxnSpPr>
              <a:cxnSpLocks/>
            </p:cNvCxnSpPr>
            <p:nvPr/>
          </p:nvCxnSpPr>
          <p:spPr>
            <a:xfrm>
              <a:off x="8936668" y="1111250"/>
              <a:ext cx="0" cy="6515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19B611-2D66-97E6-197A-1C7EFDC11152}"/>
                </a:ext>
              </a:extLst>
            </p:cNvPr>
            <p:cNvSpPr/>
            <p:nvPr/>
          </p:nvSpPr>
          <p:spPr>
            <a:xfrm>
              <a:off x="7980784" y="1762760"/>
              <a:ext cx="1737333" cy="30319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7E55CC1-895B-9061-4D6A-7EE915881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5"/>
          <a:stretch>
            <a:fillRect/>
          </a:stretch>
        </p:blipFill>
        <p:spPr>
          <a:xfrm>
            <a:off x="6809295" y="4583878"/>
            <a:ext cx="5074788" cy="1955102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E8D43D-32B1-5A23-E491-A5CF3D4FFA4F}"/>
              </a:ext>
            </a:extLst>
          </p:cNvPr>
          <p:cNvSpPr txBox="1"/>
          <p:nvPr/>
        </p:nvSpPr>
        <p:spPr>
          <a:xfrm>
            <a:off x="639064" y="5836950"/>
            <a:ext cx="554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97D7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Uncertainty propagation!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0A30C-A2D9-0049-DA43-DAB176CE8B41}"/>
              </a:ext>
            </a:extLst>
          </p:cNvPr>
          <p:cNvSpPr txBox="1"/>
          <p:nvPr/>
        </p:nvSpPr>
        <p:spPr>
          <a:xfrm>
            <a:off x="6669235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36E6B-48DC-72C3-4C81-98A1F70BFCD7}"/>
              </a:ext>
            </a:extLst>
          </p:cNvPr>
          <p:cNvSpPr txBox="1"/>
          <p:nvPr/>
        </p:nvSpPr>
        <p:spPr>
          <a:xfrm>
            <a:off x="9095533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64C9A4-E65C-B2B7-5DA8-F489209BECD5}"/>
              </a:ext>
            </a:extLst>
          </p:cNvPr>
          <p:cNvSpPr txBox="1"/>
          <p:nvPr/>
        </p:nvSpPr>
        <p:spPr>
          <a:xfrm>
            <a:off x="6669894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3705D-2618-C06D-A1A0-8EDF7D03955F}"/>
              </a:ext>
            </a:extLst>
          </p:cNvPr>
          <p:cNvSpPr txBox="1"/>
          <p:nvPr/>
        </p:nvSpPr>
        <p:spPr>
          <a:xfrm>
            <a:off x="9096192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</p:spTree>
    <p:extLst>
      <p:ext uri="{BB962C8B-B14F-4D97-AF65-F5344CB8AC3E}">
        <p14:creationId xmlns:p14="http://schemas.microsoft.com/office/powerpoint/2010/main" val="215890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orbitx - Home">
            <a:extLst>
              <a:ext uri="{FF2B5EF4-FFF2-40B4-BE49-F238E27FC236}">
                <a16:creationId xmlns:a16="http://schemas.microsoft.com/office/drawing/2014/main" id="{6470C423-237F-F59B-3DA7-BB849CBF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6626"/>
            <a:ext cx="2360219" cy="7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0059A4-16E0-B504-A8FC-19D4D574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661" y="406389"/>
            <a:ext cx="7527235" cy="1290638"/>
          </a:xfrm>
        </p:spPr>
        <p:txBody>
          <a:bodyPr/>
          <a:lstStyle/>
          <a:p>
            <a:r>
              <a:rPr lang="en-GB"/>
              <a:t>: Orbit Matchup Event Identification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48B175-A90E-CDD7-4394-E306FE060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3895725" cy="4303713"/>
          </a:xfrm>
        </p:spPr>
        <p:txBody>
          <a:bodyPr>
            <a:normAutofit/>
          </a:bodyPr>
          <a:lstStyle/>
          <a:p>
            <a:r>
              <a:rPr lang="en-GB" sz="2000" err="1">
                <a:latin typeface="Courier New" panose="02070309020205020404" pitchFamily="49" charset="0"/>
                <a:cs typeface="Courier New" panose="02070309020205020404" pitchFamily="49" charset="0"/>
              </a:rPr>
              <a:t>orbitx</a:t>
            </a:r>
            <a:r>
              <a:rPr lang="en-GB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/>
              <a:t>enables users to find the time and location of matchup events between sensor pairs.</a:t>
            </a:r>
          </a:p>
          <a:p>
            <a:r>
              <a:rPr lang="en-GB" sz="2000">
                <a:cs typeface="Courier New" panose="02070309020205020404" pitchFamily="49" charset="0"/>
              </a:rPr>
              <a:t>Orbits parameterised by per platform TLE data</a:t>
            </a:r>
            <a:endParaRPr lang="en-GB" sz="2000"/>
          </a:p>
          <a:p>
            <a:r>
              <a:rPr lang="en-GB" sz="2000"/>
              <a:t>Uses can define maximum temporal window</a:t>
            </a:r>
          </a:p>
          <a:p>
            <a:r>
              <a:rPr lang="en-GB" sz="2000"/>
              <a:t>Build on orbit propagation software </a:t>
            </a:r>
            <a:r>
              <a:rPr lang="en-GB" sz="2000" err="1">
                <a:latin typeface="Courier New" panose="02070309020205020404" pitchFamily="49" charset="0"/>
                <a:cs typeface="Courier New" panose="02070309020205020404" pitchFamily="49" charset="0"/>
              </a:rPr>
              <a:t>orekit</a:t>
            </a:r>
            <a:r>
              <a:rPr lang="en-GB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GB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BC5EE-FA40-3A40-04DA-2A038D0A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259B2-624E-785B-7133-F74DA8070BBD}"/>
              </a:ext>
            </a:extLst>
          </p:cNvPr>
          <p:cNvGrpSpPr/>
          <p:nvPr/>
        </p:nvGrpSpPr>
        <p:grpSpPr>
          <a:xfrm>
            <a:off x="4532243" y="1626842"/>
            <a:ext cx="7527235" cy="4075255"/>
            <a:chOff x="4638261" y="1666461"/>
            <a:chExt cx="7527235" cy="40752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0769E8-496C-C4B5-60CA-1F0927AE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0" t="15217" r="6818" b="15086"/>
            <a:stretch>
              <a:fillRect/>
            </a:stretch>
          </p:blipFill>
          <p:spPr>
            <a:xfrm>
              <a:off x="4638261" y="1666461"/>
              <a:ext cx="7527235" cy="352507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E5EF64-4404-E939-E315-4552FA9A5357}"/>
                </a:ext>
              </a:extLst>
            </p:cNvPr>
            <p:cNvSpPr txBox="1"/>
            <p:nvPr/>
          </p:nvSpPr>
          <p:spPr>
            <a:xfrm>
              <a:off x="5721626" y="5095385"/>
              <a:ext cx="5777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Example satellite cross-over identification between CryoSat-2 &amp; Jason-3 in 2012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29888-1C7E-4D1C-08E3-FEDA1D71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03" y="5744733"/>
            <a:ext cx="1062658" cy="5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2C9A-92B0-8562-A8AB-6E4BA3FA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DF7FC2F-3A30-2A22-EBB3-D3A02751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eomatch</a:t>
            </a:r>
            <a:r>
              <a:rPr lang="en-GB"/>
              <a:t>: Matchup Data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3FABF-8967-923A-0B2E-FDD09F7D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C8056A-BB13-CCFC-4DED-FF6EA458BB14}"/>
              </a:ext>
            </a:extLst>
          </p:cNvPr>
          <p:cNvGrpSpPr/>
          <p:nvPr/>
        </p:nvGrpSpPr>
        <p:grpSpPr>
          <a:xfrm>
            <a:off x="957276" y="1634593"/>
            <a:ext cx="2239617" cy="3623718"/>
            <a:chOff x="1064226" y="1617141"/>
            <a:chExt cx="2239617" cy="36237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EA5679-2976-3BC4-34D6-7D564DE1E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845" y="1617141"/>
              <a:ext cx="1436381" cy="26624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E3C3-73B1-0F3F-F5CD-67BA515E19BB}"/>
                </a:ext>
              </a:extLst>
            </p:cNvPr>
            <p:cNvSpPr txBox="1"/>
            <p:nvPr/>
          </p:nvSpPr>
          <p:spPr>
            <a:xfrm>
              <a:off x="1064226" y="4409862"/>
              <a:ext cx="22396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Query satellite products in identified Matchup Events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D5A2C6-E2C3-7225-C268-1A191CAFE5B6}"/>
              </a:ext>
            </a:extLst>
          </p:cNvPr>
          <p:cNvGrpSpPr/>
          <p:nvPr/>
        </p:nvGrpSpPr>
        <p:grpSpPr>
          <a:xfrm>
            <a:off x="223273" y="5365986"/>
            <a:ext cx="3375600" cy="1403171"/>
            <a:chOff x="363414" y="5318304"/>
            <a:chExt cx="3375600" cy="1403171"/>
          </a:xfrm>
        </p:grpSpPr>
        <p:pic>
          <p:nvPicPr>
            <p:cNvPr id="15" name="Picture 2" descr="scrappi - Home">
              <a:extLst>
                <a:ext uri="{FF2B5EF4-FFF2-40B4-BE49-F238E27FC236}">
                  <a16:creationId xmlns:a16="http://schemas.microsoft.com/office/drawing/2014/main" id="{25493860-90FA-156C-3BF3-E327626EB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14" y="5753225"/>
              <a:ext cx="1656521" cy="85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eodag - OSGeo">
              <a:extLst>
                <a:ext uri="{FF2B5EF4-FFF2-40B4-BE49-F238E27FC236}">
                  <a16:creationId xmlns:a16="http://schemas.microsoft.com/office/drawing/2014/main" id="{FBDD1DD8-5825-FD61-C0E8-FA9E8489A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75" y="5318304"/>
              <a:ext cx="1024976" cy="57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6541538D-FA23-FCAE-E94E-04A2032F5F28}"/>
                </a:ext>
              </a:extLst>
            </p:cNvPr>
            <p:cNvSpPr/>
            <p:nvPr/>
          </p:nvSpPr>
          <p:spPr>
            <a:xfrm>
              <a:off x="2077085" y="5466555"/>
              <a:ext cx="309147" cy="1254920"/>
            </a:xfrm>
            <a:prstGeom prst="leftBrace">
              <a:avLst>
                <a:gd name="adj1" fmla="val 34008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D01EC0-E346-1427-47F6-699450255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618" y="6513739"/>
              <a:ext cx="860602" cy="206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YPERNETS Project Main Logo">
              <a:extLst>
                <a:ext uri="{FF2B5EF4-FFF2-40B4-BE49-F238E27FC236}">
                  <a16:creationId xmlns:a16="http://schemas.microsoft.com/office/drawing/2014/main" id="{D2D167B7-ECDE-F720-D2FC-1F55FFD73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82" y="6214001"/>
              <a:ext cx="1255493" cy="18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arthaccess · PyPI">
              <a:extLst>
                <a:ext uri="{FF2B5EF4-FFF2-40B4-BE49-F238E27FC236}">
                  <a16:creationId xmlns:a16="http://schemas.microsoft.com/office/drawing/2014/main" id="{A8194D89-BE66-3BBD-E30F-A1F846F49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82" y="5821335"/>
              <a:ext cx="1295632" cy="27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he STAC Specification">
            <a:extLst>
              <a:ext uri="{FF2B5EF4-FFF2-40B4-BE49-F238E27FC236}">
                <a16:creationId xmlns:a16="http://schemas.microsoft.com/office/drawing/2014/main" id="{98285BAE-5D17-11EC-0931-310943838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17107" r="3163" b="18413"/>
          <a:stretch>
            <a:fillRect/>
          </a:stretch>
        </p:blipFill>
        <p:spPr bwMode="auto">
          <a:xfrm>
            <a:off x="5795939" y="5170034"/>
            <a:ext cx="1166415" cy="5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FC740-5F79-365B-0575-2841B854F4BA}"/>
              </a:ext>
            </a:extLst>
          </p:cNvPr>
          <p:cNvGrpSpPr/>
          <p:nvPr/>
        </p:nvGrpSpPr>
        <p:grpSpPr>
          <a:xfrm>
            <a:off x="4676819" y="2240963"/>
            <a:ext cx="3170482" cy="2681287"/>
            <a:chOff x="4831392" y="2065278"/>
            <a:chExt cx="3170482" cy="26812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6668CA-64A6-AE86-6FAA-6E921EB54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31392" y="2065278"/>
              <a:ext cx="3170482" cy="184872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4AF9CA-882F-A327-BA81-7B4CE914FA32}"/>
                </a:ext>
              </a:extLst>
            </p:cNvPr>
            <p:cNvSpPr txBox="1"/>
            <p:nvPr/>
          </p:nvSpPr>
          <p:spPr>
            <a:xfrm>
              <a:off x="5296824" y="4161790"/>
              <a:ext cx="2239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Persist identified matchups in STAC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8ED5D8-F560-862F-6FBD-376751F9EC87}"/>
              </a:ext>
            </a:extLst>
          </p:cNvPr>
          <p:cNvCxnSpPr/>
          <p:nvPr/>
        </p:nvCxnSpPr>
        <p:spPr>
          <a:xfrm>
            <a:off x="3280010" y="3207657"/>
            <a:ext cx="10017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C8EA82-BA90-2CA8-FBA4-7D07A15133CE}"/>
              </a:ext>
            </a:extLst>
          </p:cNvPr>
          <p:cNvCxnSpPr/>
          <p:nvPr/>
        </p:nvCxnSpPr>
        <p:spPr>
          <a:xfrm>
            <a:off x="8051691" y="3193145"/>
            <a:ext cx="10017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eoio - Home">
            <a:extLst>
              <a:ext uri="{FF2B5EF4-FFF2-40B4-BE49-F238E27FC236}">
                <a16:creationId xmlns:a16="http://schemas.microsoft.com/office/drawing/2014/main" id="{277BE53B-4144-87FD-AD9C-237222D0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40" y="5654145"/>
            <a:ext cx="1166359" cy="5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1F2BE947-E4C3-C6C6-9684-4E617DC90AF3}"/>
              </a:ext>
            </a:extLst>
          </p:cNvPr>
          <p:cNvSpPr/>
          <p:nvPr/>
        </p:nvSpPr>
        <p:spPr>
          <a:xfrm>
            <a:off x="10226003" y="5287356"/>
            <a:ext cx="309147" cy="1254920"/>
          </a:xfrm>
          <a:prstGeom prst="leftBrace">
            <a:avLst>
              <a:gd name="adj1" fmla="val 3400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40" name="Picture 16" descr="DOC: Add Logo for rasterio by jonasViehweger · Pull Request #2797 · rasterio /rasterio · GitHub">
            <a:extLst>
              <a:ext uri="{FF2B5EF4-FFF2-40B4-BE49-F238E27FC236}">
                <a16:creationId xmlns:a16="http://schemas.microsoft.com/office/drawing/2014/main" id="{4EEFDA22-A646-BF97-CAD9-FD0AC736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207" y="5858595"/>
            <a:ext cx="1273317" cy="3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1E066B-16E7-2108-CFA8-8BDAC84579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8880" y="5297299"/>
            <a:ext cx="1156999" cy="4338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D052B7-797A-67AD-9E8E-F8E409D5E147}"/>
              </a:ext>
            </a:extLst>
          </p:cNvPr>
          <p:cNvSpPr txBox="1"/>
          <p:nvPr/>
        </p:nvSpPr>
        <p:spPr>
          <a:xfrm>
            <a:off x="10638880" y="6261683"/>
            <a:ext cx="5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A7293C6-3732-4DA1-6253-1AEB3E9C02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0823" r="5820" b="8545"/>
          <a:stretch>
            <a:fillRect/>
          </a:stretch>
        </p:blipFill>
        <p:spPr>
          <a:xfrm>
            <a:off x="9279716" y="2361743"/>
            <a:ext cx="2912284" cy="15681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FDAF282-5319-838D-CEF3-C14F9B2A307C}"/>
              </a:ext>
            </a:extLst>
          </p:cNvPr>
          <p:cNvSpPr txBox="1"/>
          <p:nvPr/>
        </p:nvSpPr>
        <p:spPr>
          <a:xfrm>
            <a:off x="9519071" y="4300413"/>
            <a:ext cx="223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Pull collocated pixels for analysis</a:t>
            </a:r>
          </a:p>
        </p:txBody>
      </p:sp>
    </p:spTree>
    <p:extLst>
      <p:ext uri="{BB962C8B-B14F-4D97-AF65-F5344CB8AC3E}">
        <p14:creationId xmlns:p14="http://schemas.microsoft.com/office/powerpoint/2010/main" val="296472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DB2B-B6D0-7E80-24B4-EE22FDFC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40A8D05-7DAE-24F9-F136-11AED0317888}"/>
              </a:ext>
            </a:extLst>
          </p:cNvPr>
          <p:cNvGrpSpPr/>
          <p:nvPr/>
        </p:nvGrpSpPr>
        <p:grpSpPr>
          <a:xfrm>
            <a:off x="957276" y="1634593"/>
            <a:ext cx="2239617" cy="3623718"/>
            <a:chOff x="1064226" y="1617141"/>
            <a:chExt cx="2239617" cy="36237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BD6DD-D6ED-8AC1-F455-53B73AE5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845" y="1617141"/>
              <a:ext cx="1436381" cy="26624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0CC274-76D2-8BFE-4DA8-A8646CE3AC87}"/>
                </a:ext>
              </a:extLst>
            </p:cNvPr>
            <p:cNvSpPr txBox="1"/>
            <p:nvPr/>
          </p:nvSpPr>
          <p:spPr>
            <a:xfrm>
              <a:off x="1064226" y="4409862"/>
              <a:ext cx="22396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Query satellite products in identified Matchup Events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2E5B47-DB8E-6D08-8F4D-35C0B2024982}"/>
              </a:ext>
            </a:extLst>
          </p:cNvPr>
          <p:cNvGrpSpPr/>
          <p:nvPr/>
        </p:nvGrpSpPr>
        <p:grpSpPr>
          <a:xfrm>
            <a:off x="223273" y="5365986"/>
            <a:ext cx="3375600" cy="1403171"/>
            <a:chOff x="363414" y="5318304"/>
            <a:chExt cx="3375600" cy="1403171"/>
          </a:xfrm>
        </p:grpSpPr>
        <p:pic>
          <p:nvPicPr>
            <p:cNvPr id="15" name="Picture 2" descr="scrappi - Home">
              <a:extLst>
                <a:ext uri="{FF2B5EF4-FFF2-40B4-BE49-F238E27FC236}">
                  <a16:creationId xmlns:a16="http://schemas.microsoft.com/office/drawing/2014/main" id="{8F01A0EA-F942-0095-66CA-814CDE07D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14" y="5753225"/>
              <a:ext cx="1656521" cy="85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eodag - OSGeo">
              <a:extLst>
                <a:ext uri="{FF2B5EF4-FFF2-40B4-BE49-F238E27FC236}">
                  <a16:creationId xmlns:a16="http://schemas.microsoft.com/office/drawing/2014/main" id="{AE3F8318-F638-3E68-C4C4-BAC8C4F6E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75" y="5318304"/>
              <a:ext cx="1024976" cy="57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E426223-3B6A-9E96-E0A8-934C71434655}"/>
                </a:ext>
              </a:extLst>
            </p:cNvPr>
            <p:cNvSpPr/>
            <p:nvPr/>
          </p:nvSpPr>
          <p:spPr>
            <a:xfrm>
              <a:off x="2077085" y="5466555"/>
              <a:ext cx="309147" cy="1254920"/>
            </a:xfrm>
            <a:prstGeom prst="leftBrace">
              <a:avLst>
                <a:gd name="adj1" fmla="val 34008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83DC57B-26C4-3DFE-52AC-B1B6D912B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618" y="6513739"/>
              <a:ext cx="860602" cy="206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YPERNETS Project Main Logo">
              <a:extLst>
                <a:ext uri="{FF2B5EF4-FFF2-40B4-BE49-F238E27FC236}">
                  <a16:creationId xmlns:a16="http://schemas.microsoft.com/office/drawing/2014/main" id="{A8D1340D-BE39-EB67-EC7C-594B1B638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82" y="6214001"/>
              <a:ext cx="1255493" cy="18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arthaccess · PyPI">
              <a:extLst>
                <a:ext uri="{FF2B5EF4-FFF2-40B4-BE49-F238E27FC236}">
                  <a16:creationId xmlns:a16="http://schemas.microsoft.com/office/drawing/2014/main" id="{BDAE948E-3ABC-9EF6-ED49-506220E83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82" y="5821335"/>
              <a:ext cx="1295632" cy="27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he STAC Specification">
            <a:extLst>
              <a:ext uri="{FF2B5EF4-FFF2-40B4-BE49-F238E27FC236}">
                <a16:creationId xmlns:a16="http://schemas.microsoft.com/office/drawing/2014/main" id="{7C115760-AF31-BB06-A2F6-71E4F154A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17107" r="3163" b="18413"/>
          <a:stretch>
            <a:fillRect/>
          </a:stretch>
        </p:blipFill>
        <p:spPr bwMode="auto">
          <a:xfrm>
            <a:off x="5795939" y="5170034"/>
            <a:ext cx="1166415" cy="5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A62A45B-440E-F69F-7665-038E7E6E81B9}"/>
              </a:ext>
            </a:extLst>
          </p:cNvPr>
          <p:cNvGrpSpPr/>
          <p:nvPr/>
        </p:nvGrpSpPr>
        <p:grpSpPr>
          <a:xfrm>
            <a:off x="4676819" y="2240963"/>
            <a:ext cx="3170482" cy="2681287"/>
            <a:chOff x="4831392" y="2065278"/>
            <a:chExt cx="3170482" cy="26812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39151D-5CF2-E332-606D-B94E2740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31392" y="2065278"/>
              <a:ext cx="3170482" cy="184872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6D134D-43CB-93D2-B012-4AB191A5F988}"/>
                </a:ext>
              </a:extLst>
            </p:cNvPr>
            <p:cNvSpPr txBox="1"/>
            <p:nvPr/>
          </p:nvSpPr>
          <p:spPr>
            <a:xfrm>
              <a:off x="5296824" y="4161790"/>
              <a:ext cx="2239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Persist identified matchups in STAC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E2AF86-9C88-2DFF-ADCE-3579367F42B7}"/>
              </a:ext>
            </a:extLst>
          </p:cNvPr>
          <p:cNvCxnSpPr/>
          <p:nvPr/>
        </p:nvCxnSpPr>
        <p:spPr>
          <a:xfrm>
            <a:off x="3280010" y="3207657"/>
            <a:ext cx="10017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B1167B-DD9C-09CB-8583-2130989A0053}"/>
              </a:ext>
            </a:extLst>
          </p:cNvPr>
          <p:cNvCxnSpPr/>
          <p:nvPr/>
        </p:nvCxnSpPr>
        <p:spPr>
          <a:xfrm>
            <a:off x="8051691" y="3193145"/>
            <a:ext cx="10017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ome - The Earth Observation API">
            <a:extLst>
              <a:ext uri="{FF2B5EF4-FFF2-40B4-BE49-F238E27FC236}">
                <a16:creationId xmlns:a16="http://schemas.microsoft.com/office/drawing/2014/main" id="{39516248-FD0D-D5C8-2CD8-FD40A8825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4571" r="17302" b="7906"/>
          <a:stretch>
            <a:fillRect/>
          </a:stretch>
        </p:blipFill>
        <p:spPr bwMode="auto">
          <a:xfrm>
            <a:off x="9227992" y="4888433"/>
            <a:ext cx="1001704" cy="9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ython API deployment with RStudio Connect: FastAPI">
            <a:extLst>
              <a:ext uri="{FF2B5EF4-FFF2-40B4-BE49-F238E27FC236}">
                <a16:creationId xmlns:a16="http://schemas.microsoft.com/office/drawing/2014/main" id="{ADD27563-3D8F-E83F-F98B-952B2B9DC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27310" r="7334" b="31199"/>
          <a:stretch>
            <a:fillRect/>
          </a:stretch>
        </p:blipFill>
        <p:spPr bwMode="auto">
          <a:xfrm>
            <a:off x="10255056" y="5332983"/>
            <a:ext cx="1674603" cy="5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3E401-1A68-0265-9FAD-5C93DD24E0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5589" y="5999643"/>
            <a:ext cx="529101" cy="529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4A0CC8-6FCD-3DC2-CCE1-5CCB45A585C2}"/>
              </a:ext>
            </a:extLst>
          </p:cNvPr>
          <p:cNvSpPr txBox="1"/>
          <p:nvPr/>
        </p:nvSpPr>
        <p:spPr>
          <a:xfrm>
            <a:off x="9424881" y="4337098"/>
            <a:ext cx="223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Hosted catalogue to serve user queries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88C8E-31D9-B7D4-5192-7FFFAC97D3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7785" y="2403134"/>
            <a:ext cx="2609108" cy="1816196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9E40ECC0-C04E-A2D4-F599-017A8FC4AEC7}"/>
              </a:ext>
            </a:extLst>
          </p:cNvPr>
          <p:cNvSpPr txBox="1">
            <a:spLocks/>
          </p:cNvSpPr>
          <p:nvPr/>
        </p:nvSpPr>
        <p:spPr>
          <a:xfrm>
            <a:off x="371476" y="368300"/>
            <a:ext cx="983578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eomatch: Matchup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65909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36167-DACF-355D-D089-4546D1E9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BF34C8-D98C-95FF-0958-BA575708DBFF}"/>
              </a:ext>
            </a:extLst>
          </p:cNvPr>
          <p:cNvGrpSpPr/>
          <p:nvPr/>
        </p:nvGrpSpPr>
        <p:grpSpPr>
          <a:xfrm>
            <a:off x="369327" y="4387410"/>
            <a:ext cx="3562088" cy="1986921"/>
            <a:chOff x="369327" y="4202883"/>
            <a:chExt cx="4531082" cy="25274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FB9163-E095-29CD-84F7-FBEFE3196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11" r="50263"/>
            <a:stretch>
              <a:fillRect/>
            </a:stretch>
          </p:blipFill>
          <p:spPr>
            <a:xfrm>
              <a:off x="369327" y="4202883"/>
              <a:ext cx="4531082" cy="2527423"/>
            </a:xfrm>
            <a:prstGeom prst="rect">
              <a:avLst/>
            </a:prstGeom>
          </p:spPr>
        </p:pic>
        <p:pic>
          <p:nvPicPr>
            <p:cNvPr id="35" name="Content Placeholder 4">
              <a:extLst>
                <a:ext uri="{FF2B5EF4-FFF2-40B4-BE49-F238E27FC236}">
                  <a16:creationId xmlns:a16="http://schemas.microsoft.com/office/drawing/2014/main" id="{18FD6CCA-6E0F-C6FE-7774-816F2D87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2" t="13087" r="50906" b="72673"/>
            <a:stretch>
              <a:fillRect/>
            </a:stretch>
          </p:blipFill>
          <p:spPr>
            <a:xfrm>
              <a:off x="3919486" y="4249537"/>
              <a:ext cx="759521" cy="71364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2BED3-608F-C1FB-74CF-D737E0EDCE87}"/>
              </a:ext>
            </a:extLst>
          </p:cNvPr>
          <p:cNvGrpSpPr/>
          <p:nvPr/>
        </p:nvGrpSpPr>
        <p:grpSpPr>
          <a:xfrm>
            <a:off x="4024821" y="4387409"/>
            <a:ext cx="3569359" cy="1986921"/>
            <a:chOff x="6006432" y="4228283"/>
            <a:chExt cx="4540332" cy="2527423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4F2CDD83-A26D-915C-6401-D05E5C172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2" r="49635"/>
            <a:stretch>
              <a:fillRect/>
            </a:stretch>
          </p:blipFill>
          <p:spPr>
            <a:xfrm>
              <a:off x="6006432" y="4228283"/>
              <a:ext cx="4540332" cy="2527423"/>
            </a:xfrm>
            <a:prstGeom prst="rect">
              <a:avLst/>
            </a:prstGeom>
          </p:spPr>
        </p:pic>
        <p:pic>
          <p:nvPicPr>
            <p:cNvPr id="36" name="Content Placeholder 4">
              <a:extLst>
                <a:ext uri="{FF2B5EF4-FFF2-40B4-BE49-F238E27FC236}">
                  <a16:creationId xmlns:a16="http://schemas.microsoft.com/office/drawing/2014/main" id="{6E114061-7952-9040-3A1C-25E9E1E39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2" t="13087" r="50906" b="72673"/>
            <a:stretch>
              <a:fillRect/>
            </a:stretch>
          </p:blipFill>
          <p:spPr>
            <a:xfrm>
              <a:off x="9673719" y="4299164"/>
              <a:ext cx="759521" cy="7136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0ED5AF-3AA5-58EC-EB2C-B4FDED07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828159"/>
          </a:xfrm>
        </p:spPr>
        <p:txBody>
          <a:bodyPr anchor="t">
            <a:normAutofit fontScale="90000"/>
          </a:bodyPr>
          <a:lstStyle/>
          <a:p>
            <a:r>
              <a:rPr lang="en-GB"/>
              <a:t>S2A/LS8 Case Study</a:t>
            </a:r>
            <a:br>
              <a:rPr lang="en-GB"/>
            </a:b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9E4EA82-12B4-0EAD-0143-050A93C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2801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53B0B-B44B-6AC1-0CBE-E82B05A2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7099" y="6290310"/>
            <a:ext cx="320992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42F21-FDD2-4B07-E2FB-BDFE5B1A49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93" b="16995"/>
          <a:stretch>
            <a:fillRect/>
          </a:stretch>
        </p:blipFill>
        <p:spPr>
          <a:xfrm>
            <a:off x="4879474" y="461433"/>
            <a:ext cx="5047013" cy="2406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A054BA-AEB1-E0F2-9BDF-898481724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35922" r="50000" b="32968"/>
          <a:stretch>
            <a:fillRect/>
          </a:stretch>
        </p:blipFill>
        <p:spPr bwMode="auto">
          <a:xfrm>
            <a:off x="9164083" y="1575416"/>
            <a:ext cx="1927761" cy="93815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C9735-9D55-0F99-1CC7-80E8D1D0FA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4" b="63947"/>
          <a:stretch>
            <a:fillRect/>
          </a:stretch>
        </p:blipFill>
        <p:spPr bwMode="auto">
          <a:xfrm>
            <a:off x="9504371" y="1859963"/>
            <a:ext cx="2120336" cy="108722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EF376-0550-5FB0-840A-A1245C62A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3" t="36759" r="928" b="31721"/>
          <a:stretch>
            <a:fillRect/>
          </a:stretch>
        </p:blipFill>
        <p:spPr bwMode="auto">
          <a:xfrm>
            <a:off x="9979819" y="2281239"/>
            <a:ext cx="1869281" cy="950496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A3AB80-D5C5-7F8D-91DB-FD38AD2F573D}"/>
              </a:ext>
            </a:extLst>
          </p:cNvPr>
          <p:cNvSpPr txBox="1"/>
          <p:nvPr/>
        </p:nvSpPr>
        <p:spPr>
          <a:xfrm>
            <a:off x="447039" y="1290206"/>
            <a:ext cx="38487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aggregating many matchups over longer time periods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quantify sensor agreement, characterise bias, and monitor temporal stability.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C801FD-4684-C14D-B044-38D753F9ACE6}"/>
              </a:ext>
            </a:extLst>
          </p:cNvPr>
          <p:cNvSpPr txBox="1"/>
          <p:nvPr/>
        </p:nvSpPr>
        <p:spPr>
          <a:xfrm>
            <a:off x="4450920" y="4267094"/>
            <a:ext cx="221647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Distributions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summarise overall bias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6BD056-B69F-E4FE-D291-CA4484CC56B8}"/>
              </a:ext>
            </a:extLst>
          </p:cNvPr>
          <p:cNvSpPr txBox="1"/>
          <p:nvPr/>
        </p:nvSpPr>
        <p:spPr>
          <a:xfrm>
            <a:off x="86695" y="4253705"/>
            <a:ext cx="28811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series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reveal seasonal behaviour and drift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1CA47A-5A42-565A-8233-881E0D240B41}"/>
              </a:ext>
            </a:extLst>
          </p:cNvPr>
          <p:cNvSpPr txBox="1"/>
          <p:nvPr/>
        </p:nvSpPr>
        <p:spPr>
          <a:xfrm>
            <a:off x="369327" y="3523065"/>
            <a:ext cx="1005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A9A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 from Sentinel-2A / Landsat-8 over CEOS PICS (2020-2024):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8DC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8DC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500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8DC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cloud-free matchups over &gt;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8DC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8DC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matchup events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F8A511-7D7A-03E6-D1C4-BD8A8434F2BF}"/>
              </a:ext>
            </a:extLst>
          </p:cNvPr>
          <p:cNvSpPr txBox="1"/>
          <p:nvPr/>
        </p:nvSpPr>
        <p:spPr>
          <a:xfrm>
            <a:off x="5011137" y="2824454"/>
            <a:ext cx="449323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Stable, characterised target sites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e.g. CEOS PICS, can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 comparison uncertainties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79861-F606-9288-2494-45A3D905F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009" y="4220228"/>
            <a:ext cx="3894956" cy="1947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97422-E5FC-8FFB-F327-6B54AA8FCFA3}"/>
              </a:ext>
            </a:extLst>
          </p:cNvPr>
          <p:cNvSpPr txBox="1"/>
          <p:nvPr/>
        </p:nvSpPr>
        <p:spPr>
          <a:xfrm>
            <a:off x="7938100" y="5380869"/>
            <a:ext cx="187646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uncertainty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a combination of measurement and comparison uncertainties</a:t>
            </a:r>
          </a:p>
        </p:txBody>
      </p:sp>
      <p:pic>
        <p:nvPicPr>
          <p:cNvPr id="1026" name="Picture 2" descr="Landsat Mission - General Dynamics Mission Systems">
            <a:extLst>
              <a:ext uri="{FF2B5EF4-FFF2-40B4-BE49-F238E27FC236}">
                <a16:creationId xmlns:a16="http://schemas.microsoft.com/office/drawing/2014/main" id="{AA34BAC4-2C4E-1F21-3E23-543E84D3D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60" y="1661384"/>
            <a:ext cx="1429517" cy="10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entinel-2 spacecraft">
            <a:extLst>
              <a:ext uri="{FF2B5EF4-FFF2-40B4-BE49-F238E27FC236}">
                <a16:creationId xmlns:a16="http://schemas.microsoft.com/office/drawing/2014/main" id="{1ACF64B5-52DB-8ECF-E529-622354DE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452" y="1859964"/>
            <a:ext cx="780595" cy="61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1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F9AA6-24D5-8B71-9802-BCD5EB6FD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3" y="0"/>
            <a:ext cx="10934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8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3D6930F-013C-82D6-92F1-8CA59802F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1530A9-0DC8-4267-B00E-7B615908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Packages being open-sourced and distributed via the python package index	</a:t>
            </a:r>
          </a:p>
          <a:p>
            <a:pPr lvl="1"/>
            <a:r>
              <a:rPr lang="en-GB">
                <a:hlinkClick r:id="rId2"/>
              </a:rPr>
              <a:t>https://github.com/meteor-toolkit</a:t>
            </a:r>
            <a:endParaRPr lang="en-GB"/>
          </a:p>
          <a:p>
            <a:pPr lvl="1"/>
            <a:endParaRPr lang="en-GB"/>
          </a:p>
          <a:p>
            <a:r>
              <a:rPr lang="en-GB"/>
              <a:t>Software in beta – you’re welcome to test, feedback, contribute </a:t>
            </a:r>
            <a:r>
              <a:rPr lang="en-GB">
                <a:sym typeface="Wingdings" panose="05000000000000000000" pitchFamily="2" charset="2"/>
              </a:rPr>
              <a:t>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6DAD7-C715-1253-8D0E-6B282F96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C590-8131-0DCA-3DA7-A3B73708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3451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102F21EA-D843-25FF-F1F0-A6CE174D2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-623" r="16888" b="623"/>
          <a:stretch/>
        </p:blipFill>
        <p:spPr bwMode="auto">
          <a:xfrm>
            <a:off x="7086796" y="1970524"/>
            <a:ext cx="1672032" cy="16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bya 4 | EROS CalVal Center of Excellence">
            <a:extLst>
              <a:ext uri="{FF2B5EF4-FFF2-40B4-BE49-F238E27FC236}">
                <a16:creationId xmlns:a16="http://schemas.microsoft.com/office/drawing/2014/main" id="{7F25706C-EABE-C833-6660-D095E28BD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7826"/>
          <a:stretch/>
        </p:blipFill>
        <p:spPr bwMode="auto">
          <a:xfrm>
            <a:off x="8488903" y="3332458"/>
            <a:ext cx="1672032" cy="16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dCalNet Status">
            <a:extLst>
              <a:ext uri="{FF2B5EF4-FFF2-40B4-BE49-F238E27FC236}">
                <a16:creationId xmlns:a16="http://schemas.microsoft.com/office/drawing/2014/main" id="{B116BEF2-8D8E-6ECB-945B-5D83B05B3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5128"/>
          <a:stretch/>
        </p:blipFill>
        <p:spPr bwMode="auto">
          <a:xfrm>
            <a:off x="9993040" y="4193188"/>
            <a:ext cx="1627933" cy="16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r que satélites do tamanho de caixas de sapato atraem startups -  17/03/2022 - UOL TILT">
            <a:extLst>
              <a:ext uri="{FF2B5EF4-FFF2-40B4-BE49-F238E27FC236}">
                <a16:creationId xmlns:a16="http://schemas.microsoft.com/office/drawing/2014/main" id="{33EAE49E-06A4-3979-D3C3-2787CB2D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484" y="1803691"/>
            <a:ext cx="2376609" cy="13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0CCABB1-D1F3-E7FB-BEA6-B1C7D9B6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88" y="1728984"/>
            <a:ext cx="6179901" cy="2464204"/>
          </a:xfrm>
        </p:spPr>
        <p:txBody>
          <a:bodyPr/>
          <a:lstStyle/>
          <a:p>
            <a:r>
              <a:rPr lang="en-GB" sz="2400"/>
              <a:t>CEOS-PVP</a:t>
            </a:r>
            <a:br>
              <a:rPr lang="en-GB" sz="2400"/>
            </a:br>
            <a:r>
              <a:rPr lang="en-GB" sz="2400" i="1"/>
              <a:t>Product Validation Platform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D5F9DF3-DD52-BA76-0B62-516030D8E9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411" y="5404247"/>
            <a:ext cx="2853344" cy="1063426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35F9788-CC9A-CF1E-B9FF-DD35EC84E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9681218" y="584857"/>
            <a:ext cx="2149617" cy="8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4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6C8E-D939-B369-5CEF-4B91E50A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            PVP – Product Validation Platform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B05A8-11FC-EDA7-0CC6-179D0264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41417"/>
            <a:ext cx="11449049" cy="3019825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The </a:t>
            </a:r>
            <a:r>
              <a:rPr lang="en-GB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CEOS-PVP</a:t>
            </a:r>
            <a:r>
              <a:rPr lang="en-GB"/>
              <a:t> will host services that provide information mission performance to: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tx1"/>
                </a:solidFill>
              </a:rPr>
              <a:t>Provide users with actionable information on the performance of different mission products – is data fit for purpose?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tx1"/>
                </a:solidFill>
              </a:rPr>
              <a:t>Provide vendors with an independent mechanism to demonstrate the quality of their products.</a:t>
            </a:r>
          </a:p>
          <a:p>
            <a:pPr marL="971550" lvl="1" indent="-514350">
              <a:buFont typeface="+mj-lt"/>
              <a:buAutoNum type="arabicPeriod"/>
            </a:pPr>
            <a:endParaRPr lang="en-GB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FF20F50-2C27-A319-3287-5B8E2CF10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499471" y="427675"/>
            <a:ext cx="1312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28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2A249-302E-4F4F-F109-C06D71FA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3A2388-5886-5194-6644-D465C023D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Open-Source Software Initiatives</a:t>
            </a:r>
          </a:p>
          <a:p>
            <a:pPr lvl="1"/>
            <a:r>
              <a:rPr lang="en-GB" err="1"/>
              <a:t>CoMet</a:t>
            </a:r>
            <a:endParaRPr lang="en-GB"/>
          </a:p>
          <a:p>
            <a:pPr lvl="1"/>
            <a:r>
              <a:rPr lang="en-GB" err="1"/>
              <a:t>MetEOR</a:t>
            </a:r>
            <a:endParaRPr lang="en-GB"/>
          </a:p>
          <a:p>
            <a:pPr lvl="1"/>
            <a:endParaRPr lang="en-GB" sz="1200"/>
          </a:p>
          <a:p>
            <a:r>
              <a:rPr lang="en-GB"/>
              <a:t>CEOS-PVP</a:t>
            </a:r>
          </a:p>
          <a:p>
            <a:pPr lvl="1"/>
            <a:r>
              <a:rPr lang="en-GB" err="1"/>
              <a:t>RadVAL</a:t>
            </a:r>
            <a:r>
              <a:rPr lang="en-GB"/>
              <a:t> Service</a:t>
            </a:r>
          </a:p>
          <a:p>
            <a:pPr lvl="1"/>
            <a:endParaRPr lang="en-GB" sz="1100"/>
          </a:p>
          <a:p>
            <a:r>
              <a:rPr lang="en-GB"/>
              <a:t>QA Reporting</a:t>
            </a:r>
          </a:p>
          <a:p>
            <a:pPr lvl="1"/>
            <a:r>
              <a:rPr lang="en-GB"/>
              <a:t>EODH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96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C885B-8B5A-BA15-070B-6A6079F4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6D0F-67C5-D813-3A52-7F5B5100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            PVP – Product Validation Platform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6536C-8462-48DF-D4C4-79506342C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41417"/>
            <a:ext cx="11449049" cy="3019825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The </a:t>
            </a:r>
            <a:r>
              <a:rPr lang="en-GB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CEOS-PVP</a:t>
            </a:r>
            <a:r>
              <a:rPr lang="en-GB"/>
              <a:t> will host services that provide information mission performance to: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tx1"/>
                </a:solidFill>
              </a:rPr>
              <a:t>Provide users with actionable information on the performance of different mission products – is data fit for purpose?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tx1"/>
                </a:solidFill>
              </a:rPr>
              <a:t>Provide vendors with an independent mechanism to demonstrate the quality of their products.</a:t>
            </a:r>
          </a:p>
          <a:p>
            <a:pPr marL="971550" lvl="1" indent="-514350">
              <a:buFont typeface="+mj-lt"/>
              <a:buAutoNum type="arabicPeriod"/>
            </a:pPr>
            <a:endParaRPr lang="en-GB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597E39D-847E-EF9B-1167-EA3A49F03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499471" y="427675"/>
            <a:ext cx="1312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DCEEF-482F-B95A-5436-725DF07C8220}"/>
              </a:ext>
            </a:extLst>
          </p:cNvPr>
          <p:cNvSpPr txBox="1"/>
          <p:nvPr/>
        </p:nvSpPr>
        <p:spPr>
          <a:xfrm>
            <a:off x="785308" y="4561242"/>
            <a:ext cx="82161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</a:t>
            </a:r>
            <a:r>
              <a:rPr kumimoji="0" lang="en-GB" sz="3200" b="0" i="1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PVP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service </a:t>
            </a:r>
            <a:r>
              <a:rPr kumimoji="0" lang="en-GB" sz="3200" b="0" i="1" u="none" strike="noStrike" kern="1200" cap="none" spc="0" normalizeH="0" baseline="0" noProof="0" err="1">
                <a:ln>
                  <a:noFill/>
                </a:ln>
                <a:solidFill>
                  <a:srgbClr val="002F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RadVAL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radiometric performance monitoring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participating missions vs. CEOS references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C76DC-5F58-F499-4048-91320A749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43" t="17665" r="4731" b="8854"/>
          <a:stretch>
            <a:fillRect/>
          </a:stretch>
        </p:blipFill>
        <p:spPr>
          <a:xfrm>
            <a:off x="9001440" y="5413436"/>
            <a:ext cx="2926661" cy="12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3044-F646-36AD-218C-B43A449D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829" y="377785"/>
            <a:ext cx="8371843" cy="644984"/>
          </a:xfrm>
        </p:spPr>
        <p:txBody>
          <a:bodyPr>
            <a:normAutofit/>
          </a:bodyPr>
          <a:lstStyle/>
          <a:p>
            <a:r>
              <a:rPr lang="en-US"/>
              <a:t>Core 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31A37-482F-77E4-4D05-9040725D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31518"/>
            <a:ext cx="4851688" cy="458046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</a:rPr>
              <a:t>Combination of CEOS-developed references</a:t>
            </a:r>
          </a:p>
          <a:p>
            <a:pPr lvl="1"/>
            <a:r>
              <a:rPr lang="en-GB" sz="2000" b="0" i="0" u="none" strike="noStrike">
                <a:solidFill>
                  <a:srgbClr val="000000"/>
                </a:solidFill>
                <a:effectLst/>
              </a:rPr>
              <a:t>Gobabeb,</a:t>
            </a:r>
            <a:r>
              <a:rPr lang="en-GB" sz="2000">
                <a:solidFill>
                  <a:srgbClr val="000000"/>
                </a:solidFill>
              </a:rPr>
              <a:t> RadCalNet</a:t>
            </a:r>
          </a:p>
          <a:p>
            <a:pPr lvl="1"/>
            <a:r>
              <a:rPr lang="en-GB" sz="2000" b="0" i="0" u="none" strike="noStrike">
                <a:solidFill>
                  <a:srgbClr val="000000"/>
                </a:solidFill>
                <a:effectLst/>
              </a:rPr>
              <a:t>Railroad Valley</a:t>
            </a:r>
            <a:r>
              <a:rPr lang="en-GB" sz="2000">
                <a:solidFill>
                  <a:srgbClr val="000000"/>
                </a:solidFill>
              </a:rPr>
              <a:t>, RadCalNet</a:t>
            </a:r>
          </a:p>
          <a:p>
            <a:pPr lvl="1"/>
            <a:r>
              <a:rPr lang="en-GB" sz="2000" b="0" i="0" u="none" strike="noStrike">
                <a:solidFill>
                  <a:srgbClr val="000000"/>
                </a:solidFill>
                <a:effectLst/>
              </a:rPr>
              <a:t>PICS</a:t>
            </a:r>
            <a:endParaRPr lang="en-GB" sz="2000">
              <a:solidFill>
                <a:srgbClr val="000000"/>
              </a:solidFill>
            </a:endParaRPr>
          </a:p>
          <a:p>
            <a:r>
              <a:rPr lang="en-GB" sz="2400" b="0" i="0" u="none" strike="noStrike">
                <a:solidFill>
                  <a:srgbClr val="000000"/>
                </a:solidFill>
                <a:effectLst/>
              </a:rPr>
              <a:t>Integrated to</a:t>
            </a:r>
            <a:r>
              <a:rPr lang="en-GB" sz="2400">
                <a:solidFill>
                  <a:srgbClr val="000000"/>
                </a:solidFill>
              </a:rPr>
              <a:t>gether to form </a:t>
            </a:r>
            <a:br>
              <a:rPr lang="en-GB" sz="2400">
                <a:solidFill>
                  <a:srgbClr val="000000"/>
                </a:solidFill>
              </a:rPr>
            </a:br>
            <a:r>
              <a:rPr lang="en-GB" sz="2400">
                <a:solidFill>
                  <a:srgbClr val="000000"/>
                </a:solidFill>
              </a:rPr>
              <a:t>average CEOS </a:t>
            </a:r>
            <a:r>
              <a:rPr lang="en-GB" sz="2400" i="1">
                <a:solidFill>
                  <a:srgbClr val="000000"/>
                </a:solidFill>
              </a:rPr>
              <a:t>“virtual reference”</a:t>
            </a:r>
          </a:p>
          <a:p>
            <a:pPr lvl="1"/>
            <a:r>
              <a:rPr lang="en-GB" sz="2000" b="0" i="0" u="none" strike="noStrike">
                <a:solidFill>
                  <a:srgbClr val="000000"/>
                </a:solidFill>
                <a:effectLst/>
              </a:rPr>
              <a:t>Concept to be developed in future to reduce reference uncertainty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901F8-E16F-8FFC-7CF0-059EE1BB4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223" y="1231465"/>
            <a:ext cx="6319134" cy="439507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2C43901-6FC4-6401-1B30-56D0C1B32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1"/>
          <a:stretch/>
        </p:blipFill>
        <p:spPr bwMode="auto">
          <a:xfrm>
            <a:off x="532768" y="419724"/>
            <a:ext cx="131284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FAA57-21C3-17DF-01D4-6251E48BC2D7}"/>
              </a:ext>
            </a:extLst>
          </p:cNvPr>
          <p:cNvSpPr txBox="1"/>
          <p:nvPr/>
        </p:nvSpPr>
        <p:spPr>
          <a:xfrm>
            <a:off x="5643860" y="5742651"/>
            <a:ext cx="63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CEOS Minimal References Sites for Radiometric Monitoring</a:t>
            </a:r>
          </a:p>
        </p:txBody>
      </p:sp>
      <p:pic>
        <p:nvPicPr>
          <p:cNvPr id="7" name="Picture 2" descr="RadCalNet Portal">
            <a:extLst>
              <a:ext uri="{FF2B5EF4-FFF2-40B4-BE49-F238E27FC236}">
                <a16:creationId xmlns:a16="http://schemas.microsoft.com/office/drawing/2014/main" id="{68BAA7E0-9544-4583-99AA-C8964F5BE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7770563" y="2456001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dCalNet Portal">
            <a:extLst>
              <a:ext uri="{FF2B5EF4-FFF2-40B4-BE49-F238E27FC236}">
                <a16:creationId xmlns:a16="http://schemas.microsoft.com/office/drawing/2014/main" id="{AE6CC828-F3FE-3EAD-736A-FA14DD1C0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7"/>
          <a:stretch/>
        </p:blipFill>
        <p:spPr bwMode="auto">
          <a:xfrm>
            <a:off x="5704329" y="2492123"/>
            <a:ext cx="549821" cy="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EDDBA2B5-C6EC-978B-095E-AE0E747FA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3" r="2311"/>
          <a:stretch/>
        </p:blipFill>
        <p:spPr>
          <a:xfrm>
            <a:off x="5704329" y="4732429"/>
            <a:ext cx="443265" cy="428900"/>
          </a:xfrm>
          <a:prstGeom prst="rect">
            <a:avLst/>
          </a:prstGeom>
        </p:spPr>
      </p:pic>
      <p:pic>
        <p:nvPicPr>
          <p:cNvPr id="14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B64ED602-0DEA-E572-F72E-CC6BBF49F9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3" r="2311"/>
          <a:stretch/>
        </p:blipFill>
        <p:spPr>
          <a:xfrm>
            <a:off x="7770563" y="4732429"/>
            <a:ext cx="443265" cy="428900"/>
          </a:xfrm>
          <a:prstGeom prst="rect">
            <a:avLst/>
          </a:prstGeom>
        </p:spPr>
      </p:pic>
      <p:pic>
        <p:nvPicPr>
          <p:cNvPr id="15" name="Content Placeholder 9" descr="A colorful lines on a yellow surface&#10;&#10;Description automatically generated">
            <a:extLst>
              <a:ext uri="{FF2B5EF4-FFF2-40B4-BE49-F238E27FC236}">
                <a16:creationId xmlns:a16="http://schemas.microsoft.com/office/drawing/2014/main" id="{6227BEBD-BEE3-9D58-6FA8-CF8B78E3D0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3" r="2311"/>
          <a:stretch/>
        </p:blipFill>
        <p:spPr>
          <a:xfrm>
            <a:off x="9897512" y="4732429"/>
            <a:ext cx="443265" cy="4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7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1F64-F009-4A3F-B542-6A8A952E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8FE6D-38E7-D049-5620-00F8D2DD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06417" y="3751854"/>
            <a:ext cx="2186377" cy="1554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C8E4B-FA4E-0340-7521-D76F60E2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72068" y="1364033"/>
            <a:ext cx="2178820" cy="146981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388CA5F-DAFF-5CCA-1868-825E1DBB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" y="3874687"/>
            <a:ext cx="1117264" cy="5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arth Observation Mission Logotypes">
            <a:extLst>
              <a:ext uri="{FF2B5EF4-FFF2-40B4-BE49-F238E27FC236}">
                <a16:creationId xmlns:a16="http://schemas.microsoft.com/office/drawing/2014/main" id="{B84A7479-5BA6-1266-EEBC-69A6D2C8E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1783" r="9768" b="11417"/>
          <a:stretch/>
        </p:blipFill>
        <p:spPr bwMode="auto">
          <a:xfrm>
            <a:off x="2604474" y="5376703"/>
            <a:ext cx="1590261" cy="4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ndsat-8 Sensor Characterization and Calibration">
            <a:extLst>
              <a:ext uri="{FF2B5EF4-FFF2-40B4-BE49-F238E27FC236}">
                <a16:creationId xmlns:a16="http://schemas.microsoft.com/office/drawing/2014/main" id="{174986D3-2370-FDC5-81F5-5523617E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3" y="2867085"/>
            <a:ext cx="1019421" cy="6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ABA03D-6FE4-141F-3EE2-21DE2F237F0A}"/>
              </a:ext>
            </a:extLst>
          </p:cNvPr>
          <p:cNvSpPr/>
          <p:nvPr/>
        </p:nvSpPr>
        <p:spPr>
          <a:xfrm>
            <a:off x="5166501" y="2864103"/>
            <a:ext cx="1637744" cy="102752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Collection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2DCAF-F224-F078-DE83-A45261727A1C}"/>
              </a:ext>
            </a:extLst>
          </p:cNvPr>
          <p:cNvSpPr/>
          <p:nvPr/>
        </p:nvSpPr>
        <p:spPr>
          <a:xfrm>
            <a:off x="7438548" y="2864103"/>
            <a:ext cx="1886780" cy="10275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Temporal, Spatial, Spectral Matching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B46BCB-E421-FB92-FFBA-7A7BE66E45A4}"/>
              </a:ext>
            </a:extLst>
          </p:cNvPr>
          <p:cNvSpPr/>
          <p:nvPr/>
        </p:nvSpPr>
        <p:spPr>
          <a:xfrm>
            <a:off x="9842506" y="2864102"/>
            <a:ext cx="1886780" cy="10275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D48B8B-0AC1-9446-0BE1-0364CF64A3F7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6804245" y="3377866"/>
            <a:ext cx="634303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E6E102-7AFB-ECAE-8813-0E1C19CDF598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9325328" y="3377866"/>
            <a:ext cx="51717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56F649B-CF3B-932C-2AC5-115D67802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" b="97554" l="1623" r="98986">
                        <a14:foregroundMark x1="10548" y1="1359" x2="1217" y2="65761"/>
                        <a14:foregroundMark x1="1217" y1="65761" x2="18661" y2="77989"/>
                        <a14:foregroundMark x1="18661" y1="77989" x2="41785" y2="82065"/>
                        <a14:foregroundMark x1="73319" y1="95652" x2="73813" y2="95865"/>
                        <a14:foregroundMark x1="41785" y1="82065" x2="73319" y2="95652"/>
                        <a14:foregroundMark x1="83371" y1="94708" x2="96957" y2="41848"/>
                        <a14:foregroundMark x1="96957" y1="41848" x2="75456" y2="18750"/>
                        <a14:foregroundMark x1="11148" y1="1359" x2="10142" y2="1087"/>
                        <a14:foregroundMark x1="75456" y1="18750" x2="11148" y2="1359"/>
                        <a14:foregroundMark x1="92089" y1="22554" x2="92089" y2="55707"/>
                        <a14:foregroundMark x1="92089" y1="55707" x2="98986" y2="27174"/>
                        <a14:foregroundMark x1="98986" y1="27174" x2="92698" y2="23098"/>
                        <a14:foregroundMark x1="6491" y1="29620" x2="2840" y2="56522"/>
                        <a14:foregroundMark x1="2840" y1="56522" x2="16024" y2="77717"/>
                        <a14:foregroundMark x1="16024" y1="77717" x2="22921" y2="52174"/>
                        <a14:foregroundMark x1="22921" y1="52174" x2="7708" y2="30707"/>
                        <a14:foregroundMark x1="1623" y1="71467" x2="1623" y2="71467"/>
                        <a14:foregroundMark x1="87018" y1="95652" x2="87018" y2="95652"/>
                        <a14:foregroundMark x1="88438" y1="97826" x2="88438" y2="97826"/>
                        <a14:foregroundMark x1="72819" y1="58152" x2="72819" y2="58152"/>
                        <a14:foregroundMark x1="73022" y1="58152" x2="73022" y2="58152"/>
                        <a14:foregroundMark x1="72414" y1="57337" x2="73022" y2="58152"/>
                        <a14:foregroundMark x1="73225" y1="65217" x2="73834" y2="69022"/>
                        <a14:foregroundMark x1="72008" y1="85054" x2="74645" y2="87772"/>
                        <a14:foregroundMark x1="73348" y1="96196" x2="73834" y2="96739"/>
                        <a14:foregroundMark x1="70183" y1="92663" x2="73348" y2="96196"/>
                        <a14:foregroundMark x1="10548" y1="1630" x2="10548" y2="1630"/>
                        <a14:foregroundMark x1="10345" y1="1630" x2="10345" y2="1630"/>
                        <a14:foregroundMark x1="10548" y1="1630" x2="10548" y2="1087"/>
                        <a14:foregroundMark x1="10142" y1="1359" x2="10548" y2="3261"/>
                        <a14:foregroundMark x1="10345" y1="1359" x2="10345" y2="1359"/>
                        <a14:foregroundMark x1="10142" y1="1087" x2="10751" y2="2717"/>
                        <a14:foregroundMark x1="9939" y1="543" x2="10142" y2="1087"/>
                        <a14:foregroundMark x1="10548" y1="1359" x2="10548" y2="1359"/>
                        <a14:foregroundMark x1="10142" y1="1087" x2="10142" y2="1087"/>
                        <a14:foregroundMark x1="10142" y1="1359" x2="10751" y2="1359"/>
                        <a14:foregroundMark x1="9939" y1="1087" x2="11156" y2="1902"/>
                        <a14:backgroundMark x1="92089" y1="22554" x2="92089" y2="22554"/>
                        <a14:backgroundMark x1="81136" y1="99457" x2="81136" y2="99457"/>
                        <a14:backgroundMark x1="80527" y1="99185" x2="80527" y2="99185"/>
                        <a14:backgroundMark x1="79310" y1="99185" x2="79310" y2="99185"/>
                        <a14:backgroundMark x1="74165" y1="96351" x2="85801" y2="99728"/>
                        <a14:backgroundMark x1="74037" y1="96739" x2="74037" y2="96739"/>
                        <a14:backgroundMark x1="73834" y1="97011" x2="73834" y2="97011"/>
                        <a14:backgroundMark x1="73631" y1="96739" x2="73631" y2="96739"/>
                        <a14:backgroundMark x1="73022" y1="96196" x2="73022" y2="96196"/>
                        <a14:backgroundMark x1="9939" y1="543" x2="9939" y2="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85" y="2394349"/>
            <a:ext cx="2333376" cy="1741750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755216E-F0AC-0D76-F5C6-06018696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8" y="4761646"/>
            <a:ext cx="1117265" cy="14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1222020-1D3A-2A24-9E86-7FC7D864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56" y="1374673"/>
            <a:ext cx="1541291" cy="10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35DC8F9-C930-1329-66FD-0478A8DAEDED}"/>
              </a:ext>
            </a:extLst>
          </p:cNvPr>
          <p:cNvSpPr/>
          <p:nvPr/>
        </p:nvSpPr>
        <p:spPr>
          <a:xfrm>
            <a:off x="7412917" y="1245158"/>
            <a:ext cx="294830" cy="11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108" name="Picture 12" descr="RadCalNet Portal">
            <a:extLst>
              <a:ext uri="{FF2B5EF4-FFF2-40B4-BE49-F238E27FC236}">
                <a16:creationId xmlns:a16="http://schemas.microsoft.com/office/drawing/2014/main" id="{E8AFC6DB-E227-70AC-8CBE-42333EB7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2" y="6273661"/>
            <a:ext cx="1623539" cy="3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14">
            <a:extLst>
              <a:ext uri="{FF2B5EF4-FFF2-40B4-BE49-F238E27FC236}">
                <a16:creationId xmlns:a16="http://schemas.microsoft.com/office/drawing/2014/main" id="{153AA69A-EF57-40F0-CA51-940E2DAE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776" y="1222949"/>
            <a:ext cx="1246461" cy="12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146ED-DC4E-022A-C67F-CE790922B139}"/>
              </a:ext>
            </a:extLst>
          </p:cNvPr>
          <p:cNvSpPr txBox="1"/>
          <p:nvPr/>
        </p:nvSpPr>
        <p:spPr>
          <a:xfrm>
            <a:off x="10567176" y="4002154"/>
            <a:ext cx="1444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Dashboard</a:t>
            </a:r>
          </a:p>
        </p:txBody>
      </p:sp>
      <p:pic>
        <p:nvPicPr>
          <p:cNvPr id="7" name="Graphic 6" descr="Gauge with solid fill">
            <a:extLst>
              <a:ext uri="{FF2B5EF4-FFF2-40B4-BE49-F238E27FC236}">
                <a16:creationId xmlns:a16="http://schemas.microsoft.com/office/drawing/2014/main" id="{28C892B0-C9EB-B168-72D7-6BD79B3663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59630" y="3896824"/>
            <a:ext cx="807546" cy="807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4FFA0-24DA-765F-19F6-AB37DAA0FAA9}"/>
              </a:ext>
            </a:extLst>
          </p:cNvPr>
          <p:cNvSpPr txBox="1"/>
          <p:nvPr/>
        </p:nvSpPr>
        <p:spPr>
          <a:xfrm>
            <a:off x="5421269" y="4040299"/>
            <a:ext cx="17720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 Database (CID)</a:t>
            </a:r>
          </a:p>
        </p:txBody>
      </p:sp>
      <p:pic>
        <p:nvPicPr>
          <p:cNvPr id="9" name="Graphic 8" descr="Filing Box Archive with solid fill">
            <a:extLst>
              <a:ext uri="{FF2B5EF4-FFF2-40B4-BE49-F238E27FC236}">
                <a16:creationId xmlns:a16="http://schemas.microsoft.com/office/drawing/2014/main" id="{F2F63875-520B-C3EF-A263-A74E415653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97680" y="3992112"/>
            <a:ext cx="712258" cy="712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6913D-E4C1-6FB1-D31C-6E05D3DD6407}"/>
              </a:ext>
            </a:extLst>
          </p:cNvPr>
          <p:cNvSpPr txBox="1"/>
          <p:nvPr/>
        </p:nvSpPr>
        <p:spPr>
          <a:xfrm>
            <a:off x="7997267" y="4030139"/>
            <a:ext cx="1444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RadVAL 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Database</a:t>
            </a:r>
          </a:p>
        </p:txBody>
      </p:sp>
      <p:pic>
        <p:nvPicPr>
          <p:cNvPr id="11" name="Graphic 10" descr="Database with solid fill">
            <a:extLst>
              <a:ext uri="{FF2B5EF4-FFF2-40B4-BE49-F238E27FC236}">
                <a16:creationId xmlns:a16="http://schemas.microsoft.com/office/drawing/2014/main" id="{F6193F0B-2702-F4A2-DFF0-C4440058D2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6100" y="3966697"/>
            <a:ext cx="807546" cy="712258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ADD95D9B-BEB4-271F-C068-F59FF48A9189}"/>
              </a:ext>
            </a:extLst>
          </p:cNvPr>
          <p:cNvSpPr/>
          <p:nvPr/>
        </p:nvSpPr>
        <p:spPr>
          <a:xfrm rot="5400000">
            <a:off x="9258269" y="2826222"/>
            <a:ext cx="716377" cy="4460967"/>
          </a:xfrm>
          <a:prstGeom prst="rightBrace">
            <a:avLst/>
          </a:prstGeom>
          <a:noFill/>
          <a:ln w="38100">
            <a:solidFill>
              <a:srgbClr val="8AAC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AAC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8335F2-EB53-7AD1-75E8-05CEBC1091A6}"/>
              </a:ext>
            </a:extLst>
          </p:cNvPr>
          <p:cNvCxnSpPr/>
          <p:nvPr/>
        </p:nvCxnSpPr>
        <p:spPr>
          <a:xfrm flipH="1">
            <a:off x="5221763" y="4602924"/>
            <a:ext cx="6892" cy="1157551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EC9502-BAFA-A137-55D2-00EF583327FB}"/>
              </a:ext>
            </a:extLst>
          </p:cNvPr>
          <p:cNvCxnSpPr>
            <a:cxnSpLocks/>
          </p:cNvCxnSpPr>
          <p:nvPr/>
        </p:nvCxnSpPr>
        <p:spPr>
          <a:xfrm>
            <a:off x="5228655" y="5058747"/>
            <a:ext cx="299054" cy="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70ED57-3E8F-62C1-F579-ED6B0654D3F3}"/>
              </a:ext>
            </a:extLst>
          </p:cNvPr>
          <p:cNvSpPr txBox="1"/>
          <p:nvPr/>
        </p:nvSpPr>
        <p:spPr>
          <a:xfrm>
            <a:off x="5532789" y="4921587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Radiometric sites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25E3CB-B083-91B6-D1B2-7BB62D63201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243" t="17665" r="4731" b="8854"/>
          <a:stretch>
            <a:fillRect/>
          </a:stretch>
        </p:blipFill>
        <p:spPr>
          <a:xfrm>
            <a:off x="8573659" y="5474226"/>
            <a:ext cx="2085595" cy="89526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1C42454B-365A-057C-B3F5-7016DD44F4A8}"/>
              </a:ext>
            </a:extLst>
          </p:cNvPr>
          <p:cNvSpPr txBox="1">
            <a:spLocks/>
          </p:cNvSpPr>
          <p:nvPr/>
        </p:nvSpPr>
        <p:spPr>
          <a:xfrm>
            <a:off x="373657" y="205549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Automated Radiometric Monitoring</a:t>
            </a:r>
          </a:p>
        </p:txBody>
      </p:sp>
    </p:spTree>
    <p:extLst>
      <p:ext uri="{BB962C8B-B14F-4D97-AF65-F5344CB8AC3E}">
        <p14:creationId xmlns:p14="http://schemas.microsoft.com/office/powerpoint/2010/main" val="265627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2BA95-A4C8-F190-4CD0-9D859023D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916F-BED5-D8A6-B69B-935F98B1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57" y="205549"/>
            <a:ext cx="10009050" cy="1290638"/>
          </a:xfrm>
        </p:spPr>
        <p:txBody>
          <a:bodyPr/>
          <a:lstStyle/>
          <a:p>
            <a:r>
              <a:rPr lang="en-US"/>
              <a:t>Automated Radiometric Monitoring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87F85-E333-3ADE-9C17-22FF8D217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60671" y="2779257"/>
            <a:ext cx="2186377" cy="1554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15957-D7CF-9DE5-E21F-34279CC9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9012" y="971244"/>
            <a:ext cx="2178820" cy="146981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3F3236A-9B42-4F8C-4339-86A75E03F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5" y="2484239"/>
            <a:ext cx="1117264" cy="5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arth Observation Mission Logotypes">
            <a:extLst>
              <a:ext uri="{FF2B5EF4-FFF2-40B4-BE49-F238E27FC236}">
                <a16:creationId xmlns:a16="http://schemas.microsoft.com/office/drawing/2014/main" id="{A7BB196F-2AAC-FB73-83E6-75DD45EE1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1783" r="9768" b="11417"/>
          <a:stretch/>
        </p:blipFill>
        <p:spPr bwMode="auto">
          <a:xfrm>
            <a:off x="2258728" y="4404106"/>
            <a:ext cx="1590261" cy="4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ndsat-8 Sensor Characterization and Calibration">
            <a:extLst>
              <a:ext uri="{FF2B5EF4-FFF2-40B4-BE49-F238E27FC236}">
                <a16:creationId xmlns:a16="http://schemas.microsoft.com/office/drawing/2014/main" id="{EAEEE476-992E-231F-E167-04DFAEBC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57" y="2474296"/>
            <a:ext cx="1019421" cy="6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71CD2-16DC-D5C3-962B-0523A16A9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" b="97554" l="1623" r="98986">
                        <a14:foregroundMark x1="10548" y1="1359" x2="1217" y2="65761"/>
                        <a14:foregroundMark x1="1217" y1="65761" x2="18661" y2="77989"/>
                        <a14:foregroundMark x1="18661" y1="77989" x2="41785" y2="82065"/>
                        <a14:foregroundMark x1="73319" y1="95652" x2="73813" y2="95865"/>
                        <a14:foregroundMark x1="41785" y1="82065" x2="73319" y2="95652"/>
                        <a14:foregroundMark x1="83371" y1="94708" x2="96957" y2="41848"/>
                        <a14:foregroundMark x1="96957" y1="41848" x2="75456" y2="18750"/>
                        <a14:foregroundMark x1="11148" y1="1359" x2="10142" y2="1087"/>
                        <a14:foregroundMark x1="75456" y1="18750" x2="11148" y2="1359"/>
                        <a14:foregroundMark x1="92089" y1="22554" x2="92089" y2="55707"/>
                        <a14:foregroundMark x1="92089" y1="55707" x2="98986" y2="27174"/>
                        <a14:foregroundMark x1="98986" y1="27174" x2="92698" y2="23098"/>
                        <a14:foregroundMark x1="6491" y1="29620" x2="2840" y2="56522"/>
                        <a14:foregroundMark x1="2840" y1="56522" x2="16024" y2="77717"/>
                        <a14:foregroundMark x1="16024" y1="77717" x2="22921" y2="52174"/>
                        <a14:foregroundMark x1="22921" y1="52174" x2="7708" y2="30707"/>
                        <a14:foregroundMark x1="1623" y1="71467" x2="1623" y2="71467"/>
                        <a14:foregroundMark x1="87018" y1="95652" x2="87018" y2="95652"/>
                        <a14:foregroundMark x1="88438" y1="97826" x2="88438" y2="97826"/>
                        <a14:foregroundMark x1="72819" y1="58152" x2="72819" y2="58152"/>
                        <a14:foregroundMark x1="73022" y1="58152" x2="73022" y2="58152"/>
                        <a14:foregroundMark x1="72414" y1="57337" x2="73022" y2="58152"/>
                        <a14:foregroundMark x1="73225" y1="65217" x2="73834" y2="69022"/>
                        <a14:foregroundMark x1="72008" y1="85054" x2="74645" y2="87772"/>
                        <a14:foregroundMark x1="73348" y1="96196" x2="73834" y2="96739"/>
                        <a14:foregroundMark x1="70183" y1="92663" x2="73348" y2="96196"/>
                        <a14:foregroundMark x1="10548" y1="1630" x2="10548" y2="1630"/>
                        <a14:foregroundMark x1="10345" y1="1630" x2="10345" y2="1630"/>
                        <a14:foregroundMark x1="10548" y1="1630" x2="10548" y2="1087"/>
                        <a14:foregroundMark x1="10142" y1="1359" x2="10548" y2="3261"/>
                        <a14:foregroundMark x1="10345" y1="1359" x2="10345" y2="1359"/>
                        <a14:foregroundMark x1="10142" y1="1087" x2="10751" y2="2717"/>
                        <a14:foregroundMark x1="9939" y1="543" x2="10142" y2="1087"/>
                        <a14:foregroundMark x1="10548" y1="1359" x2="10548" y2="1359"/>
                        <a14:foregroundMark x1="10142" y1="1087" x2="10142" y2="1087"/>
                        <a14:foregroundMark x1="10142" y1="1359" x2="10751" y2="1359"/>
                        <a14:foregroundMark x1="9939" y1="1087" x2="11156" y2="1902"/>
                        <a14:backgroundMark x1="92089" y1="22554" x2="92089" y2="22554"/>
                        <a14:backgroundMark x1="81136" y1="99457" x2="81136" y2="99457"/>
                        <a14:backgroundMark x1="80527" y1="99185" x2="80527" y2="99185"/>
                        <a14:backgroundMark x1="79310" y1="99185" x2="79310" y2="99185"/>
                        <a14:backgroundMark x1="74165" y1="96351" x2="85801" y2="99728"/>
                        <a14:backgroundMark x1="74037" y1="96739" x2="74037" y2="96739"/>
                        <a14:backgroundMark x1="73834" y1="97011" x2="73834" y2="97011"/>
                        <a14:backgroundMark x1="73631" y1="96739" x2="73631" y2="96739"/>
                        <a14:backgroundMark x1="73022" y1="96196" x2="73022" y2="96196"/>
                        <a14:backgroundMark x1="9939" y1="543" x2="9939" y2="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70" y="1003901"/>
            <a:ext cx="2333376" cy="1741750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B0FD35D-CE6C-EC33-7748-FBC3C407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5" y="3046873"/>
            <a:ext cx="1117265" cy="14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adCalNet Portal">
            <a:extLst>
              <a:ext uri="{FF2B5EF4-FFF2-40B4-BE49-F238E27FC236}">
                <a16:creationId xmlns:a16="http://schemas.microsoft.com/office/drawing/2014/main" id="{BBD3FCD7-E6D0-1658-88B3-13B61CDF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" y="4558888"/>
            <a:ext cx="1623539" cy="3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AB34F6-77E5-F9AF-5A9B-898D6D746457}"/>
              </a:ext>
            </a:extLst>
          </p:cNvPr>
          <p:cNvSpPr txBox="1"/>
          <p:nvPr/>
        </p:nvSpPr>
        <p:spPr>
          <a:xfrm>
            <a:off x="5553631" y="5533728"/>
            <a:ext cx="1292846" cy="5847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uLnTx/>
                <a:uFillTx/>
                <a:latin typeface="Quire Sans" panose="020B0502040204020203" pitchFamily="34" charset="0"/>
                <a:ea typeface="+mn-ea"/>
                <a:cs typeface="Quire Sans" panose="020B0502040204020203" pitchFamily="34" charset="0"/>
              </a:rPr>
              <a:t>Geometric sites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9D5D36-F763-D0BE-5E33-A59AE732DDD0}"/>
              </a:ext>
            </a:extLst>
          </p:cNvPr>
          <p:cNvGrpSpPr/>
          <p:nvPr/>
        </p:nvGrpSpPr>
        <p:grpSpPr>
          <a:xfrm>
            <a:off x="533646" y="2439274"/>
            <a:ext cx="3566327" cy="2885615"/>
            <a:chOff x="1904679" y="4200208"/>
            <a:chExt cx="2612516" cy="2044504"/>
          </a:xfrm>
        </p:grpSpPr>
        <p:pic>
          <p:nvPicPr>
            <p:cNvPr id="26" name="Picture 25" descr="A map of a desert&#10;&#10;AI-generated content may be incorrect.">
              <a:extLst>
                <a:ext uri="{FF2B5EF4-FFF2-40B4-BE49-F238E27FC236}">
                  <a16:creationId xmlns:a16="http://schemas.microsoft.com/office/drawing/2014/main" id="{60D4178C-9683-3EA3-E3FC-3CF22909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DE8D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astelsSmooth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893656" y="420020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27" name="Picture 26" descr="A map of a desert&#10;&#10;AI-generated content may be incorrect.">
              <a:extLst>
                <a:ext uri="{FF2B5EF4-FFF2-40B4-BE49-F238E27FC236}">
                  <a16:creationId xmlns:a16="http://schemas.microsoft.com/office/drawing/2014/main" id="{6712FC6E-68BE-F29F-909B-8EF82AE4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LineDrawing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2418297" y="4605135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  <p:pic>
          <p:nvPicPr>
            <p:cNvPr id="28" name="Picture 27" descr="A map of a desert&#10;&#10;AI-generated content may be incorrect.">
              <a:extLst>
                <a:ext uri="{FF2B5EF4-FFF2-40B4-BE49-F238E27FC236}">
                  <a16:creationId xmlns:a16="http://schemas.microsoft.com/office/drawing/2014/main" id="{CC66F035-EE8C-87D6-0E46-D421EC32E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MosiaicBubbles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88546">
              <a:off x="1904679" y="5045098"/>
              <a:ext cx="1623539" cy="1199614"/>
            </a:xfrm>
            <a:prstGeom prst="rect">
              <a:avLst/>
            </a:prstGeom>
            <a:effectLst>
              <a:glow rad="228600">
                <a:srgbClr val="FFC000">
                  <a:alpha val="60000"/>
                </a:srgbClr>
              </a:glow>
            </a:effec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7E2057E-6CAA-E47C-2BAE-B656D5972CB8}"/>
              </a:ext>
            </a:extLst>
          </p:cNvPr>
          <p:cNvSpPr/>
          <p:nvPr/>
        </p:nvSpPr>
        <p:spPr>
          <a:xfrm>
            <a:off x="1641787" y="4966773"/>
            <a:ext cx="34531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uLnTx/>
                <a:uFillTx/>
                <a:latin typeface="Quire Sans" panose="020B0502040204020203" pitchFamily="34" charset="0"/>
                <a:ea typeface="+mn-ea"/>
                <a:cs typeface="Quire Sans" panose="020B0502040204020203" pitchFamily="34" charset="0"/>
              </a:rPr>
              <a:t>&amp; future contributing missions…</a:t>
            </a:r>
          </a:p>
        </p:txBody>
      </p:sp>
      <p:pic>
        <p:nvPicPr>
          <p:cNvPr id="30" name="Google Shape;111;p11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E0D14892-3E02-E614-5A42-4E24DC99AA4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6965" y="5684865"/>
            <a:ext cx="1168824" cy="962660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60000"/>
              </a:srgbClr>
            </a:glow>
          </a:effectLst>
        </p:spPr>
      </p:pic>
      <p:pic>
        <p:nvPicPr>
          <p:cNvPr id="31" name="Google Shape;116;p11">
            <a:extLst>
              <a:ext uri="{FF2B5EF4-FFF2-40B4-BE49-F238E27FC236}">
                <a16:creationId xmlns:a16="http://schemas.microsoft.com/office/drawing/2014/main" id="{CFEE32FB-7F81-8092-EEDB-BD73EBED27BB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85670" y="5689628"/>
            <a:ext cx="1162685" cy="953135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60000"/>
              </a:srgbClr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CD2AE4-7BCA-3D5E-F16E-5CCE2F8EDCAA}"/>
              </a:ext>
            </a:extLst>
          </p:cNvPr>
          <p:cNvSpPr txBox="1"/>
          <p:nvPr/>
        </p:nvSpPr>
        <p:spPr>
          <a:xfrm>
            <a:off x="5645446" y="6204139"/>
            <a:ext cx="1993604" cy="5847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uLnTx/>
                <a:uFillTx/>
                <a:latin typeface="Quire Sans" panose="020B0502040204020203" pitchFamily="34" charset="0"/>
                <a:ea typeface="+mn-ea"/>
                <a:cs typeface="Quire Sans" panose="020B0502040204020203" pitchFamily="34" charset="0"/>
              </a:rPr>
              <a:t>Thermal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 w="22225">
                  <a:solidFill>
                    <a:srgbClr val="33445F"/>
                  </a:solidFill>
                  <a:prstDash val="solid"/>
                </a:ln>
                <a:solidFill>
                  <a:srgbClr val="33445F"/>
                </a:solidFill>
                <a:effectLst>
                  <a:glow rad="508000">
                    <a:srgbClr val="FFDB70"/>
                  </a:glow>
                </a:effectLst>
                <a:uLnTx/>
                <a:uFillTx/>
                <a:latin typeface="Quire Sans" panose="020B0502040204020203" pitchFamily="34" charset="0"/>
                <a:ea typeface="+mn-ea"/>
                <a:cs typeface="Quire Sans" panose="020B0502040204020203" pitchFamily="34" charset="0"/>
              </a:rPr>
              <a:t>sites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09A322-4AC1-032A-BEF7-39334DBEDBE6}"/>
              </a:ext>
            </a:extLst>
          </p:cNvPr>
          <p:cNvSpPr/>
          <p:nvPr/>
        </p:nvSpPr>
        <p:spPr>
          <a:xfrm>
            <a:off x="5166501" y="2864103"/>
            <a:ext cx="1637744" cy="102752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Collection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1E025A-780A-A8E7-A62C-A79B4783D5A9}"/>
              </a:ext>
            </a:extLst>
          </p:cNvPr>
          <p:cNvSpPr/>
          <p:nvPr/>
        </p:nvSpPr>
        <p:spPr>
          <a:xfrm>
            <a:off x="7438548" y="2864103"/>
            <a:ext cx="1886780" cy="10275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Temporal, Spatial, Spectral Matching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D9E9C4-DFEB-969E-99B9-DEE7447A8A1B}"/>
              </a:ext>
            </a:extLst>
          </p:cNvPr>
          <p:cNvSpPr/>
          <p:nvPr/>
        </p:nvSpPr>
        <p:spPr>
          <a:xfrm>
            <a:off x="9842506" y="2864102"/>
            <a:ext cx="1886780" cy="10275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CC5C416-9796-D890-CB74-5C7BC604BA14}"/>
              </a:ext>
            </a:extLst>
          </p:cNvPr>
          <p:cNvCxnSpPr>
            <a:cxnSpLocks/>
            <a:stCxn id="19" idx="3"/>
            <a:endCxn id="33" idx="1"/>
          </p:cNvCxnSpPr>
          <p:nvPr/>
        </p:nvCxnSpPr>
        <p:spPr>
          <a:xfrm>
            <a:off x="6804245" y="3377866"/>
            <a:ext cx="634303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B783D5-D00E-CB52-F5BF-2E49BE75F138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9325328" y="3377866"/>
            <a:ext cx="51717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0">
            <a:extLst>
              <a:ext uri="{FF2B5EF4-FFF2-40B4-BE49-F238E27FC236}">
                <a16:creationId xmlns:a16="http://schemas.microsoft.com/office/drawing/2014/main" id="{EFEB3EB5-64FF-D531-607A-552E5EEF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56" y="1374673"/>
            <a:ext cx="1541291" cy="10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3CEA4DE-F276-E2A8-C5DC-B967E28389E9}"/>
              </a:ext>
            </a:extLst>
          </p:cNvPr>
          <p:cNvSpPr/>
          <p:nvPr/>
        </p:nvSpPr>
        <p:spPr>
          <a:xfrm>
            <a:off x="7412917" y="1245158"/>
            <a:ext cx="294830" cy="11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0" name="Picture 14">
            <a:extLst>
              <a:ext uri="{FF2B5EF4-FFF2-40B4-BE49-F238E27FC236}">
                <a16:creationId xmlns:a16="http://schemas.microsoft.com/office/drawing/2014/main" id="{EA13429E-F077-305E-B2D1-E8A6C9BC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776" y="1222949"/>
            <a:ext cx="1246461" cy="12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89BB25-314C-3903-0261-55475C719EBE}"/>
              </a:ext>
            </a:extLst>
          </p:cNvPr>
          <p:cNvSpPr txBox="1"/>
          <p:nvPr/>
        </p:nvSpPr>
        <p:spPr>
          <a:xfrm>
            <a:off x="10567176" y="4002154"/>
            <a:ext cx="1444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Dashboard</a:t>
            </a:r>
          </a:p>
        </p:txBody>
      </p:sp>
      <p:pic>
        <p:nvPicPr>
          <p:cNvPr id="42" name="Graphic 41" descr="Gauge with solid fill">
            <a:extLst>
              <a:ext uri="{FF2B5EF4-FFF2-40B4-BE49-F238E27FC236}">
                <a16:creationId xmlns:a16="http://schemas.microsoft.com/office/drawing/2014/main" id="{AD128717-D864-36DC-68FA-E34B28CD17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59630" y="3896824"/>
            <a:ext cx="807546" cy="80754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20278A9-6EF6-19DE-BCF8-D8516491E6C0}"/>
              </a:ext>
            </a:extLst>
          </p:cNvPr>
          <p:cNvSpPr txBox="1"/>
          <p:nvPr/>
        </p:nvSpPr>
        <p:spPr>
          <a:xfrm>
            <a:off x="5421269" y="4040299"/>
            <a:ext cx="17720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 Database (CID)</a:t>
            </a:r>
          </a:p>
        </p:txBody>
      </p:sp>
      <p:pic>
        <p:nvPicPr>
          <p:cNvPr id="44" name="Graphic 43" descr="Filing Box Archive with solid fill">
            <a:extLst>
              <a:ext uri="{FF2B5EF4-FFF2-40B4-BE49-F238E27FC236}">
                <a16:creationId xmlns:a16="http://schemas.microsoft.com/office/drawing/2014/main" id="{23316952-219E-8F42-D312-91ABFE38C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97680" y="3992112"/>
            <a:ext cx="712258" cy="71225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4B4E37E-9E84-C269-5590-8B4F33681269}"/>
              </a:ext>
            </a:extLst>
          </p:cNvPr>
          <p:cNvSpPr txBox="1"/>
          <p:nvPr/>
        </p:nvSpPr>
        <p:spPr>
          <a:xfrm>
            <a:off x="7997267" y="4030139"/>
            <a:ext cx="1444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RadVAL Comparison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A35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Database</a:t>
            </a:r>
          </a:p>
        </p:txBody>
      </p:sp>
      <p:pic>
        <p:nvPicPr>
          <p:cNvPr id="46" name="Graphic 45" descr="Database with solid fill">
            <a:extLst>
              <a:ext uri="{FF2B5EF4-FFF2-40B4-BE49-F238E27FC236}">
                <a16:creationId xmlns:a16="http://schemas.microsoft.com/office/drawing/2014/main" id="{66BEA5FB-CA61-8DCD-C0BB-32A0532D64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96100" y="3966697"/>
            <a:ext cx="807546" cy="712258"/>
          </a:xfrm>
          <a:prstGeom prst="rect">
            <a:avLst/>
          </a:prstGeom>
        </p:spPr>
      </p:pic>
      <p:sp>
        <p:nvSpPr>
          <p:cNvPr id="48" name="Right Brace 47">
            <a:extLst>
              <a:ext uri="{FF2B5EF4-FFF2-40B4-BE49-F238E27FC236}">
                <a16:creationId xmlns:a16="http://schemas.microsoft.com/office/drawing/2014/main" id="{EA9EE499-B540-7D9A-D8C3-E0F284560203}"/>
              </a:ext>
            </a:extLst>
          </p:cNvPr>
          <p:cNvSpPr/>
          <p:nvPr/>
        </p:nvSpPr>
        <p:spPr>
          <a:xfrm rot="5400000">
            <a:off x="9258269" y="2826222"/>
            <a:ext cx="716377" cy="4460967"/>
          </a:xfrm>
          <a:prstGeom prst="rightBrace">
            <a:avLst/>
          </a:prstGeom>
          <a:noFill/>
          <a:ln w="38100">
            <a:solidFill>
              <a:srgbClr val="8AAC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AAC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DB84A1C-350B-4805-7FBB-37AC0D0AD631}"/>
              </a:ext>
            </a:extLst>
          </p:cNvPr>
          <p:cNvCxnSpPr>
            <a:cxnSpLocks/>
          </p:cNvCxnSpPr>
          <p:nvPr/>
        </p:nvCxnSpPr>
        <p:spPr>
          <a:xfrm>
            <a:off x="5228655" y="4602924"/>
            <a:ext cx="0" cy="2115376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38BC882-EEEC-A223-89E8-167756D74461}"/>
              </a:ext>
            </a:extLst>
          </p:cNvPr>
          <p:cNvCxnSpPr>
            <a:cxnSpLocks/>
          </p:cNvCxnSpPr>
          <p:nvPr/>
        </p:nvCxnSpPr>
        <p:spPr>
          <a:xfrm>
            <a:off x="5228655" y="5058747"/>
            <a:ext cx="299054" cy="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D875458-EA8A-2203-4C73-562467F85852}"/>
              </a:ext>
            </a:extLst>
          </p:cNvPr>
          <p:cNvSpPr txBox="1"/>
          <p:nvPr/>
        </p:nvSpPr>
        <p:spPr>
          <a:xfrm>
            <a:off x="5532789" y="4921587"/>
            <a:ext cx="13563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Radiometric sites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563AC6B-0391-7264-3FBE-D9804C7A651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5243" t="17665" r="4731" b="8854"/>
          <a:stretch>
            <a:fillRect/>
          </a:stretch>
        </p:blipFill>
        <p:spPr>
          <a:xfrm>
            <a:off x="8573659" y="5474226"/>
            <a:ext cx="2085595" cy="895267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F7109D-A58A-0AAB-4BBF-FC6C290260EB}"/>
              </a:ext>
            </a:extLst>
          </p:cNvPr>
          <p:cNvCxnSpPr>
            <a:cxnSpLocks/>
          </p:cNvCxnSpPr>
          <p:nvPr/>
        </p:nvCxnSpPr>
        <p:spPr>
          <a:xfrm>
            <a:off x="5228655" y="5731582"/>
            <a:ext cx="299054" cy="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FCE17C-945F-B113-6722-E8DF98FF814F}"/>
              </a:ext>
            </a:extLst>
          </p:cNvPr>
          <p:cNvCxnSpPr>
            <a:cxnSpLocks/>
          </p:cNvCxnSpPr>
          <p:nvPr/>
        </p:nvCxnSpPr>
        <p:spPr>
          <a:xfrm>
            <a:off x="5228655" y="6404418"/>
            <a:ext cx="299054" cy="0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9" name="Picture 58" descr="A satellite view of a lake&#10;&#10;AI-generated content may be incorrect.">
            <a:extLst>
              <a:ext uri="{FF2B5EF4-FFF2-40B4-BE49-F238E27FC236}">
                <a16:creationId xmlns:a16="http://schemas.microsoft.com/office/drawing/2014/main" id="{CA83F10D-605B-709C-3700-BC3C906362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33229" b="1521"/>
          <a:stretch>
            <a:fillRect/>
          </a:stretch>
        </p:blipFill>
        <p:spPr>
          <a:xfrm>
            <a:off x="3828235" y="5598563"/>
            <a:ext cx="847173" cy="1135265"/>
          </a:xfrm>
          <a:prstGeom prst="rect">
            <a:avLst/>
          </a:prstGeom>
          <a:effectLst>
            <a:glow rad="228600">
              <a:srgbClr val="FFC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7584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033E1-6056-92DC-9214-0F583DB4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Filing Box Archive with solid fill">
            <a:extLst>
              <a:ext uri="{FF2B5EF4-FFF2-40B4-BE49-F238E27FC236}">
                <a16:creationId xmlns:a16="http://schemas.microsoft.com/office/drawing/2014/main" id="{3F1532C5-EFEB-B3A8-F3CC-882F9549ED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187599"/>
            <a:ext cx="1028204" cy="10282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221E420-FA07-AF00-1421-B11FC5D2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44" y="377785"/>
            <a:ext cx="8870381" cy="1290638"/>
          </a:xfrm>
        </p:spPr>
        <p:txBody>
          <a:bodyPr/>
          <a:lstStyle/>
          <a:p>
            <a:r>
              <a:rPr lang="en-US"/>
              <a:t>Comparison Imagery Database (CID)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A5346-4E2C-33D2-5C08-F2C51CD24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1449050" cy="3924011"/>
          </a:xfrm>
        </p:spPr>
        <p:txBody>
          <a:bodyPr>
            <a:normAutofit/>
          </a:bodyPr>
          <a:lstStyle/>
          <a:p>
            <a:r>
              <a:rPr lang="en-US"/>
              <a:t>To hold data over the CEOS Core References</a:t>
            </a:r>
          </a:p>
          <a:p>
            <a:pPr lvl="1"/>
            <a:r>
              <a:rPr lang="en-US"/>
              <a:t>In future, plan to extend to cover, e.g. geometric, thermal sites…</a:t>
            </a:r>
          </a:p>
          <a:p>
            <a:r>
              <a:rPr lang="en-US"/>
              <a:t>The UK’s Earth Observation Data Hub infrastructure hosting an archive  participating satellite matchups over CEOS references</a:t>
            </a:r>
          </a:p>
          <a:p>
            <a:r>
              <a:rPr lang="en-US"/>
              <a:t>Mechanism of automated data transfer to be established</a:t>
            </a:r>
          </a:p>
          <a:p>
            <a:r>
              <a:rPr lang="en-US"/>
              <a:t>Can be set up as a STAC catalogue to allow users to easily access datasets of interest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B161A3-9D09-8E62-09C9-F49CC4F342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9328" y="5416789"/>
            <a:ext cx="2853344" cy="10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3476-82F3-6EEB-E95C-071FD6162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0809143" cy="430371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Built from </a:t>
            </a:r>
            <a:r>
              <a:rPr lang="en-GB" err="1"/>
              <a:t>MetEOR</a:t>
            </a:r>
            <a:r>
              <a:rPr lang="en-GB"/>
              <a:t> toolkit</a:t>
            </a:r>
          </a:p>
          <a:p>
            <a:r>
              <a:rPr lang="en-GB"/>
              <a:t>Started with an initial implementation:</a:t>
            </a:r>
          </a:p>
          <a:p>
            <a:pPr lvl="1"/>
            <a:r>
              <a:rPr lang="en-GB"/>
              <a:t>Sensors – Sentinel-2, Landsat, Planet (via EODH)</a:t>
            </a:r>
          </a:p>
          <a:p>
            <a:pPr lvl="1"/>
            <a:r>
              <a:rPr lang="en-GB"/>
              <a:t>CEOS References – RCN GONA, RCN RRV</a:t>
            </a:r>
          </a:p>
          <a:p>
            <a:pPr lvl="2"/>
            <a:r>
              <a:rPr lang="en-GB"/>
              <a:t>Potentially add to list but maintain a minimum core to constrain effort</a:t>
            </a:r>
            <a:endParaRPr lang="en-GB">
              <a:cs typeface="Arial"/>
            </a:endParaRPr>
          </a:p>
          <a:p>
            <a:pPr lvl="2"/>
            <a:r>
              <a:rPr lang="en-GB">
                <a:cs typeface="Arial"/>
              </a:rPr>
              <a:t>Combine results to form “virtual reference”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51C82-E1B6-8890-2D76-B92CB01C1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56"/>
          <a:stretch/>
        </p:blipFill>
        <p:spPr>
          <a:xfrm>
            <a:off x="9942929" y="5856513"/>
            <a:ext cx="2249071" cy="82738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0A56A62-BD88-1FEF-0C2E-C4887089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4" y="377785"/>
            <a:ext cx="8233071" cy="1290638"/>
          </a:xfrm>
        </p:spPr>
        <p:txBody>
          <a:bodyPr/>
          <a:lstStyle/>
          <a:p>
            <a:r>
              <a:rPr lang="en-US" err="1"/>
              <a:t>RadVAL</a:t>
            </a:r>
            <a:r>
              <a:rPr lang="en-US"/>
              <a:t> Dashboard</a:t>
            </a:r>
          </a:p>
        </p:txBody>
      </p:sp>
      <p:pic>
        <p:nvPicPr>
          <p:cNvPr id="8" name="Graphic 7" descr="Gauge with solid fill">
            <a:extLst>
              <a:ext uri="{FF2B5EF4-FFF2-40B4-BE49-F238E27FC236}">
                <a16:creationId xmlns:a16="http://schemas.microsoft.com/office/drawing/2014/main" id="{ACAC1B0B-3345-EAF2-AE53-1A208806CF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455" y="-13855"/>
            <a:ext cx="1312711" cy="1312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326C7-F683-F514-CF5A-657C7C096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5315345"/>
            <a:ext cx="2486372" cy="1209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BFE35-8FAA-7B38-4405-0D57CBCC4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516" y="5089371"/>
            <a:ext cx="2543530" cy="1390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CC441-DB7E-C577-04D1-4F14DFF4C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196" y="4521993"/>
            <a:ext cx="2562583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7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6F6C-2E41-3F03-F76C-A7C69FDB6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1C07-8908-98CD-10DC-0FFD77C4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Open-Source Software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B12B3-0D77-18FB-53D8-D3E82FFE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ABF132-DC7C-7748-098B-43CB13FAB889}"/>
              </a:ext>
            </a:extLst>
          </p:cNvPr>
          <p:cNvGrpSpPr/>
          <p:nvPr/>
        </p:nvGrpSpPr>
        <p:grpSpPr>
          <a:xfrm>
            <a:off x="1242420" y="1107587"/>
            <a:ext cx="9707161" cy="1669411"/>
            <a:chOff x="367890" y="1019451"/>
            <a:chExt cx="9707161" cy="1669411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8E6B82A9-6C5C-BF87-7DE5-4C61DE337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998" y="1019451"/>
              <a:ext cx="3980053" cy="166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3745537-9B94-35DA-E9CB-5C6C171E8E7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8081" b="19796"/>
            <a:stretch>
              <a:fillRect/>
            </a:stretch>
          </p:blipFill>
          <p:spPr>
            <a:xfrm>
              <a:off x="367890" y="1019451"/>
              <a:ext cx="3800779" cy="166941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D4DAA2-E493-7414-F4C9-03CB42EA56EE}"/>
              </a:ext>
            </a:extLst>
          </p:cNvPr>
          <p:cNvSpPr txBox="1"/>
          <p:nvPr/>
        </p:nvSpPr>
        <p:spPr>
          <a:xfrm>
            <a:off x="1242420" y="3564166"/>
            <a:ext cx="38007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Python tools for uncertainty propagation and covariance handling in measurement models.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Projects: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Hypernets, NMS, QA4EO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A3285-2DB1-A1D0-36CD-38E12D7D49BE}"/>
              </a:ext>
            </a:extLst>
          </p:cNvPr>
          <p:cNvSpPr txBox="1"/>
          <p:nvPr/>
        </p:nvSpPr>
        <p:spPr>
          <a:xfrm>
            <a:off x="7059164" y="3597178"/>
            <a:ext cx="380077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Python tools for EO-specific metrology, including comparison workflows.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Projects: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EOCIS, Met4EO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AB80B508-7BF6-F5B6-1982-943100323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31746" r="7552" b="33175"/>
          <a:stretch>
            <a:fillRect/>
          </a:stretch>
        </p:blipFill>
        <p:spPr bwMode="auto">
          <a:xfrm>
            <a:off x="9927772" y="2593919"/>
            <a:ext cx="1317171" cy="3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9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D3BB-623F-DB32-3767-5AAF0C4C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8324-E7B0-C07D-6D68-F771A598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Open-Source Software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E3536-ECB5-EE57-C596-5DBB9608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73F839B-5A36-B4D8-6AF5-F23C89959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0" y="3330469"/>
            <a:ext cx="1670242" cy="93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E148351-B502-1E6E-472D-8EFFD2BC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26" y="3171488"/>
            <a:ext cx="2235504" cy="12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8371D39-57C6-C9D7-BAEA-15370895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31151"/>
          <a:stretch>
            <a:fillRect/>
          </a:stretch>
        </p:blipFill>
        <p:spPr bwMode="auto">
          <a:xfrm>
            <a:off x="1818028" y="4580596"/>
            <a:ext cx="3036203" cy="7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E660CA-C3D6-2803-8599-9360E03B97B9}"/>
              </a:ext>
            </a:extLst>
          </p:cNvPr>
          <p:cNvGrpSpPr/>
          <p:nvPr/>
        </p:nvGrpSpPr>
        <p:grpSpPr>
          <a:xfrm>
            <a:off x="1242420" y="1107587"/>
            <a:ext cx="9707161" cy="1669411"/>
            <a:chOff x="367890" y="1019451"/>
            <a:chExt cx="9707161" cy="1669411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A6939984-419E-6203-5D83-F95A25E74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998" y="1019451"/>
              <a:ext cx="3980053" cy="166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3D09751-6DFE-6F40-E0EB-A33F2C7619A9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8081" b="19796"/>
            <a:stretch>
              <a:fillRect/>
            </a:stretch>
          </p:blipFill>
          <p:spPr>
            <a:xfrm>
              <a:off x="367890" y="1019451"/>
              <a:ext cx="3800779" cy="166941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531D97-F9BE-E647-5695-6466D4179513}"/>
              </a:ext>
            </a:extLst>
          </p:cNvPr>
          <p:cNvSpPr txBox="1"/>
          <p:nvPr/>
        </p:nvSpPr>
        <p:spPr>
          <a:xfrm>
            <a:off x="1345636" y="5731158"/>
            <a:ext cx="398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UNC Specification</a:t>
            </a:r>
          </a:p>
        </p:txBody>
      </p:sp>
      <p:pic>
        <p:nvPicPr>
          <p:cNvPr id="9218" name="Picture 2" descr="scrappi - Home">
            <a:extLst>
              <a:ext uri="{FF2B5EF4-FFF2-40B4-BE49-F238E27FC236}">
                <a16:creationId xmlns:a16="http://schemas.microsoft.com/office/drawing/2014/main" id="{ED4BF3DA-1C05-51EB-5255-5DCF42D8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11" y="3466726"/>
            <a:ext cx="2555561" cy="13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oio - Home">
            <a:extLst>
              <a:ext uri="{FF2B5EF4-FFF2-40B4-BE49-F238E27FC236}">
                <a16:creationId xmlns:a16="http://schemas.microsoft.com/office/drawing/2014/main" id="{D96BF1FF-FF32-1FC2-8C20-BA72329D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507" y="3708605"/>
            <a:ext cx="1277763" cy="5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rbitx - Home">
            <a:extLst>
              <a:ext uri="{FF2B5EF4-FFF2-40B4-BE49-F238E27FC236}">
                <a16:creationId xmlns:a16="http://schemas.microsoft.com/office/drawing/2014/main" id="{471904FF-BEB5-2141-0A25-C537C3C9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53" y="4663435"/>
            <a:ext cx="2360219" cy="7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0CD4E-7780-5377-433F-BB36DC7A7BB2}"/>
              </a:ext>
            </a:extLst>
          </p:cNvPr>
          <p:cNvSpPr txBox="1"/>
          <p:nvPr/>
        </p:nvSpPr>
        <p:spPr>
          <a:xfrm>
            <a:off x="7652564" y="5731158"/>
            <a:ext cx="261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others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BC033AA2-A6C5-F36F-C841-DA1EC763F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31746" r="7552" b="33175"/>
          <a:stretch>
            <a:fillRect/>
          </a:stretch>
        </p:blipFill>
        <p:spPr bwMode="auto">
          <a:xfrm>
            <a:off x="9927772" y="2593919"/>
            <a:ext cx="1317171" cy="3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2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D9EA7-66AD-513F-76BD-B2C25DAC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7343-28F3-2689-822E-76925E3D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Open-Source Software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49E8D-FF58-EB2E-1BB2-E7DBCE95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5B4F42B-88CC-0912-2665-63E7F203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0" y="3330469"/>
            <a:ext cx="1670242" cy="93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5FC984-E2A4-D11A-9B34-92EF583B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26" y="3171488"/>
            <a:ext cx="2235504" cy="12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AA6B16F-61B2-4D17-F52B-ED772717A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31151"/>
          <a:stretch>
            <a:fillRect/>
          </a:stretch>
        </p:blipFill>
        <p:spPr bwMode="auto">
          <a:xfrm>
            <a:off x="1818028" y="4580596"/>
            <a:ext cx="3036203" cy="7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448C93-8BC7-DD5E-E8E1-22D8D75E773C}"/>
              </a:ext>
            </a:extLst>
          </p:cNvPr>
          <p:cNvGrpSpPr/>
          <p:nvPr/>
        </p:nvGrpSpPr>
        <p:grpSpPr>
          <a:xfrm>
            <a:off x="1242420" y="1107587"/>
            <a:ext cx="9707161" cy="1669411"/>
            <a:chOff x="367890" y="1019451"/>
            <a:chExt cx="9707161" cy="1669411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BBB2FD7B-B79D-8EDD-CCA2-F8BE4D570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998" y="1019451"/>
              <a:ext cx="3980053" cy="166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DB2115D-DAB7-3C84-1F05-0401C06729D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8081" b="19796"/>
            <a:stretch>
              <a:fillRect/>
            </a:stretch>
          </p:blipFill>
          <p:spPr>
            <a:xfrm>
              <a:off x="367890" y="1019451"/>
              <a:ext cx="3800779" cy="166941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E1B483-6663-A386-D69B-4CFA80D9F262}"/>
              </a:ext>
            </a:extLst>
          </p:cNvPr>
          <p:cNvSpPr txBox="1"/>
          <p:nvPr/>
        </p:nvSpPr>
        <p:spPr>
          <a:xfrm>
            <a:off x="1345636" y="5731158"/>
            <a:ext cx="398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UNC Specification</a:t>
            </a:r>
          </a:p>
        </p:txBody>
      </p:sp>
      <p:pic>
        <p:nvPicPr>
          <p:cNvPr id="9218" name="Picture 2" descr="scrappi - Home">
            <a:extLst>
              <a:ext uri="{FF2B5EF4-FFF2-40B4-BE49-F238E27FC236}">
                <a16:creationId xmlns:a16="http://schemas.microsoft.com/office/drawing/2014/main" id="{4C98FC7F-C0BC-34F8-185C-F48AA4E9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11" y="3466726"/>
            <a:ext cx="2555561" cy="13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oio - Home">
            <a:extLst>
              <a:ext uri="{FF2B5EF4-FFF2-40B4-BE49-F238E27FC236}">
                <a16:creationId xmlns:a16="http://schemas.microsoft.com/office/drawing/2014/main" id="{AA0E082D-454C-2615-A10C-3A25B230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507" y="3708605"/>
            <a:ext cx="1277763" cy="5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rbitx - Home">
            <a:extLst>
              <a:ext uri="{FF2B5EF4-FFF2-40B4-BE49-F238E27FC236}">
                <a16:creationId xmlns:a16="http://schemas.microsoft.com/office/drawing/2014/main" id="{00F348AA-27E5-C8F1-52BA-84DC2611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53" y="4663435"/>
            <a:ext cx="2360219" cy="7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6AA1B-0639-2C98-453F-AC9CE7F0F9EC}"/>
              </a:ext>
            </a:extLst>
          </p:cNvPr>
          <p:cNvSpPr txBox="1"/>
          <p:nvPr/>
        </p:nvSpPr>
        <p:spPr>
          <a:xfrm>
            <a:off x="7652564" y="5731158"/>
            <a:ext cx="261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 others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2461318E-9D81-745F-AE10-B6C838D31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31746" r="7552" b="33175"/>
          <a:stretch>
            <a:fillRect/>
          </a:stretch>
        </p:blipFill>
        <p:spPr bwMode="auto">
          <a:xfrm>
            <a:off x="9927772" y="2593919"/>
            <a:ext cx="1317171" cy="3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BD5179-6AF6-2F45-DEA6-29D1BE62A29E}"/>
              </a:ext>
            </a:extLst>
          </p:cNvPr>
          <p:cNvSpPr/>
          <p:nvPr/>
        </p:nvSpPr>
        <p:spPr>
          <a:xfrm>
            <a:off x="6531429" y="1107587"/>
            <a:ext cx="5289095" cy="5146791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3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8AFE-153E-0873-98EA-AD3D5368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8028-1FE3-013D-EC2D-F91C47C4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54658-961A-4586-3453-3D515FCAE3C8}"/>
              </a:ext>
            </a:extLst>
          </p:cNvPr>
          <p:cNvSpPr txBox="1">
            <a:spLocks/>
          </p:cNvSpPr>
          <p:nvPr/>
        </p:nvSpPr>
        <p:spPr>
          <a:xfrm>
            <a:off x="215411" y="145033"/>
            <a:ext cx="10081234" cy="584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Calibration Status Quo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524C3-E054-FD58-A255-88552D003B5B}"/>
              </a:ext>
            </a:extLst>
          </p:cNvPr>
          <p:cNvSpPr txBox="1">
            <a:spLocks/>
          </p:cNvSpPr>
          <p:nvPr/>
        </p:nvSpPr>
        <p:spPr>
          <a:xfrm>
            <a:off x="354617" y="1312509"/>
            <a:ext cx="4186904" cy="4558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of datasets traceable to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common reference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Limits utility for integration of high and low resolution data (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downscaling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Limits interoperability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coverage (temporally/spatially) achievable for global climate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0E90A-D8C5-0D89-5742-8CC6C165A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42" y="1221069"/>
            <a:ext cx="6969454" cy="3601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789CF-D9D8-C76D-9309-FA6C12D098D0}"/>
              </a:ext>
            </a:extLst>
          </p:cNvPr>
          <p:cNvSpPr txBox="1"/>
          <p:nvPr/>
        </p:nvSpPr>
        <p:spPr>
          <a:xfrm>
            <a:off x="5106515" y="4982945"/>
            <a:ext cx="561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t>Comparison of ESA/NASA imaging sensors with respect to simulated reference (prepared by: A. Meygret, CNES)</a:t>
            </a:r>
          </a:p>
        </p:txBody>
      </p:sp>
    </p:spTree>
    <p:extLst>
      <p:ext uri="{BB962C8B-B14F-4D97-AF65-F5344CB8AC3E}">
        <p14:creationId xmlns:p14="http://schemas.microsoft.com/office/powerpoint/2010/main" val="194215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FAB0-09AC-1088-4881-896469EF2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84FA552-CB09-25CE-BC45-69D80B679468}"/>
              </a:ext>
            </a:extLst>
          </p:cNvPr>
          <p:cNvGrpSpPr/>
          <p:nvPr/>
        </p:nvGrpSpPr>
        <p:grpSpPr>
          <a:xfrm>
            <a:off x="-651240" y="-3048544"/>
            <a:ext cx="9084229" cy="12183203"/>
            <a:chOff x="-651240" y="-3043682"/>
            <a:chExt cx="9084229" cy="12183203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70D9DB9-811A-A984-CBF4-F7F719F5988C}"/>
                </a:ext>
              </a:extLst>
            </p:cNvPr>
            <p:cNvSpPr/>
            <p:nvPr/>
          </p:nvSpPr>
          <p:spPr>
            <a:xfrm>
              <a:off x="0" y="0"/>
              <a:ext cx="7833815" cy="685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52DEB23C-FFB5-A247-9186-2832011010C1}"/>
                </a:ext>
              </a:extLst>
            </p:cNvPr>
            <p:cNvSpPr/>
            <p:nvPr/>
          </p:nvSpPr>
          <p:spPr>
            <a:xfrm>
              <a:off x="364010" y="3121359"/>
              <a:ext cx="7139463" cy="1601452"/>
            </a:xfrm>
            <a:prstGeom prst="roundRect">
              <a:avLst>
                <a:gd name="adj" fmla="val 8997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80E3CFBF-DD20-7A0C-9023-358B43B801F3}"/>
                </a:ext>
              </a:extLst>
            </p:cNvPr>
            <p:cNvSpPr/>
            <p:nvPr/>
          </p:nvSpPr>
          <p:spPr>
            <a:xfrm>
              <a:off x="364011" y="1423889"/>
              <a:ext cx="7139463" cy="1601452"/>
            </a:xfrm>
            <a:prstGeom prst="roundRect">
              <a:avLst>
                <a:gd name="adj" fmla="val 8997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86" name="Chord 185">
              <a:extLst>
                <a:ext uri="{FF2B5EF4-FFF2-40B4-BE49-F238E27FC236}">
                  <a16:creationId xmlns:a16="http://schemas.microsoft.com/office/drawing/2014/main" id="{FA720E13-C796-ABE7-D2F6-17E70EBB6B63}"/>
                </a:ext>
              </a:extLst>
            </p:cNvPr>
            <p:cNvSpPr/>
            <p:nvPr/>
          </p:nvSpPr>
          <p:spPr>
            <a:xfrm rot="17526257">
              <a:off x="1789377" y="-3043682"/>
              <a:ext cx="4288732" cy="4288732"/>
            </a:xfrm>
            <a:prstGeom prst="chord">
              <a:avLst>
                <a:gd name="adj1" fmla="val 5563291"/>
                <a:gd name="adj2" fmla="val 13365402"/>
              </a:avLst>
            </a:prstGeom>
            <a:solidFill>
              <a:srgbClr val="FFC000">
                <a:lumMod val="20000"/>
                <a:lumOff val="80000"/>
                <a:alpha val="9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03C44C3-9921-91B9-4A05-B521E71530F8}"/>
                </a:ext>
              </a:extLst>
            </p:cNvPr>
            <p:cNvGrpSpPr/>
            <p:nvPr/>
          </p:nvGrpSpPr>
          <p:grpSpPr>
            <a:xfrm>
              <a:off x="2936814" y="310992"/>
              <a:ext cx="2186616" cy="568369"/>
              <a:chOff x="4014144" y="7882691"/>
              <a:chExt cx="2186616" cy="568369"/>
            </a:xfrm>
          </p:grpSpPr>
          <p:sp>
            <p:nvSpPr>
              <p:cNvPr id="237" name="Delay 236">
                <a:extLst>
                  <a:ext uri="{FF2B5EF4-FFF2-40B4-BE49-F238E27FC236}">
                    <a16:creationId xmlns:a16="http://schemas.microsoft.com/office/drawing/2014/main" id="{CED6FE3B-814E-45BF-CFE5-29517481F13B}"/>
                  </a:ext>
                </a:extLst>
              </p:cNvPr>
              <p:cNvSpPr/>
              <p:nvPr/>
            </p:nvSpPr>
            <p:spPr>
              <a:xfrm rot="16200000">
                <a:off x="4831576" y="7898889"/>
                <a:ext cx="551750" cy="519353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8" name="Delay 237">
                <a:extLst>
                  <a:ext uri="{FF2B5EF4-FFF2-40B4-BE49-F238E27FC236}">
                    <a16:creationId xmlns:a16="http://schemas.microsoft.com/office/drawing/2014/main" id="{662F0DD2-8B7F-76DC-F572-690FFD58C15E}"/>
                  </a:ext>
                </a:extLst>
              </p:cNvPr>
              <p:cNvSpPr/>
              <p:nvPr/>
            </p:nvSpPr>
            <p:spPr>
              <a:xfrm rot="10800000">
                <a:off x="5396154" y="8002550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9" name="Delay 238">
                <a:extLst>
                  <a:ext uri="{FF2B5EF4-FFF2-40B4-BE49-F238E27FC236}">
                    <a16:creationId xmlns:a16="http://schemas.microsoft.com/office/drawing/2014/main" id="{3D02D11E-CBA6-5E83-4AE9-A79D53EC6300}"/>
                  </a:ext>
                </a:extLst>
              </p:cNvPr>
              <p:cNvSpPr/>
              <p:nvPr/>
            </p:nvSpPr>
            <p:spPr>
              <a:xfrm>
                <a:off x="4409190" y="8002551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D032682C-9985-F1AA-7E01-AC13D514BA27}"/>
                  </a:ext>
                </a:extLst>
              </p:cNvPr>
              <p:cNvSpPr/>
              <p:nvPr/>
            </p:nvSpPr>
            <p:spPr>
              <a:xfrm>
                <a:off x="5791200" y="800255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A69BA7DA-C3F1-A9BB-CE64-CB52D5A8F344}"/>
                  </a:ext>
                </a:extLst>
              </p:cNvPr>
              <p:cNvSpPr/>
              <p:nvPr/>
            </p:nvSpPr>
            <p:spPr>
              <a:xfrm>
                <a:off x="4014144" y="800255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9BB4FE2-6335-B535-3AFC-1337CBDDF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912"/>
            <a:stretch/>
          </p:blipFill>
          <p:spPr>
            <a:xfrm>
              <a:off x="-651240" y="5054190"/>
              <a:ext cx="9084229" cy="1808141"/>
            </a:xfrm>
            <a:prstGeom prst="rect">
              <a:avLst/>
            </a:prstGeom>
          </p:spPr>
        </p:pic>
        <p:sp>
          <p:nvSpPr>
            <p:cNvPr id="189" name="Down Arrow 188">
              <a:extLst>
                <a:ext uri="{FF2B5EF4-FFF2-40B4-BE49-F238E27FC236}">
                  <a16:creationId xmlns:a16="http://schemas.microsoft.com/office/drawing/2014/main" id="{24E37F07-2DB9-D07D-DBC4-8CD30D4CBB5F}"/>
                </a:ext>
              </a:extLst>
            </p:cNvPr>
            <p:cNvSpPr/>
            <p:nvPr/>
          </p:nvSpPr>
          <p:spPr>
            <a:xfrm>
              <a:off x="3823462" y="898234"/>
              <a:ext cx="390314" cy="602529"/>
            </a:xfrm>
            <a:prstGeom prst="downArrow">
              <a:avLst>
                <a:gd name="adj1" fmla="val 50000"/>
                <a:gd name="adj2" fmla="val 76030"/>
              </a:avLst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0" name="Down Arrow 189">
              <a:extLst>
                <a:ext uri="{FF2B5EF4-FFF2-40B4-BE49-F238E27FC236}">
                  <a16:creationId xmlns:a16="http://schemas.microsoft.com/office/drawing/2014/main" id="{8B56E23C-BFEF-70B9-17F7-88A1356DA87D}"/>
                </a:ext>
              </a:extLst>
            </p:cNvPr>
            <p:cNvSpPr/>
            <p:nvPr/>
          </p:nvSpPr>
          <p:spPr>
            <a:xfrm rot="10800000">
              <a:off x="3756317" y="4499149"/>
              <a:ext cx="390314" cy="1201401"/>
            </a:xfrm>
            <a:prstGeom prst="downArrow">
              <a:avLst>
                <a:gd name="adj1" fmla="val 50000"/>
                <a:gd name="adj2" fmla="val 76030"/>
              </a:avLst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1" name="Chord 190">
              <a:extLst>
                <a:ext uri="{FF2B5EF4-FFF2-40B4-BE49-F238E27FC236}">
                  <a16:creationId xmlns:a16="http://schemas.microsoft.com/office/drawing/2014/main" id="{0BFF837C-4A7A-4F3E-A72F-31B4246DEE48}"/>
                </a:ext>
              </a:extLst>
            </p:cNvPr>
            <p:cNvSpPr/>
            <p:nvPr/>
          </p:nvSpPr>
          <p:spPr>
            <a:xfrm rot="6754213">
              <a:off x="2186771" y="5560831"/>
              <a:ext cx="3578690" cy="3578690"/>
            </a:xfrm>
            <a:prstGeom prst="chord">
              <a:avLst>
                <a:gd name="adj1" fmla="val 4986387"/>
                <a:gd name="adj2" fmla="val 13902577"/>
              </a:avLst>
            </a:prstGeom>
            <a:solidFill>
              <a:srgbClr val="FFC000">
                <a:lumMod val="20000"/>
                <a:lumOff val="80000"/>
                <a:alpha val="9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2" name="Can 191">
              <a:extLst>
                <a:ext uri="{FF2B5EF4-FFF2-40B4-BE49-F238E27FC236}">
                  <a16:creationId xmlns:a16="http://schemas.microsoft.com/office/drawing/2014/main" id="{55EDAB79-9824-8F1C-0094-058A34F12245}"/>
                </a:ext>
              </a:extLst>
            </p:cNvPr>
            <p:cNvSpPr/>
            <p:nvPr/>
          </p:nvSpPr>
          <p:spPr>
            <a:xfrm rot="14435800">
              <a:off x="3119704" y="5753527"/>
              <a:ext cx="165382" cy="453567"/>
            </a:xfrm>
            <a:prstGeom prst="can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4B792152-59E2-FD7B-68C6-BCC33D324AD8}"/>
                </a:ext>
              </a:extLst>
            </p:cNvPr>
            <p:cNvGrpSpPr/>
            <p:nvPr/>
          </p:nvGrpSpPr>
          <p:grpSpPr>
            <a:xfrm>
              <a:off x="3681744" y="5955397"/>
              <a:ext cx="637678" cy="69907"/>
              <a:chOff x="6148800" y="7744057"/>
              <a:chExt cx="637678" cy="69907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6FA1261-52EC-C6A3-E7F1-2DF5B37FD1AD}"/>
                  </a:ext>
                </a:extLst>
              </p:cNvPr>
              <p:cNvCxnSpPr/>
              <p:nvPr/>
            </p:nvCxnSpPr>
            <p:spPr>
              <a:xfrm>
                <a:off x="6237797" y="7813964"/>
                <a:ext cx="483852" cy="0"/>
              </a:xfrm>
              <a:prstGeom prst="line">
                <a:avLst/>
              </a:prstGeom>
              <a:noFill/>
              <a:ln w="762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4EBAF73-0828-327F-45D7-B21056FE84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8800" y="7744057"/>
                <a:ext cx="252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05596A9-1774-B949-AABF-0512DF7251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4478" y="7744057"/>
                <a:ext cx="252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94" name="Trapezium 193">
              <a:extLst>
                <a:ext uri="{FF2B5EF4-FFF2-40B4-BE49-F238E27FC236}">
                  <a16:creationId xmlns:a16="http://schemas.microsoft.com/office/drawing/2014/main" id="{36F2860B-EC73-DBE8-505F-21D9C26BC5BD}"/>
                </a:ext>
              </a:extLst>
            </p:cNvPr>
            <p:cNvSpPr/>
            <p:nvPr/>
          </p:nvSpPr>
          <p:spPr>
            <a:xfrm rot="3740585">
              <a:off x="2379070" y="5845953"/>
              <a:ext cx="281577" cy="1013893"/>
            </a:xfrm>
            <a:prstGeom prst="trapezoid">
              <a:avLst>
                <a:gd name="adj" fmla="val 40547"/>
              </a:avLst>
            </a:prstGeom>
            <a:solidFill>
              <a:srgbClr val="5B9BD5">
                <a:lumMod val="20000"/>
                <a:lumOff val="8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5" name="Trapezium 194">
              <a:extLst>
                <a:ext uri="{FF2B5EF4-FFF2-40B4-BE49-F238E27FC236}">
                  <a16:creationId xmlns:a16="http://schemas.microsoft.com/office/drawing/2014/main" id="{97489565-BF63-7E3C-52BF-C2B93780F949}"/>
                </a:ext>
              </a:extLst>
            </p:cNvPr>
            <p:cNvSpPr/>
            <p:nvPr/>
          </p:nvSpPr>
          <p:spPr>
            <a:xfrm>
              <a:off x="3631466" y="6103982"/>
              <a:ext cx="720930" cy="452511"/>
            </a:xfrm>
            <a:prstGeom prst="trapezoid">
              <a:avLst>
                <a:gd name="adj" fmla="val 61930"/>
              </a:avLst>
            </a:prstGeom>
            <a:solidFill>
              <a:srgbClr val="5B9BD5">
                <a:lumMod val="20000"/>
                <a:lumOff val="8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63F2F99-EC28-209B-0B2A-046B518BE71C}"/>
                </a:ext>
              </a:extLst>
            </p:cNvPr>
            <p:cNvSpPr/>
            <p:nvPr/>
          </p:nvSpPr>
          <p:spPr>
            <a:xfrm>
              <a:off x="3231768" y="6422671"/>
              <a:ext cx="2446478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>
                    <a:noFill/>
                  </a:ln>
                  <a:solidFill>
                    <a:srgbClr val="DAA600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Ground Reference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F716C44-F554-CF94-989A-F874C5296EC7}"/>
                </a:ext>
              </a:extLst>
            </p:cNvPr>
            <p:cNvSpPr/>
            <p:nvPr/>
          </p:nvSpPr>
          <p:spPr>
            <a:xfrm>
              <a:off x="2021535" y="13028"/>
              <a:ext cx="2446478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>
                    <a:noFill/>
                  </a:ln>
                  <a:solidFill>
                    <a:srgbClr val="DAA600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Space Reference</a:t>
              </a:r>
            </a:p>
          </p:txBody>
        </p:sp>
        <p:sp>
          <p:nvSpPr>
            <p:cNvPr id="198" name="Can 197">
              <a:extLst>
                <a:ext uri="{FF2B5EF4-FFF2-40B4-BE49-F238E27FC236}">
                  <a16:creationId xmlns:a16="http://schemas.microsoft.com/office/drawing/2014/main" id="{24F07DFB-2276-6D79-22BC-49BEA224CE09}"/>
                </a:ext>
              </a:extLst>
            </p:cNvPr>
            <p:cNvSpPr/>
            <p:nvPr/>
          </p:nvSpPr>
          <p:spPr>
            <a:xfrm rot="7164200" flipH="1">
              <a:off x="4651800" y="5753526"/>
              <a:ext cx="165382" cy="453567"/>
            </a:xfrm>
            <a:prstGeom prst="can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199" name="Trapezium 198">
              <a:extLst>
                <a:ext uri="{FF2B5EF4-FFF2-40B4-BE49-F238E27FC236}">
                  <a16:creationId xmlns:a16="http://schemas.microsoft.com/office/drawing/2014/main" id="{C3AB15F9-2639-BEE8-75E8-38743509F28D}"/>
                </a:ext>
              </a:extLst>
            </p:cNvPr>
            <p:cNvSpPr/>
            <p:nvPr/>
          </p:nvSpPr>
          <p:spPr>
            <a:xfrm rot="17859415" flipH="1">
              <a:off x="5291805" y="5845953"/>
              <a:ext cx="281577" cy="1013893"/>
            </a:xfrm>
            <a:prstGeom prst="trapezoid">
              <a:avLst>
                <a:gd name="adj" fmla="val 40547"/>
              </a:avLst>
            </a:prstGeom>
            <a:solidFill>
              <a:srgbClr val="5B9BD5">
                <a:lumMod val="20000"/>
                <a:lumOff val="8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FFB318B1-FAC2-8063-0147-3C212C39CC23}"/>
                </a:ext>
              </a:extLst>
            </p:cNvPr>
            <p:cNvGrpSpPr/>
            <p:nvPr/>
          </p:nvGrpSpPr>
          <p:grpSpPr>
            <a:xfrm rot="20722045">
              <a:off x="5155361" y="2230519"/>
              <a:ext cx="1788378" cy="451263"/>
              <a:chOff x="4014143" y="7882691"/>
              <a:chExt cx="2186614" cy="551750"/>
            </a:xfrm>
          </p:grpSpPr>
          <p:sp>
            <p:nvSpPr>
              <p:cNvPr id="229" name="Delay 228">
                <a:extLst>
                  <a:ext uri="{FF2B5EF4-FFF2-40B4-BE49-F238E27FC236}">
                    <a16:creationId xmlns:a16="http://schemas.microsoft.com/office/drawing/2014/main" id="{5A444886-DD9F-0294-96B2-C9BA80A67C83}"/>
                  </a:ext>
                </a:extLst>
              </p:cNvPr>
              <p:cNvSpPr/>
              <p:nvPr/>
            </p:nvSpPr>
            <p:spPr>
              <a:xfrm rot="16200000">
                <a:off x="4831574" y="7898889"/>
                <a:ext cx="551750" cy="519353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0" name="Delay 229">
                <a:extLst>
                  <a:ext uri="{FF2B5EF4-FFF2-40B4-BE49-F238E27FC236}">
                    <a16:creationId xmlns:a16="http://schemas.microsoft.com/office/drawing/2014/main" id="{B338C708-5F32-52AE-9D17-174C7F6B6A55}"/>
                  </a:ext>
                </a:extLst>
              </p:cNvPr>
              <p:cNvSpPr/>
              <p:nvPr/>
            </p:nvSpPr>
            <p:spPr>
              <a:xfrm rot="10800000">
                <a:off x="5396150" y="7934314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1" name="Delay 230">
                <a:extLst>
                  <a:ext uri="{FF2B5EF4-FFF2-40B4-BE49-F238E27FC236}">
                    <a16:creationId xmlns:a16="http://schemas.microsoft.com/office/drawing/2014/main" id="{88E21172-9AEF-DA74-DAA6-63E0E60D6BDD}"/>
                  </a:ext>
                </a:extLst>
              </p:cNvPr>
              <p:cNvSpPr/>
              <p:nvPr/>
            </p:nvSpPr>
            <p:spPr>
              <a:xfrm>
                <a:off x="4409188" y="7934312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2760EF5-FEF3-BB5C-C0CF-BE03C7FF7307}"/>
                  </a:ext>
                </a:extLst>
              </p:cNvPr>
              <p:cNvSpPr/>
              <p:nvPr/>
            </p:nvSpPr>
            <p:spPr>
              <a:xfrm>
                <a:off x="5791197" y="7934311"/>
                <a:ext cx="409560" cy="448509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F36AFA06-10A3-B939-15D3-FE65AF648BC1}"/>
                  </a:ext>
                </a:extLst>
              </p:cNvPr>
              <p:cNvSpPr/>
              <p:nvPr/>
            </p:nvSpPr>
            <p:spPr>
              <a:xfrm>
                <a:off x="4014143" y="7934305"/>
                <a:ext cx="409560" cy="448509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p:grp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2C1DBA8-F82D-038A-013C-DFFD2AEB9BD6}"/>
                </a:ext>
              </a:extLst>
            </p:cNvPr>
            <p:cNvSpPr/>
            <p:nvPr/>
          </p:nvSpPr>
          <p:spPr>
            <a:xfrm rot="19899692">
              <a:off x="1957735" y="3629757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A51CAD2D-6CA9-9DB6-A62F-CBD7C9EBB2B4}"/>
                </a:ext>
              </a:extLst>
            </p:cNvPr>
            <p:cNvSpPr/>
            <p:nvPr/>
          </p:nvSpPr>
          <p:spPr>
            <a:xfrm rot="18383879">
              <a:off x="2699656" y="3639655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161FEC2-A982-8A66-726C-B07A33721690}"/>
                </a:ext>
              </a:extLst>
            </p:cNvPr>
            <p:cNvSpPr/>
            <p:nvPr/>
          </p:nvSpPr>
          <p:spPr>
            <a:xfrm rot="2384159">
              <a:off x="3481449" y="3821798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F5A82A0-C11E-F09D-9440-AAB04E8C3D60}"/>
                </a:ext>
              </a:extLst>
            </p:cNvPr>
            <p:cNvSpPr/>
            <p:nvPr/>
          </p:nvSpPr>
          <p:spPr>
            <a:xfrm rot="19346747">
              <a:off x="4053374" y="3489989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79C370E-74E6-2998-588B-6DE83F10843D}"/>
                </a:ext>
              </a:extLst>
            </p:cNvPr>
            <p:cNvSpPr/>
            <p:nvPr/>
          </p:nvSpPr>
          <p:spPr>
            <a:xfrm rot="21441857">
              <a:off x="4652745" y="3897818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7B6F04A-D888-7C4F-9BD5-DFED33896936}"/>
                </a:ext>
              </a:extLst>
            </p:cNvPr>
            <p:cNvSpPr/>
            <p:nvPr/>
          </p:nvSpPr>
          <p:spPr>
            <a:xfrm rot="20410137">
              <a:off x="5157902" y="3512094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2DF0D19-AF62-2646-8F52-4609A70883B1}"/>
                </a:ext>
              </a:extLst>
            </p:cNvPr>
            <p:cNvSpPr/>
            <p:nvPr/>
          </p:nvSpPr>
          <p:spPr>
            <a:xfrm rot="1820312">
              <a:off x="5820267" y="3499224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2696F92D-0558-64E0-B1AD-EAEA0B20DDEB}"/>
                </a:ext>
              </a:extLst>
            </p:cNvPr>
            <p:cNvSpPr/>
            <p:nvPr/>
          </p:nvSpPr>
          <p:spPr>
            <a:xfrm rot="260712">
              <a:off x="6440063" y="3821797"/>
              <a:ext cx="363662" cy="349754"/>
            </a:xfrm>
            <a:prstGeom prst="rect">
              <a:avLst/>
            </a:prstGeom>
            <a:solidFill>
              <a:srgbClr val="4040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 pitchFamily="28" charset="-128"/>
                <a:cs typeface="+mn-cs"/>
              </a:endParaRP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53E44294-6262-D97C-42B1-6696875A000F}"/>
                </a:ext>
              </a:extLst>
            </p:cNvPr>
            <p:cNvGrpSpPr/>
            <p:nvPr/>
          </p:nvGrpSpPr>
          <p:grpSpPr>
            <a:xfrm rot="1680974">
              <a:off x="1803351" y="1941387"/>
              <a:ext cx="1788379" cy="451263"/>
              <a:chOff x="4014144" y="7882691"/>
              <a:chExt cx="2186616" cy="551750"/>
            </a:xfrm>
          </p:grpSpPr>
          <p:sp>
            <p:nvSpPr>
              <p:cNvPr id="224" name="Delay 223">
                <a:extLst>
                  <a:ext uri="{FF2B5EF4-FFF2-40B4-BE49-F238E27FC236}">
                    <a16:creationId xmlns:a16="http://schemas.microsoft.com/office/drawing/2014/main" id="{F55DBC4A-B4CF-8605-3906-66733A8CEB61}"/>
                  </a:ext>
                </a:extLst>
              </p:cNvPr>
              <p:cNvSpPr/>
              <p:nvPr/>
            </p:nvSpPr>
            <p:spPr>
              <a:xfrm rot="16200000">
                <a:off x="4831576" y="7898889"/>
                <a:ext cx="551750" cy="519353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5" name="Delay 224">
                <a:extLst>
                  <a:ext uri="{FF2B5EF4-FFF2-40B4-BE49-F238E27FC236}">
                    <a16:creationId xmlns:a16="http://schemas.microsoft.com/office/drawing/2014/main" id="{B62ED870-CFC3-907E-4C6F-67C1B90524FB}"/>
                  </a:ext>
                </a:extLst>
              </p:cNvPr>
              <p:cNvSpPr/>
              <p:nvPr/>
            </p:nvSpPr>
            <p:spPr>
              <a:xfrm rot="10800000">
                <a:off x="5396154" y="7934310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6" name="Delay 225">
                <a:extLst>
                  <a:ext uri="{FF2B5EF4-FFF2-40B4-BE49-F238E27FC236}">
                    <a16:creationId xmlns:a16="http://schemas.microsoft.com/office/drawing/2014/main" id="{81D3073C-C2B9-704F-CAED-1555CC34754B}"/>
                  </a:ext>
                </a:extLst>
              </p:cNvPr>
              <p:cNvSpPr/>
              <p:nvPr/>
            </p:nvSpPr>
            <p:spPr>
              <a:xfrm>
                <a:off x="4409190" y="7934311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DD69B1-755E-D553-A93D-5B75053F1974}"/>
                  </a:ext>
                </a:extLst>
              </p:cNvPr>
              <p:cNvSpPr/>
              <p:nvPr/>
            </p:nvSpPr>
            <p:spPr>
              <a:xfrm>
                <a:off x="5791200" y="793431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B2BA48AE-EC88-208E-3333-5D43B4007CFC}"/>
                  </a:ext>
                </a:extLst>
              </p:cNvPr>
              <p:cNvSpPr/>
              <p:nvPr/>
            </p:nvSpPr>
            <p:spPr>
              <a:xfrm>
                <a:off x="4014144" y="793431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EF61948-6887-60CD-DF22-632C2027EBE3}"/>
                </a:ext>
              </a:extLst>
            </p:cNvPr>
            <p:cNvGrpSpPr/>
            <p:nvPr/>
          </p:nvGrpSpPr>
          <p:grpSpPr>
            <a:xfrm rot="170116">
              <a:off x="3110307" y="1618681"/>
              <a:ext cx="1788379" cy="451263"/>
              <a:chOff x="4014144" y="7882691"/>
              <a:chExt cx="2186616" cy="551750"/>
            </a:xfrm>
          </p:grpSpPr>
          <p:sp>
            <p:nvSpPr>
              <p:cNvPr id="219" name="Delay 218">
                <a:extLst>
                  <a:ext uri="{FF2B5EF4-FFF2-40B4-BE49-F238E27FC236}">
                    <a16:creationId xmlns:a16="http://schemas.microsoft.com/office/drawing/2014/main" id="{9DB10DFB-5AED-2EB0-BAAD-EF85F73A0C2B}"/>
                  </a:ext>
                </a:extLst>
              </p:cNvPr>
              <p:cNvSpPr/>
              <p:nvPr/>
            </p:nvSpPr>
            <p:spPr>
              <a:xfrm rot="16200000">
                <a:off x="4831576" y="7898889"/>
                <a:ext cx="551750" cy="519353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0" name="Delay 219">
                <a:extLst>
                  <a:ext uri="{FF2B5EF4-FFF2-40B4-BE49-F238E27FC236}">
                    <a16:creationId xmlns:a16="http://schemas.microsoft.com/office/drawing/2014/main" id="{B324CB66-1066-9648-17A2-A7100EDBBCD8}"/>
                  </a:ext>
                </a:extLst>
              </p:cNvPr>
              <p:cNvSpPr/>
              <p:nvPr/>
            </p:nvSpPr>
            <p:spPr>
              <a:xfrm rot="10800000">
                <a:off x="5396154" y="7934310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1" name="Delay 220">
                <a:extLst>
                  <a:ext uri="{FF2B5EF4-FFF2-40B4-BE49-F238E27FC236}">
                    <a16:creationId xmlns:a16="http://schemas.microsoft.com/office/drawing/2014/main" id="{7A598EDA-D0C3-C761-9320-840344477D23}"/>
                  </a:ext>
                </a:extLst>
              </p:cNvPr>
              <p:cNvSpPr/>
              <p:nvPr/>
            </p:nvSpPr>
            <p:spPr>
              <a:xfrm>
                <a:off x="4409190" y="7934311"/>
                <a:ext cx="409559" cy="448509"/>
              </a:xfrm>
              <a:prstGeom prst="flowChartDelay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56CF3C20-5524-2AD6-7434-60567F2FBC15}"/>
                  </a:ext>
                </a:extLst>
              </p:cNvPr>
              <p:cNvSpPr/>
              <p:nvPr/>
            </p:nvSpPr>
            <p:spPr>
              <a:xfrm>
                <a:off x="5791200" y="793431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249247F-043F-ED30-7676-113A969A735D}"/>
                  </a:ext>
                </a:extLst>
              </p:cNvPr>
              <p:cNvSpPr/>
              <p:nvPr/>
            </p:nvSpPr>
            <p:spPr>
              <a:xfrm>
                <a:off x="4014144" y="7934310"/>
                <a:ext cx="409560" cy="448510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C342D9C5-5812-26B8-95BE-A45898D7A90D}"/>
                </a:ext>
              </a:extLst>
            </p:cNvPr>
            <p:cNvSpPr/>
            <p:nvPr/>
          </p:nvSpPr>
          <p:spPr>
            <a:xfrm>
              <a:off x="433452" y="2239256"/>
              <a:ext cx="2446481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/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Space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/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Agency Missions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3285A211-109F-A36C-CC5A-008A97DB59BE}"/>
                </a:ext>
              </a:extLst>
            </p:cNvPr>
            <p:cNvSpPr/>
            <p:nvPr/>
          </p:nvSpPr>
          <p:spPr>
            <a:xfrm>
              <a:off x="433452" y="3923478"/>
              <a:ext cx="2210838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/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Commercial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>
                  <a:ln w="0"/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rPr>
                <a:t>Missions</a:t>
              </a:r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7EA7C11-E78E-2C44-9EB5-4FB6825CF211}"/>
                </a:ext>
              </a:extLst>
            </p:cNvPr>
            <p:cNvCxnSpPr>
              <a:cxnSpLocks/>
            </p:cNvCxnSpPr>
            <p:nvPr/>
          </p:nvCxnSpPr>
          <p:spPr>
            <a:xfrm>
              <a:off x="4067422" y="2218026"/>
              <a:ext cx="1091953" cy="116784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ECE75F4-9014-0DFF-AADB-62C69F59B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2208" y="2239256"/>
              <a:ext cx="232255" cy="142561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CAD12FD-33B6-C8B4-D49E-4B9FAA685E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4898" y="3802393"/>
              <a:ext cx="97769" cy="6063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D2E8D98-A94D-84B4-A943-09AC18DA0D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7294" y="3783594"/>
              <a:ext cx="62064" cy="82864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8E4692F-482A-C47E-FF0C-A8C09AFF3A00}"/>
              </a:ext>
            </a:extLst>
          </p:cNvPr>
          <p:cNvCxnSpPr>
            <a:cxnSpLocks/>
          </p:cNvCxnSpPr>
          <p:nvPr/>
        </p:nvCxnSpPr>
        <p:spPr>
          <a:xfrm flipH="1" flipV="1">
            <a:off x="6195808" y="3852241"/>
            <a:ext cx="169183" cy="9800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pic>
        <p:nvPicPr>
          <p:cNvPr id="1026" name="Picture 2" descr="SI Redefinition logo">
            <a:extLst>
              <a:ext uri="{FF2B5EF4-FFF2-40B4-BE49-F238E27FC236}">
                <a16:creationId xmlns:a16="http://schemas.microsoft.com/office/drawing/2014/main" id="{D3581B4F-31E6-61BB-56F4-8B92C57D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87" y="6363488"/>
            <a:ext cx="452512" cy="4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 Redefinition logo">
            <a:extLst>
              <a:ext uri="{FF2B5EF4-FFF2-40B4-BE49-F238E27FC236}">
                <a16:creationId xmlns:a16="http://schemas.microsoft.com/office/drawing/2014/main" id="{7C431AAC-5365-E6BD-C4EE-B36C8AEF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55" y="13715"/>
            <a:ext cx="452512" cy="4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C2E8897-39F0-B8BE-1381-C1D7A29F1382}"/>
              </a:ext>
            </a:extLst>
          </p:cNvPr>
          <p:cNvSpPr txBox="1">
            <a:spLocks/>
          </p:cNvSpPr>
          <p:nvPr/>
        </p:nvSpPr>
        <p:spPr>
          <a:xfrm>
            <a:off x="7883898" y="1053757"/>
            <a:ext cx="4247142" cy="1290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EO System of Systems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3E4194-B2E6-C6DE-3203-3CFC2EC3B316}"/>
              </a:ext>
            </a:extLst>
          </p:cNvPr>
          <p:cNvSpPr txBox="1">
            <a:spLocks/>
          </p:cNvSpPr>
          <p:nvPr/>
        </p:nvSpPr>
        <p:spPr>
          <a:xfrm>
            <a:off x="7951446" y="2089091"/>
            <a:ext cx="4026066" cy="47863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Opportunity to develop the means to properly integrate the EO system of systems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Supports data providers and users to get maximum value out of available observations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E1639D-1714-5546-DC76-1E76474E40E2}"/>
              </a:ext>
            </a:extLst>
          </p:cNvPr>
          <p:cNvCxnSpPr>
            <a:cxnSpLocks/>
          </p:cNvCxnSpPr>
          <p:nvPr/>
        </p:nvCxnSpPr>
        <p:spPr>
          <a:xfrm flipH="1">
            <a:off x="2845051" y="1017962"/>
            <a:ext cx="638693" cy="854958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A005E0-959B-0A53-67BD-565629EEFD4E}"/>
              </a:ext>
            </a:extLst>
          </p:cNvPr>
          <p:cNvCxnSpPr>
            <a:cxnSpLocks/>
          </p:cNvCxnSpPr>
          <p:nvPr/>
        </p:nvCxnSpPr>
        <p:spPr>
          <a:xfrm>
            <a:off x="2738557" y="2597191"/>
            <a:ext cx="210473" cy="891734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7AAF3C-420E-302F-6736-6CC2144D9EDF}"/>
              </a:ext>
            </a:extLst>
          </p:cNvPr>
          <p:cNvCxnSpPr>
            <a:cxnSpLocks/>
          </p:cNvCxnSpPr>
          <p:nvPr/>
        </p:nvCxnSpPr>
        <p:spPr>
          <a:xfrm flipH="1">
            <a:off x="2178906" y="2561988"/>
            <a:ext cx="494980" cy="895018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25429A-932A-116C-57F0-A773BB93416B}"/>
              </a:ext>
            </a:extLst>
          </p:cNvPr>
          <p:cNvCxnSpPr>
            <a:cxnSpLocks/>
          </p:cNvCxnSpPr>
          <p:nvPr/>
        </p:nvCxnSpPr>
        <p:spPr>
          <a:xfrm>
            <a:off x="3197174" y="3827846"/>
            <a:ext cx="212966" cy="2439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251BBD-1E28-CA66-B5C9-96D6DCA37627}"/>
              </a:ext>
            </a:extLst>
          </p:cNvPr>
          <p:cNvCxnSpPr>
            <a:cxnSpLocks/>
          </p:cNvCxnSpPr>
          <p:nvPr/>
        </p:nvCxnSpPr>
        <p:spPr>
          <a:xfrm>
            <a:off x="6139626" y="2744958"/>
            <a:ext cx="378717" cy="87492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2809FB-987A-C714-04C3-318DCBDE75EF}"/>
              </a:ext>
            </a:extLst>
          </p:cNvPr>
          <p:cNvCxnSpPr>
            <a:cxnSpLocks/>
          </p:cNvCxnSpPr>
          <p:nvPr/>
        </p:nvCxnSpPr>
        <p:spPr>
          <a:xfrm flipH="1">
            <a:off x="5504692" y="2833071"/>
            <a:ext cx="517303" cy="523649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1C5766-AD8C-7CBD-AE8C-C822A8DECC6B}"/>
              </a:ext>
            </a:extLst>
          </p:cNvPr>
          <p:cNvCxnSpPr>
            <a:cxnSpLocks/>
          </p:cNvCxnSpPr>
          <p:nvPr/>
        </p:nvCxnSpPr>
        <p:spPr>
          <a:xfrm>
            <a:off x="4677850" y="1017147"/>
            <a:ext cx="1236200" cy="1117276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67CF64-AF40-FC7B-EC3B-AF67CF87991F}"/>
              </a:ext>
            </a:extLst>
          </p:cNvPr>
          <p:cNvCxnSpPr>
            <a:cxnSpLocks/>
          </p:cNvCxnSpPr>
          <p:nvPr/>
        </p:nvCxnSpPr>
        <p:spPr>
          <a:xfrm>
            <a:off x="4536479" y="3742821"/>
            <a:ext cx="129115" cy="10942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465EBE-2CAC-FFF0-A970-D9CAA13EEA02}"/>
              </a:ext>
            </a:extLst>
          </p:cNvPr>
          <p:cNvCxnSpPr>
            <a:cxnSpLocks/>
          </p:cNvCxnSpPr>
          <p:nvPr/>
        </p:nvCxnSpPr>
        <p:spPr>
          <a:xfrm>
            <a:off x="5574917" y="3614763"/>
            <a:ext cx="112821" cy="512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533581-7DC7-0182-70E9-72CD8B2D4387}"/>
              </a:ext>
            </a:extLst>
          </p:cNvPr>
          <p:cNvCxnSpPr>
            <a:cxnSpLocks/>
          </p:cNvCxnSpPr>
          <p:nvPr/>
        </p:nvCxnSpPr>
        <p:spPr>
          <a:xfrm>
            <a:off x="2392694" y="3741097"/>
            <a:ext cx="258627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705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B0548C4-702C-4385-BF64-E92EEBF80EC2}"/>
                  </a:ext>
                </a:extLst>
              </p:cNvPr>
              <p:cNvSpPr txBox="1"/>
              <p:nvPr/>
            </p:nvSpPr>
            <p:spPr>
              <a:xfrm>
                <a:off x="6297359" y="1861845"/>
                <a:ext cx="743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𝜆</m:t>
                      </m:r>
                    </m:oMath>
                  </m:oMathPara>
                </a14:m>
                <a:endPara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B0548C4-702C-4385-BF64-E92EEBF80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359" y="1861845"/>
                <a:ext cx="7438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F94F7A7-F28C-064A-80F6-26CDCA1F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590">
                <a:solidFill>
                  <a:srgbClr val="002060"/>
                </a:solidFill>
              </a:rPr>
              <a:t>Satellite Match up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92EFE-3426-B742-A0EB-35C13D435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361" y="869080"/>
            <a:ext cx="6064998" cy="4785001"/>
          </a:xfrm>
        </p:spPr>
        <p:txBody>
          <a:bodyPr>
            <a:noAutofit/>
          </a:bodyPr>
          <a:lstStyle/>
          <a:p>
            <a:r>
              <a:rPr lang="en-GB" sz="2000" b="1">
                <a:solidFill>
                  <a:schemeClr val="tx1"/>
                </a:solidFill>
              </a:rPr>
              <a:t>	Analysis of matchups is a key technique to compare and cross-calibrate EO sensors in flight.</a:t>
            </a:r>
          </a:p>
          <a:p>
            <a:endParaRPr lang="en-GB" sz="700">
              <a:solidFill>
                <a:schemeClr val="tx1"/>
              </a:solidFill>
            </a:endParaRPr>
          </a:p>
          <a:p>
            <a:r>
              <a:rPr lang="en-GB" sz="2000">
                <a:solidFill>
                  <a:schemeClr val="tx1"/>
                </a:solidFill>
              </a:rPr>
              <a:t>A number of aspects of satellite match up comparison make this challenging, e.g.,</a:t>
            </a:r>
          </a:p>
          <a:p>
            <a:pPr lvl="1"/>
            <a:r>
              <a:rPr lang="en-GB" sz="1800">
                <a:solidFill>
                  <a:schemeClr val="tx1"/>
                </a:solidFill>
              </a:rPr>
              <a:t>Observation-related effects:</a:t>
            </a:r>
          </a:p>
          <a:p>
            <a:pPr marL="1597114" lvl="2" indent="-457200">
              <a:buFont typeface="+mj-lt"/>
              <a:buAutoNum type="arabicPeriod"/>
            </a:pPr>
            <a:r>
              <a:rPr lang="en-GB" sz="1800">
                <a:solidFill>
                  <a:schemeClr val="tx2"/>
                </a:solidFill>
              </a:rPr>
              <a:t>Viewing geometry </a:t>
            </a:r>
            <a:r>
              <a:rPr lang="en-GB" sz="1800"/>
              <a:t>mismatch </a:t>
            </a:r>
          </a:p>
          <a:p>
            <a:pPr marL="1597114" lvl="2" indent="-457200">
              <a:buFont typeface="+mj-lt"/>
              <a:buAutoNum type="arabicPeriod"/>
            </a:pPr>
            <a:r>
              <a:rPr lang="en-GB" sz="1800">
                <a:solidFill>
                  <a:schemeClr val="tx2"/>
                </a:solidFill>
              </a:rPr>
              <a:t>Temporal</a:t>
            </a:r>
            <a:r>
              <a:rPr lang="en-GB" sz="1800"/>
              <a:t> mismatch</a:t>
            </a:r>
            <a:endParaRPr lang="en-GB" sz="1800">
              <a:solidFill>
                <a:schemeClr val="tx1"/>
              </a:solidFill>
            </a:endParaRPr>
          </a:p>
          <a:p>
            <a:pPr lvl="1"/>
            <a:endParaRPr lang="en-GB" sz="700">
              <a:solidFill>
                <a:schemeClr val="tx1"/>
              </a:solidFill>
            </a:endParaRPr>
          </a:p>
          <a:p>
            <a:pPr lvl="1"/>
            <a:r>
              <a:rPr lang="en-GB" sz="1800">
                <a:solidFill>
                  <a:schemeClr val="tx1"/>
                </a:solidFill>
              </a:rPr>
              <a:t>Sensor-driven effects:</a:t>
            </a:r>
          </a:p>
          <a:p>
            <a:pPr marL="1597114" lvl="2" indent="-457200">
              <a:buFont typeface="+mj-lt"/>
              <a:buAutoNum type="arabicPeriod"/>
            </a:pPr>
            <a:r>
              <a:rPr lang="en-GB" sz="1800">
                <a:solidFill>
                  <a:srgbClr val="00B0F0"/>
                </a:solidFill>
              </a:rPr>
              <a:t>Spectral response function </a:t>
            </a:r>
            <a:r>
              <a:rPr lang="en-GB" sz="1800"/>
              <a:t>differences &amp; knowledge</a:t>
            </a:r>
          </a:p>
          <a:p>
            <a:pPr marL="1597114" lvl="2" indent="-457200">
              <a:buFont typeface="+mj-lt"/>
              <a:buAutoNum type="arabicPeriod"/>
            </a:pPr>
            <a:r>
              <a:rPr lang="en-GB" sz="1800">
                <a:solidFill>
                  <a:schemeClr val="tx2"/>
                </a:solidFill>
              </a:rPr>
              <a:t>Spatial</a:t>
            </a:r>
            <a:r>
              <a:rPr lang="en-GB" sz="1800"/>
              <a:t> </a:t>
            </a:r>
            <a:r>
              <a:rPr lang="en-GB" sz="1800">
                <a:solidFill>
                  <a:schemeClr val="tx2"/>
                </a:solidFill>
              </a:rPr>
              <a:t>sampling</a:t>
            </a:r>
            <a:r>
              <a:rPr lang="en-GB" sz="1800"/>
              <a:t> differences </a:t>
            </a:r>
          </a:p>
          <a:p>
            <a:pPr marL="1597114" lvl="2" indent="-457200">
              <a:buFont typeface="+mj-lt"/>
              <a:buAutoNum type="arabicPeriod"/>
            </a:pPr>
            <a:r>
              <a:rPr lang="en-GB" sz="1800"/>
              <a:t>Geolocation uncertainty</a:t>
            </a:r>
          </a:p>
          <a:p>
            <a:pPr marL="1141148" lvl="1" indent="-457200">
              <a:buFont typeface="+mj-lt"/>
              <a:buAutoNum type="arabicPeriod"/>
            </a:pPr>
            <a:endParaRPr lang="en-GB" sz="1400"/>
          </a:p>
          <a:p>
            <a:endParaRPr lang="en-GB" sz="1400"/>
          </a:p>
          <a:p>
            <a:endParaRPr lang="en-GB" sz="1400"/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0C32ABBA-305B-44D1-B243-1E0501012459}"/>
              </a:ext>
            </a:extLst>
          </p:cNvPr>
          <p:cNvSpPr/>
          <p:nvPr/>
        </p:nvSpPr>
        <p:spPr>
          <a:xfrm>
            <a:off x="7798428" y="5096368"/>
            <a:ext cx="2879708" cy="1069522"/>
          </a:xfrm>
          <a:prstGeom prst="parallelogram">
            <a:avLst>
              <a:gd name="adj" fmla="val 62597"/>
            </a:avLst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3" name="Delay 4">
            <a:extLst>
              <a:ext uri="{FF2B5EF4-FFF2-40B4-BE49-F238E27FC236}">
                <a16:creationId xmlns:a16="http://schemas.microsoft.com/office/drawing/2014/main" id="{246A4B91-A994-433A-B8CD-59E96D866BDD}"/>
              </a:ext>
            </a:extLst>
          </p:cNvPr>
          <p:cNvSpPr/>
          <p:nvPr/>
        </p:nvSpPr>
        <p:spPr>
          <a:xfrm rot="18003913">
            <a:off x="10267336" y="3289343"/>
            <a:ext cx="551750" cy="519353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4" name="Delay 5">
            <a:extLst>
              <a:ext uri="{FF2B5EF4-FFF2-40B4-BE49-F238E27FC236}">
                <a16:creationId xmlns:a16="http://schemas.microsoft.com/office/drawing/2014/main" id="{69FA01EE-B495-4FFB-B97A-C876CC945525}"/>
              </a:ext>
            </a:extLst>
          </p:cNvPr>
          <p:cNvSpPr/>
          <p:nvPr/>
        </p:nvSpPr>
        <p:spPr>
          <a:xfrm rot="12603913">
            <a:off x="10765520" y="3571991"/>
            <a:ext cx="409559" cy="448509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5" name="Delay 6">
            <a:extLst>
              <a:ext uri="{FF2B5EF4-FFF2-40B4-BE49-F238E27FC236}">
                <a16:creationId xmlns:a16="http://schemas.microsoft.com/office/drawing/2014/main" id="{674875C5-A4F9-40CC-A91A-FF95FD5CF87A}"/>
              </a:ext>
            </a:extLst>
          </p:cNvPr>
          <p:cNvSpPr/>
          <p:nvPr/>
        </p:nvSpPr>
        <p:spPr>
          <a:xfrm rot="1803913">
            <a:off x="9911345" y="3077538"/>
            <a:ext cx="409559" cy="448509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16A6FC-575A-4CC6-B749-B35B68F42786}"/>
              </a:ext>
            </a:extLst>
          </p:cNvPr>
          <p:cNvSpPr/>
          <p:nvPr/>
        </p:nvSpPr>
        <p:spPr>
          <a:xfrm rot="1803913">
            <a:off x="11107414" y="3769904"/>
            <a:ext cx="409560" cy="44851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2B9ACA8-B86E-4967-BA2B-BD106F05E44C}"/>
              </a:ext>
            </a:extLst>
          </p:cNvPr>
          <p:cNvSpPr/>
          <p:nvPr/>
        </p:nvSpPr>
        <p:spPr>
          <a:xfrm rot="1803913">
            <a:off x="9569451" y="2879625"/>
            <a:ext cx="409560" cy="44851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59" name="Delay 10">
            <a:extLst>
              <a:ext uri="{FF2B5EF4-FFF2-40B4-BE49-F238E27FC236}">
                <a16:creationId xmlns:a16="http://schemas.microsoft.com/office/drawing/2014/main" id="{CC971AC2-9816-40F6-B6F3-E6AB20384D37}"/>
              </a:ext>
            </a:extLst>
          </p:cNvPr>
          <p:cNvSpPr/>
          <p:nvPr/>
        </p:nvSpPr>
        <p:spPr>
          <a:xfrm rot="14422957">
            <a:off x="7635022" y="3181564"/>
            <a:ext cx="529177" cy="519353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60" name="Delay 11">
            <a:extLst>
              <a:ext uri="{FF2B5EF4-FFF2-40B4-BE49-F238E27FC236}">
                <a16:creationId xmlns:a16="http://schemas.microsoft.com/office/drawing/2014/main" id="{D93D1E3D-6403-4BA9-987F-4406F03A2A3A}"/>
              </a:ext>
            </a:extLst>
          </p:cNvPr>
          <p:cNvSpPr/>
          <p:nvPr/>
        </p:nvSpPr>
        <p:spPr>
          <a:xfrm rot="9022957">
            <a:off x="8123837" y="2982278"/>
            <a:ext cx="409559" cy="430160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61" name="Delay 12">
            <a:extLst>
              <a:ext uri="{FF2B5EF4-FFF2-40B4-BE49-F238E27FC236}">
                <a16:creationId xmlns:a16="http://schemas.microsoft.com/office/drawing/2014/main" id="{70C17921-DB43-49FC-8764-8A5D25C1119A}"/>
              </a:ext>
            </a:extLst>
          </p:cNvPr>
          <p:cNvSpPr/>
          <p:nvPr/>
        </p:nvSpPr>
        <p:spPr>
          <a:xfrm rot="19822957">
            <a:off x="7265826" y="3470042"/>
            <a:ext cx="409559" cy="430160"/>
          </a:xfrm>
          <a:prstGeom prst="flowChartDelay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AC57AEB-7A25-4C8D-AF86-A2621F6A9984}"/>
              </a:ext>
            </a:extLst>
          </p:cNvPr>
          <p:cNvSpPr/>
          <p:nvPr/>
        </p:nvSpPr>
        <p:spPr>
          <a:xfrm rot="19822957">
            <a:off x="8467269" y="2787044"/>
            <a:ext cx="409560" cy="430161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8129E49-15D8-4B53-952A-6D1691B99795}"/>
              </a:ext>
            </a:extLst>
          </p:cNvPr>
          <p:cNvSpPr/>
          <p:nvPr/>
        </p:nvSpPr>
        <p:spPr>
          <a:xfrm rot="19822957">
            <a:off x="6922394" y="3665275"/>
            <a:ext cx="409560" cy="430161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45B60E7-46F7-43D4-B5C8-EEA27F37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9" t="26922" r="9004"/>
          <a:stretch/>
        </p:blipFill>
        <p:spPr>
          <a:xfrm>
            <a:off x="7903149" y="3645646"/>
            <a:ext cx="2631577" cy="2134607"/>
          </a:xfrm>
          <a:prstGeom prst="rect">
            <a:avLst/>
          </a:prstGeom>
        </p:spPr>
      </p:pic>
      <p:sp>
        <p:nvSpPr>
          <p:cNvPr id="65" name="Arc 64">
            <a:extLst>
              <a:ext uri="{FF2B5EF4-FFF2-40B4-BE49-F238E27FC236}">
                <a16:creationId xmlns:a16="http://schemas.microsoft.com/office/drawing/2014/main" id="{35168B71-9EBF-4F3C-AA8C-5CBDC93564D2}"/>
              </a:ext>
            </a:extLst>
          </p:cNvPr>
          <p:cNvSpPr/>
          <p:nvPr/>
        </p:nvSpPr>
        <p:spPr>
          <a:xfrm>
            <a:off x="8945696" y="5483897"/>
            <a:ext cx="552360" cy="261630"/>
          </a:xfrm>
          <a:prstGeom prst="arc">
            <a:avLst>
              <a:gd name="adj1" fmla="val 18020906"/>
              <a:gd name="adj2" fmla="val 9185290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CED299B-FF89-4C79-8E4F-F3C685C5151B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903538" y="5096368"/>
            <a:ext cx="600461" cy="1069522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55E7725-07B7-4942-852F-399335A49077}"/>
              </a:ext>
            </a:extLst>
          </p:cNvPr>
          <p:cNvCxnSpPr>
            <a:cxnSpLocks/>
          </p:cNvCxnSpPr>
          <p:nvPr/>
        </p:nvCxnSpPr>
        <p:spPr>
          <a:xfrm flipV="1">
            <a:off x="10389496" y="3793253"/>
            <a:ext cx="0" cy="1491285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60000"/>
                <a:lumOff val="40000"/>
              </a:srgbClr>
            </a:solidFill>
            <a:prstDash val="sysDash"/>
            <a:miter lim="800000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A0B72E4-9104-499F-B130-C0DC4F4D93FA}"/>
              </a:ext>
            </a:extLst>
          </p:cNvPr>
          <p:cNvCxnSpPr>
            <a:cxnSpLocks/>
          </p:cNvCxnSpPr>
          <p:nvPr/>
        </p:nvCxnSpPr>
        <p:spPr>
          <a:xfrm>
            <a:off x="8011897" y="3681069"/>
            <a:ext cx="0" cy="2454522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470FF1C-DED7-43C4-BEC6-655FA52995AB}"/>
              </a:ext>
            </a:extLst>
          </p:cNvPr>
          <p:cNvCxnSpPr>
            <a:cxnSpLocks/>
          </p:cNvCxnSpPr>
          <p:nvPr/>
        </p:nvCxnSpPr>
        <p:spPr>
          <a:xfrm flipH="1">
            <a:off x="8011897" y="5627123"/>
            <a:ext cx="1191576" cy="50846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ysDash"/>
            <a:miter lim="800000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42CAF5-40B1-4C3C-9B85-0B926EDAC4CD}"/>
              </a:ext>
            </a:extLst>
          </p:cNvPr>
          <p:cNvCxnSpPr>
            <a:cxnSpLocks/>
          </p:cNvCxnSpPr>
          <p:nvPr/>
        </p:nvCxnSpPr>
        <p:spPr>
          <a:xfrm flipV="1">
            <a:off x="9228525" y="5285858"/>
            <a:ext cx="1158871" cy="341265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60000"/>
                <a:lumOff val="40000"/>
              </a:srgbClr>
            </a:solidFill>
            <a:prstDash val="sysDash"/>
            <a:miter lim="800000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2D662B3-0AAB-44A5-ACD5-EA9DD72DC05B}"/>
              </a:ext>
            </a:extLst>
          </p:cNvPr>
          <p:cNvCxnSpPr>
            <a:cxnSpLocks/>
          </p:cNvCxnSpPr>
          <p:nvPr/>
        </p:nvCxnSpPr>
        <p:spPr>
          <a:xfrm>
            <a:off x="8036949" y="3676559"/>
            <a:ext cx="1194515" cy="1950564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72" name="Arc 71">
            <a:extLst>
              <a:ext uri="{FF2B5EF4-FFF2-40B4-BE49-F238E27FC236}">
                <a16:creationId xmlns:a16="http://schemas.microsoft.com/office/drawing/2014/main" id="{484984B2-50E5-4922-92DF-F82811350574}"/>
              </a:ext>
            </a:extLst>
          </p:cNvPr>
          <p:cNvSpPr/>
          <p:nvPr/>
        </p:nvSpPr>
        <p:spPr>
          <a:xfrm>
            <a:off x="8666729" y="5384198"/>
            <a:ext cx="1073490" cy="508468"/>
          </a:xfrm>
          <a:prstGeom prst="arc">
            <a:avLst>
              <a:gd name="adj1" fmla="val 18144086"/>
              <a:gd name="adj2" fmla="val 20521841"/>
            </a:avLst>
          </a:prstGeom>
          <a:noFill/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12623FE1-622E-4DC0-A87D-12F3E59B8BD8}"/>
              </a:ext>
            </a:extLst>
          </p:cNvPr>
          <p:cNvSpPr/>
          <p:nvPr/>
        </p:nvSpPr>
        <p:spPr>
          <a:xfrm>
            <a:off x="8925193" y="5333889"/>
            <a:ext cx="552360" cy="556003"/>
          </a:xfrm>
          <a:prstGeom prst="arc">
            <a:avLst>
              <a:gd name="adj1" fmla="val 14230828"/>
              <a:gd name="adj2" fmla="val 16186148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592F6CEC-EC96-4EBF-988C-464FC38A4D9D}"/>
              </a:ext>
            </a:extLst>
          </p:cNvPr>
          <p:cNvSpPr/>
          <p:nvPr/>
        </p:nvSpPr>
        <p:spPr>
          <a:xfrm>
            <a:off x="8931282" y="5334290"/>
            <a:ext cx="552360" cy="556003"/>
          </a:xfrm>
          <a:prstGeom prst="arc">
            <a:avLst>
              <a:gd name="adj1" fmla="val 16270755"/>
              <a:gd name="adj2" fmla="val 18342474"/>
            </a:avLst>
          </a:prstGeom>
          <a:noFill/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4F7163-472A-4DFE-93FD-C4CF4A2A86EA}"/>
              </a:ext>
            </a:extLst>
          </p:cNvPr>
          <p:cNvCxnSpPr>
            <a:cxnSpLocks/>
          </p:cNvCxnSpPr>
          <p:nvPr/>
        </p:nvCxnSpPr>
        <p:spPr>
          <a:xfrm flipV="1">
            <a:off x="9231463" y="3795430"/>
            <a:ext cx="1155095" cy="183570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4046911-AB0F-47DF-98CC-C8A4926F73F4}"/>
              </a:ext>
            </a:extLst>
          </p:cNvPr>
          <p:cNvCxnSpPr/>
          <p:nvPr/>
        </p:nvCxnSpPr>
        <p:spPr>
          <a:xfrm flipV="1">
            <a:off x="9231463" y="3921879"/>
            <a:ext cx="0" cy="170925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28CE23D-23E1-4D1B-8993-DF5E7680A34F}"/>
              </a:ext>
            </a:extLst>
          </p:cNvPr>
          <p:cNvCxnSpPr>
            <a:cxnSpLocks/>
          </p:cNvCxnSpPr>
          <p:nvPr/>
        </p:nvCxnSpPr>
        <p:spPr>
          <a:xfrm>
            <a:off x="8158224" y="5631129"/>
            <a:ext cx="2210220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9E1D9A1-3E72-4FCF-B210-589F40678346}"/>
                  </a:ext>
                </a:extLst>
              </p:cNvPr>
              <p:cNvSpPr txBox="1"/>
              <p:nvPr/>
            </p:nvSpPr>
            <p:spPr>
              <a:xfrm>
                <a:off x="8827673" y="4814163"/>
                <a:ext cx="297835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9E1D9A1-3E72-4FCF-B210-589F40678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73" y="4814163"/>
                <a:ext cx="297835" cy="393121"/>
              </a:xfrm>
              <a:prstGeom prst="rect">
                <a:avLst/>
              </a:prstGeom>
              <a:blipFill>
                <a:blip r:embed="rId5"/>
                <a:stretch>
                  <a:fillRect r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2009F-513F-4C74-B520-6F6C0299CF59}"/>
                  </a:ext>
                </a:extLst>
              </p:cNvPr>
              <p:cNvSpPr txBox="1"/>
              <p:nvPr/>
            </p:nvSpPr>
            <p:spPr>
              <a:xfrm>
                <a:off x="9199345" y="4699612"/>
                <a:ext cx="297835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2009F-513F-4C74-B520-6F6C0299C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345" y="4699612"/>
                <a:ext cx="297835" cy="393121"/>
              </a:xfrm>
              <a:prstGeom prst="rect">
                <a:avLst/>
              </a:prstGeom>
              <a:blipFill>
                <a:blip r:embed="rId6"/>
                <a:stretch>
                  <a:fillRect r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8AEB7A5-253E-48BC-AE33-17F3E4AF5C33}"/>
                  </a:ext>
                </a:extLst>
              </p:cNvPr>
              <p:cNvSpPr txBox="1"/>
              <p:nvPr/>
            </p:nvSpPr>
            <p:spPr>
              <a:xfrm>
                <a:off x="9485328" y="5110974"/>
                <a:ext cx="297835" cy="40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8AEB7A5-253E-48BC-AE33-17F3E4AF5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28" y="5110974"/>
                <a:ext cx="297835" cy="404213"/>
              </a:xfrm>
              <a:prstGeom prst="rect">
                <a:avLst/>
              </a:prstGeom>
              <a:blipFill>
                <a:blip r:embed="rId7"/>
                <a:stretch>
                  <a:fillRect l="-6122" r="-51020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2ED7BDF-7A32-4F79-8F24-6A1C702A3FA9}"/>
                  </a:ext>
                </a:extLst>
              </p:cNvPr>
              <p:cNvSpPr txBox="1"/>
              <p:nvPr/>
            </p:nvSpPr>
            <p:spPr>
              <a:xfrm>
                <a:off x="9133658" y="5679978"/>
                <a:ext cx="297835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2ED7BDF-7A32-4F79-8F24-6A1C702A3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658" y="5679978"/>
                <a:ext cx="297835" cy="393121"/>
              </a:xfrm>
              <a:prstGeom prst="rect">
                <a:avLst/>
              </a:prstGeom>
              <a:blipFill>
                <a:blip r:embed="rId8"/>
                <a:stretch>
                  <a:fillRect l="-4082" r="-51020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031E7A6B-6A62-4D56-9E42-9C0E7523D0F3}"/>
              </a:ext>
            </a:extLst>
          </p:cNvPr>
          <p:cNvSpPr/>
          <p:nvPr/>
        </p:nvSpPr>
        <p:spPr>
          <a:xfrm>
            <a:off x="7014439" y="2066671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A84249D-5C8E-4C5E-8F0D-4A8CA3D31CCC}"/>
              </a:ext>
            </a:extLst>
          </p:cNvPr>
          <p:cNvSpPr/>
          <p:nvPr/>
        </p:nvSpPr>
        <p:spPr>
          <a:xfrm>
            <a:off x="6967760" y="2109461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FEF47CD-921E-4FCE-9180-048A51B32BA3}"/>
              </a:ext>
            </a:extLst>
          </p:cNvPr>
          <p:cNvSpPr/>
          <p:nvPr/>
        </p:nvSpPr>
        <p:spPr>
          <a:xfrm>
            <a:off x="6931835" y="2157523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5E0AFE-0D42-4C3B-9ADF-163C2343EF5A}"/>
              </a:ext>
            </a:extLst>
          </p:cNvPr>
          <p:cNvSpPr/>
          <p:nvPr/>
        </p:nvSpPr>
        <p:spPr>
          <a:xfrm>
            <a:off x="6885156" y="2208148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971439E-7650-427C-8435-23865005CC8F}"/>
              </a:ext>
            </a:extLst>
          </p:cNvPr>
          <p:cNvSpPr/>
          <p:nvPr/>
        </p:nvSpPr>
        <p:spPr>
          <a:xfrm>
            <a:off x="6834330" y="2254251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0DD1-E9C0-42EC-A3E6-5690F4F5B8A2}"/>
              </a:ext>
            </a:extLst>
          </p:cNvPr>
          <p:cNvSpPr/>
          <p:nvPr/>
        </p:nvSpPr>
        <p:spPr>
          <a:xfrm>
            <a:off x="6787651" y="2304876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9F5B9FE-878E-435D-8D9F-28AEF4B730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6" t="2418" r="22284" b="3091"/>
          <a:stretch/>
        </p:blipFill>
        <p:spPr>
          <a:xfrm>
            <a:off x="6735344" y="2365770"/>
            <a:ext cx="654403" cy="654278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graphicFrame>
        <p:nvGraphicFramePr>
          <p:cNvPr id="92" name="Table 13">
            <a:extLst>
              <a:ext uri="{FF2B5EF4-FFF2-40B4-BE49-F238E27FC236}">
                <a16:creationId xmlns:a16="http://schemas.microsoft.com/office/drawing/2014/main" id="{D28B4F32-99EE-4D89-A3F2-BB7CEF28AA8B}"/>
              </a:ext>
            </a:extLst>
          </p:cNvPr>
          <p:cNvGraphicFramePr>
            <a:graphicFrameLocks noGrp="1"/>
          </p:cNvGraphicFramePr>
          <p:nvPr/>
        </p:nvGraphicFramePr>
        <p:xfrm>
          <a:off x="6726235" y="2358150"/>
          <a:ext cx="666582" cy="659718"/>
        </p:xfrm>
        <a:graphic>
          <a:graphicData uri="http://schemas.openxmlformats.org/drawingml/2006/table">
            <a:tbl>
              <a:tblPr firstRow="1" bandRow="1"/>
              <a:tblGrid>
                <a:gridCol w="222194">
                  <a:extLst>
                    <a:ext uri="{9D8B030D-6E8A-4147-A177-3AD203B41FA5}">
                      <a16:colId xmlns:a16="http://schemas.microsoft.com/office/drawing/2014/main" val="2553225482"/>
                    </a:ext>
                  </a:extLst>
                </a:gridCol>
                <a:gridCol w="222194">
                  <a:extLst>
                    <a:ext uri="{9D8B030D-6E8A-4147-A177-3AD203B41FA5}">
                      <a16:colId xmlns:a16="http://schemas.microsoft.com/office/drawing/2014/main" val="1238919671"/>
                    </a:ext>
                  </a:extLst>
                </a:gridCol>
                <a:gridCol w="222194">
                  <a:extLst>
                    <a:ext uri="{9D8B030D-6E8A-4147-A177-3AD203B41FA5}">
                      <a16:colId xmlns:a16="http://schemas.microsoft.com/office/drawing/2014/main" val="1139354899"/>
                    </a:ext>
                  </a:extLst>
                </a:gridCol>
              </a:tblGrid>
              <a:tr h="219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188582"/>
                  </a:ext>
                </a:extLst>
              </a:tr>
              <a:tr h="219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98520"/>
                  </a:ext>
                </a:extLst>
              </a:tr>
              <a:tr h="219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619506"/>
                  </a:ext>
                </a:extLst>
              </a:tr>
            </a:tbl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14AE751D-54AD-4E36-847B-5A13319F8DF0}"/>
              </a:ext>
            </a:extLst>
          </p:cNvPr>
          <p:cNvSpPr/>
          <p:nvPr/>
        </p:nvSpPr>
        <p:spPr>
          <a:xfrm>
            <a:off x="11090045" y="2255277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10A9D2-0EEF-4E39-947C-EE7D9C292021}"/>
              </a:ext>
            </a:extLst>
          </p:cNvPr>
          <p:cNvSpPr/>
          <p:nvPr/>
        </p:nvSpPr>
        <p:spPr>
          <a:xfrm>
            <a:off x="11028126" y="2321142"/>
            <a:ext cx="658800" cy="658800"/>
          </a:xfrm>
          <a:prstGeom prst="rect">
            <a:avLst/>
          </a:prstGeom>
          <a:solidFill>
            <a:srgbClr val="B39A78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ヒラギノ角ゴ Pro W3" pitchFamily="28" charset="-128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D7323DD-6648-429F-82FA-DC293CBE72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6" t="2418" r="22284" b="3091"/>
          <a:stretch/>
        </p:blipFill>
        <p:spPr>
          <a:xfrm>
            <a:off x="10960579" y="2397276"/>
            <a:ext cx="654403" cy="654278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graphicFrame>
        <p:nvGraphicFramePr>
          <p:cNvPr id="96" name="Table 13">
            <a:extLst>
              <a:ext uri="{FF2B5EF4-FFF2-40B4-BE49-F238E27FC236}">
                <a16:creationId xmlns:a16="http://schemas.microsoft.com/office/drawing/2014/main" id="{2C7F3C45-8C6C-4F5F-AFA3-09B4413355A6}"/>
              </a:ext>
            </a:extLst>
          </p:cNvPr>
          <p:cNvGraphicFramePr>
            <a:graphicFrameLocks noGrp="1"/>
          </p:cNvGraphicFramePr>
          <p:nvPr/>
        </p:nvGraphicFramePr>
        <p:xfrm>
          <a:off x="10962553" y="2396071"/>
          <a:ext cx="659718" cy="658800"/>
        </p:xfrm>
        <a:graphic>
          <a:graphicData uri="http://schemas.openxmlformats.org/drawingml/2006/table">
            <a:tbl>
              <a:tblPr firstRow="1" bandRow="1"/>
              <a:tblGrid>
                <a:gridCol w="109953">
                  <a:extLst>
                    <a:ext uri="{9D8B030D-6E8A-4147-A177-3AD203B41FA5}">
                      <a16:colId xmlns:a16="http://schemas.microsoft.com/office/drawing/2014/main" val="2553225482"/>
                    </a:ext>
                  </a:extLst>
                </a:gridCol>
                <a:gridCol w="109953">
                  <a:extLst>
                    <a:ext uri="{9D8B030D-6E8A-4147-A177-3AD203B41FA5}">
                      <a16:colId xmlns:a16="http://schemas.microsoft.com/office/drawing/2014/main" val="3530986539"/>
                    </a:ext>
                  </a:extLst>
                </a:gridCol>
                <a:gridCol w="109953">
                  <a:extLst>
                    <a:ext uri="{9D8B030D-6E8A-4147-A177-3AD203B41FA5}">
                      <a16:colId xmlns:a16="http://schemas.microsoft.com/office/drawing/2014/main" val="1238919671"/>
                    </a:ext>
                  </a:extLst>
                </a:gridCol>
                <a:gridCol w="109953">
                  <a:extLst>
                    <a:ext uri="{9D8B030D-6E8A-4147-A177-3AD203B41FA5}">
                      <a16:colId xmlns:a16="http://schemas.microsoft.com/office/drawing/2014/main" val="3364242442"/>
                    </a:ext>
                  </a:extLst>
                </a:gridCol>
                <a:gridCol w="109953">
                  <a:extLst>
                    <a:ext uri="{9D8B030D-6E8A-4147-A177-3AD203B41FA5}">
                      <a16:colId xmlns:a16="http://schemas.microsoft.com/office/drawing/2014/main" val="1139354899"/>
                    </a:ext>
                  </a:extLst>
                </a:gridCol>
                <a:gridCol w="109953">
                  <a:extLst>
                    <a:ext uri="{9D8B030D-6E8A-4147-A177-3AD203B41FA5}">
                      <a16:colId xmlns:a16="http://schemas.microsoft.com/office/drawing/2014/main" val="1812033762"/>
                    </a:ext>
                  </a:extLst>
                </a:gridCol>
              </a:tblGrid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877123"/>
                  </a:ext>
                </a:extLst>
              </a:tr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745153"/>
                  </a:ext>
                </a:extLst>
              </a:tr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188582"/>
                  </a:ext>
                </a:extLst>
              </a:tr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324848"/>
                  </a:ext>
                </a:extLst>
              </a:tr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98520"/>
                  </a:ext>
                </a:extLst>
              </a:tr>
              <a:tr h="10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CH" sz="7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619506"/>
                  </a:ext>
                </a:extLst>
              </a:tr>
            </a:tbl>
          </a:graphicData>
        </a:graphic>
      </p:graphicFrame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8A05F4E-402A-43BD-A904-E51C2F8A5F26}"/>
              </a:ext>
            </a:extLst>
          </p:cNvPr>
          <p:cNvCxnSpPr>
            <a:cxnSpLocks/>
          </p:cNvCxnSpPr>
          <p:nvPr/>
        </p:nvCxnSpPr>
        <p:spPr>
          <a:xfrm>
            <a:off x="8182365" y="5631130"/>
            <a:ext cx="2204193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0887258-1BEB-4009-AB5A-7DADCD0B0DA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8094" y="1984978"/>
            <a:ext cx="296340" cy="337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818B41E-FDE3-48A5-83B1-59F00D547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82080" y="2097293"/>
            <a:ext cx="296340" cy="337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BDDE20F-F461-4C68-971A-360B499B0793}"/>
                  </a:ext>
                </a:extLst>
              </p:cNvPr>
              <p:cNvSpPr txBox="1"/>
              <p:nvPr/>
            </p:nvSpPr>
            <p:spPr>
              <a:xfrm>
                <a:off x="10491345" y="1974160"/>
                <a:ext cx="743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𝜆</m:t>
                      </m:r>
                    </m:oMath>
                  </m:oMathPara>
                </a14:m>
                <a:endPara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endParaRPr>
              </a:p>
            </p:txBody>
          </p:sp>
        </mc:Choice>
        <mc:Fallback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BDDE20F-F461-4C68-971A-360B499B0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345" y="1974160"/>
                <a:ext cx="74382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3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3" grpId="0" uiExpand="1" build="p"/>
      <p:bldP spid="78" grpId="0"/>
      <p:bldP spid="79" grpId="0"/>
      <p:bldP spid="80" grpId="0"/>
      <p:bldP spid="81" grpId="0"/>
      <p:bldP spid="83" grpId="0" animBg="1"/>
      <p:bldP spid="84" grpId="0" animBg="1"/>
      <p:bldP spid="86" grpId="0" animBg="1"/>
      <p:bldP spid="87" grpId="0" animBg="1"/>
      <p:bldP spid="89" grpId="0" animBg="1"/>
      <p:bldP spid="90" grpId="0" animBg="1"/>
      <p:bldP spid="93" grpId="0" animBg="1"/>
      <p:bldP spid="94" grpId="0" animBg="1"/>
      <p:bldP spid="1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01B1-2638-D2C2-23F1-7750143B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828159"/>
          </a:xfrm>
        </p:spPr>
        <p:txBody>
          <a:bodyPr anchor="t">
            <a:normAutofit fontScale="90000"/>
          </a:bodyPr>
          <a:lstStyle/>
          <a:p>
            <a:r>
              <a:rPr lang="en-GB"/>
              <a:t>Purpose of </a:t>
            </a:r>
            <a:r>
              <a:rPr lang="en-GB" err="1"/>
              <a:t>MetEOR</a:t>
            </a:r>
            <a:br>
              <a:rPr lang="en-GB"/>
            </a:br>
            <a:r>
              <a:rPr lang="en-GB" sz="2700"/>
              <a:t>Matchup Analysis</a:t>
            </a: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C378352-0165-2FDF-94BD-5EFC5764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316D2-E1E2-83A1-6F6B-70B98A44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992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F66305-90B3-104F-BE5E-085D9E313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E9D0C8-D449-8BB4-FD76-EDE3892B8584}"/>
              </a:ext>
            </a:extLst>
          </p:cNvPr>
          <p:cNvSpPr txBox="1"/>
          <p:nvPr/>
        </p:nvSpPr>
        <p:spPr>
          <a:xfrm>
            <a:off x="5843589" y="16192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66B53A-7954-FAE7-B008-CA3E5EBBA885}"/>
              </a:ext>
            </a:extLst>
          </p:cNvPr>
          <p:cNvSpPr txBox="1"/>
          <p:nvPr/>
        </p:nvSpPr>
        <p:spPr>
          <a:xfrm>
            <a:off x="8251824" y="145345"/>
            <a:ext cx="16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 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0AFB35-B06A-9E78-5928-162B0D09B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67"/>
          <a:stretch>
            <a:fillRect/>
          </a:stretch>
        </p:blipFill>
        <p:spPr>
          <a:xfrm>
            <a:off x="5543992" y="616344"/>
            <a:ext cx="4178879" cy="3276221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EEC6A96-D309-5534-C63A-3FE87EFBAB94}"/>
              </a:ext>
            </a:extLst>
          </p:cNvPr>
          <p:cNvCxnSpPr>
            <a:cxnSpLocks/>
          </p:cNvCxnSpPr>
          <p:nvPr/>
        </p:nvCxnSpPr>
        <p:spPr>
          <a:xfrm>
            <a:off x="6587955" y="1438444"/>
            <a:ext cx="0" cy="721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894C2F0-6C1C-5B0F-095F-DA4AD8E280E1}"/>
              </a:ext>
            </a:extLst>
          </p:cNvPr>
          <p:cNvCxnSpPr>
            <a:cxnSpLocks/>
          </p:cNvCxnSpPr>
          <p:nvPr/>
        </p:nvCxnSpPr>
        <p:spPr>
          <a:xfrm>
            <a:off x="9009939" y="1438444"/>
            <a:ext cx="0" cy="721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ED18B21-23B5-F10F-44EE-AC1A09B974B5}"/>
              </a:ext>
            </a:extLst>
          </p:cNvPr>
          <p:cNvSpPr txBox="1"/>
          <p:nvPr/>
        </p:nvSpPr>
        <p:spPr>
          <a:xfrm>
            <a:off x="881481" y="1645139"/>
            <a:ext cx="454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Find overlapping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AFF12-8871-B7D9-3EB7-D0CCE8182B7D}"/>
              </a:ext>
            </a:extLst>
          </p:cNvPr>
          <p:cNvSpPr txBox="1"/>
          <p:nvPr/>
        </p:nvSpPr>
        <p:spPr>
          <a:xfrm>
            <a:off x="6669235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7E0D2-F2C3-A112-15A0-8C502AF01050}"/>
              </a:ext>
            </a:extLst>
          </p:cNvPr>
          <p:cNvSpPr txBox="1"/>
          <p:nvPr/>
        </p:nvSpPr>
        <p:spPr>
          <a:xfrm>
            <a:off x="9095533" y="334165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2910F-9CB7-411E-F37A-B1474949F888}"/>
              </a:ext>
            </a:extLst>
          </p:cNvPr>
          <p:cNvSpPr txBox="1"/>
          <p:nvPr/>
        </p:nvSpPr>
        <p:spPr>
          <a:xfrm>
            <a:off x="6669894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35C96-4DEE-721E-E0DE-784540056B67}"/>
              </a:ext>
            </a:extLst>
          </p:cNvPr>
          <p:cNvSpPr txBox="1"/>
          <p:nvPr/>
        </p:nvSpPr>
        <p:spPr>
          <a:xfrm>
            <a:off x="9096192" y="1706695"/>
            <a:ext cx="686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97D2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m</a:t>
            </a:r>
          </a:p>
        </p:txBody>
      </p:sp>
    </p:spTree>
    <p:extLst>
      <p:ext uri="{BB962C8B-B14F-4D97-AF65-F5344CB8AC3E}">
        <p14:creationId xmlns:p14="http://schemas.microsoft.com/office/powerpoint/2010/main" val="157741027"/>
      </p:ext>
    </p:extLst>
  </p:cSld>
  <p:clrMapOvr>
    <a:masterClrMapping/>
  </p:clrMapOvr>
</p:sld>
</file>

<file path=ppt/theme/theme1.xml><?xml version="1.0" encoding="utf-8"?>
<a:theme xmlns:a="http://schemas.openxmlformats.org/drawingml/2006/main" name="3_NPL Light Slides Templates">
  <a:themeElements>
    <a:clrScheme name="NPL-ARIA hybrid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B6666"/>
      </a:accent2>
      <a:accent3>
        <a:srgbClr val="51A2A2"/>
      </a:accent3>
      <a:accent4>
        <a:srgbClr val="0F9ED5"/>
      </a:accent4>
      <a:accent5>
        <a:srgbClr val="F8B133"/>
      </a:accent5>
      <a:accent6>
        <a:srgbClr val="C6C6C5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E5809B9-D883-43DF-920D-634F084210C8}" vid="{8A8ED54D-3595-4302-AC1A-56D8B8DCB5EF}"/>
    </a:ext>
  </a:extLst>
</a:theme>
</file>

<file path=ppt/theme/theme2.xml><?xml version="1.0" encoding="utf-8"?>
<a:theme xmlns:a="http://schemas.openxmlformats.org/drawingml/2006/main" name="4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396E6FB0-7950-894E-BD69-36DF0E37F1E7}" vid="{A74774B0-FD71-A945-BA7E-418032D415D4}"/>
    </a:ext>
  </a:extLst>
</a:theme>
</file>

<file path=ppt/theme/theme3.xml><?xml version="1.0" encoding="utf-8"?>
<a:theme xmlns:a="http://schemas.openxmlformats.org/drawingml/2006/main" name="3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E5809B9-D883-43DF-920D-634F084210C8}" vid="{8A8ED54D-3595-4302-AC1A-56D8B8DCB5EF}"/>
    </a:ext>
  </a:extLst>
</a:theme>
</file>

<file path=ppt/theme/theme4.xml><?xml version="1.0" encoding="utf-8"?>
<a:theme xmlns:a="http://schemas.openxmlformats.org/drawingml/2006/main" name="2_NPL Cover Slides - Dark Option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396E6FB0-7950-894E-BD69-36DF0E37F1E7}" vid="{9CA5ABCC-F5E4-1F4A-AD56-54262F279DBC}"/>
    </a:ext>
  </a:extLst>
</a:theme>
</file>

<file path=ppt/theme/theme5.xml><?xml version="1.0" encoding="utf-8"?>
<a:theme xmlns:a="http://schemas.openxmlformats.org/drawingml/2006/main" name="5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t-010 NPL projects PowerPoint presentation template.potx" id="{D5815427-4489-4A01-B330-5BEFE00C5863}" vid="{C892E756-BE11-4375-B020-0ED3E5C14631}"/>
    </a:ext>
  </a:extLst>
</a:theme>
</file>

<file path=ppt/theme/theme6.xml><?xml version="1.0" encoding="utf-8"?>
<a:theme xmlns:a="http://schemas.openxmlformats.org/drawingml/2006/main" name="3_NPL Dark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A4EO presentation for BIPM-WMO workshop.pptx" id="{3082D19A-DE43-4817-BEA7-2B21C30A798D}" vid="{5607F324-94D8-4C03-9182-79B554DC22DE}"/>
    </a:ext>
  </a:extLst>
</a:theme>
</file>

<file path=ppt/theme/theme7.xml><?xml version="1.0" encoding="utf-8"?>
<a:theme xmlns:a="http://schemas.openxmlformats.org/drawingml/2006/main" name="npl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pl" id="{703B786F-B8B5-49F0-ABB9-537010E8EC37}" vid="{B9BCA333-136F-4392-A4FF-A05613266A85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4131FFA5AFF428E9821CB033E3D5D" ma:contentTypeVersion="14" ma:contentTypeDescription="Create a new document." ma:contentTypeScope="" ma:versionID="913b1f8d8a232dabc2cd50cbfdb1660f">
  <xsd:schema xmlns:xsd="http://www.w3.org/2001/XMLSchema" xmlns:xs="http://www.w3.org/2001/XMLSchema" xmlns:p="http://schemas.microsoft.com/office/2006/metadata/properties" xmlns:ns2="3723c246-e7af-4886-8308-1f7e854bc8b2" xmlns:ns3="7c9941d5-36d3-4378-9959-f46da06a8023" targetNamespace="http://schemas.microsoft.com/office/2006/metadata/properties" ma:root="true" ma:fieldsID="4b98dd8d657772e243b49a7f7382766c" ns2:_="" ns3:_="">
    <xsd:import namespace="3723c246-e7af-4886-8308-1f7e854bc8b2"/>
    <xsd:import namespace="7c9941d5-36d3-4378-9959-f46da06a8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Info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3c246-e7af-4886-8308-1f7e854bc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fo" ma:index="11" nillable="true" ma:displayName="Info" ma:format="Dropdown" ma:internalName="Info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941d5-36d3-4378-9959-f46da06a802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a57b1d-b192-4b90-88e7-b6f10f4c242f}" ma:internalName="TaxCatchAll" ma:showField="CatchAllData" ma:web="7c9941d5-36d3-4378-9959-f46da06a80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 xmlns="3723c246-e7af-4886-8308-1f7e854bc8b2" xsi:nil="true"/>
    <lcf76f155ced4ddcb4097134ff3c332f xmlns="3723c246-e7af-4886-8308-1f7e854bc8b2">
      <Terms xmlns="http://schemas.microsoft.com/office/infopath/2007/PartnerControls"/>
    </lcf76f155ced4ddcb4097134ff3c332f>
    <TaxCatchAll xmlns="7c9941d5-36d3-4378-9959-f46da06a802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A6F80B-76A2-4424-B07A-2323235F3028}"/>
</file>

<file path=customXml/itemProps2.xml><?xml version="1.0" encoding="utf-8"?>
<ds:datastoreItem xmlns:ds="http://schemas.openxmlformats.org/officeDocument/2006/customXml" ds:itemID="{3DB3CCF9-686C-4854-AB83-A5B922387A81}">
  <ds:schemaRefs>
    <ds:schemaRef ds:uri="3723c246-e7af-4886-8308-1f7e854bc8b2"/>
    <ds:schemaRef ds:uri="7c9941d5-36d3-4378-9959-f46da06a80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444C52-0B72-4890-8247-0230C61206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17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3_NPL Light Slides Templates</vt:lpstr>
      <vt:lpstr>4_NPL Light Slides Templates</vt:lpstr>
      <vt:lpstr>3_NPL Light Slides Templates</vt:lpstr>
      <vt:lpstr>2_NPL Cover Slides - Dark Options</vt:lpstr>
      <vt:lpstr>5_NPL Light Slides Templates</vt:lpstr>
      <vt:lpstr>3_NPL Dark Slides Templates</vt:lpstr>
      <vt:lpstr>npl</vt:lpstr>
      <vt:lpstr>1_Office Theme</vt:lpstr>
      <vt:lpstr>MetEOR Toolkit</vt:lpstr>
      <vt:lpstr>Topics</vt:lpstr>
      <vt:lpstr>Open-Source Software Initiatives</vt:lpstr>
      <vt:lpstr>Open-Source Software Initiatives</vt:lpstr>
      <vt:lpstr>Open-Source Software Initiatives</vt:lpstr>
      <vt:lpstr>PowerPoint Presentation</vt:lpstr>
      <vt:lpstr>PowerPoint Presentation</vt:lpstr>
      <vt:lpstr>Satellite Match up Comparison</vt:lpstr>
      <vt:lpstr>Purpose of MetEOR Matchup Analysis</vt:lpstr>
      <vt:lpstr>Purpose of MetEOR Matchup Analysis</vt:lpstr>
      <vt:lpstr>Purpose of MetEOR Matchup Analysis</vt:lpstr>
      <vt:lpstr>: Orbit Matchup Event Identification</vt:lpstr>
      <vt:lpstr>eomatch: Matchup Data Management</vt:lpstr>
      <vt:lpstr>PowerPoint Presentation</vt:lpstr>
      <vt:lpstr>S2A/LS8 Case Study </vt:lpstr>
      <vt:lpstr>PowerPoint Presentation</vt:lpstr>
      <vt:lpstr>Status</vt:lpstr>
      <vt:lpstr>CEOS-PVP Product Validation Platform</vt:lpstr>
      <vt:lpstr>             PVP – Product Validation Platform </vt:lpstr>
      <vt:lpstr>             PVP – Product Validation Platform </vt:lpstr>
      <vt:lpstr>Core References</vt:lpstr>
      <vt:lpstr>PowerPoint Presentation</vt:lpstr>
      <vt:lpstr>Automated Radiometric Monitoring</vt:lpstr>
      <vt:lpstr>Comparison Imagery Database (CID)</vt:lpstr>
      <vt:lpstr>RadVAL 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2026-05-16T18:30:54Z</dcterms:created>
  <dcterms:modified xsi:type="dcterms:W3CDTF">2026-05-22T08:59:33Z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0x010100DFA4131FFA5AFF428E9821CB033E3D5D</vt:lpwstr>
  </property>
  <property fmtid="{D5CDD505-2E9C-101B-9397-08002B2CF9AE}" pid="3" name="MediaServiceImageTags">
    <vt:lpwstr/>
  </property>
  <property fmtid="{D5CDD505-2E9C-101B-9397-08002B2CF9AE}" pid="4" name="MSIP_Label_9df4b5af-ab42-45d5-91e7-45583bed1b2a_Enabled">
    <vt:lpwstr>true</vt:lpwstr>
  </property>
  <property fmtid="{D5CDD505-2E9C-101B-9397-08002B2CF9AE}" pid="5" name="MSIP_Label_9df4b5af-ab42-45d5-91e7-45583bed1b2a_SetDate">
    <vt:lpwstr>2026-05-17T16:52:38Z</vt:lpwstr>
  </property>
  <property fmtid="{D5CDD505-2E9C-101B-9397-08002B2CF9AE}" pid="6" name="MSIP_Label_9df4b5af-ab42-45d5-91e7-45583bed1b2a_Method">
    <vt:lpwstr>Standard</vt:lpwstr>
  </property>
  <property fmtid="{D5CDD505-2E9C-101B-9397-08002B2CF9AE}" pid="7" name="MSIP_Label_9df4b5af-ab42-45d5-91e7-45583bed1b2a_Name">
    <vt:lpwstr>9df4b5af-ab42-45d5-91e7-45583bed1b2a</vt:lpwstr>
  </property>
  <property fmtid="{D5CDD505-2E9C-101B-9397-08002B2CF9AE}" pid="8" name="MSIP_Label_9df4b5af-ab42-45d5-91e7-45583bed1b2a_SiteId">
    <vt:lpwstr>601e5460-b1bf-49c0-bd2d-e76ffc186a8d</vt:lpwstr>
  </property>
  <property fmtid="{D5CDD505-2E9C-101B-9397-08002B2CF9AE}" pid="9" name="MSIP_Label_9df4b5af-ab42-45d5-91e7-45583bed1b2a_ActionId">
    <vt:lpwstr>636062b7-0162-4144-aa7b-fe146f1845fa</vt:lpwstr>
  </property>
  <property fmtid="{D5CDD505-2E9C-101B-9397-08002B2CF9AE}" pid="10" name="MSIP_Label_9df4b5af-ab42-45d5-91e7-45583bed1b2a_ContentBits">
    <vt:lpwstr>0</vt:lpwstr>
  </property>
  <property fmtid="{D5CDD505-2E9C-101B-9397-08002B2CF9AE}" pid="11" name="MSIP_Label_9df4b5af-ab42-45d5-91e7-45583bed1b2a_Tag">
    <vt:lpwstr>10, 3, 0, 1</vt:lpwstr>
  </property>
</Properties>
</file>